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54"/>
  </p:notesMasterIdLst>
  <p:handoutMasterIdLst>
    <p:handoutMasterId r:id="rId55"/>
  </p:handoutMasterIdLst>
  <p:sldIdLst>
    <p:sldId id="257" r:id="rId2"/>
    <p:sldId id="386" r:id="rId3"/>
    <p:sldId id="258" r:id="rId4"/>
    <p:sldId id="310" r:id="rId5"/>
    <p:sldId id="376" r:id="rId6"/>
    <p:sldId id="298" r:id="rId7"/>
    <p:sldId id="377" r:id="rId8"/>
    <p:sldId id="378" r:id="rId9"/>
    <p:sldId id="379" r:id="rId10"/>
    <p:sldId id="380" r:id="rId11"/>
    <p:sldId id="381" r:id="rId12"/>
    <p:sldId id="389" r:id="rId13"/>
    <p:sldId id="356" r:id="rId14"/>
    <p:sldId id="343" r:id="rId15"/>
    <p:sldId id="387" r:id="rId16"/>
    <p:sldId id="388" r:id="rId17"/>
    <p:sldId id="346" r:id="rId18"/>
    <p:sldId id="362" r:id="rId19"/>
    <p:sldId id="360" r:id="rId20"/>
    <p:sldId id="349" r:id="rId21"/>
    <p:sldId id="321" r:id="rId22"/>
    <p:sldId id="408" r:id="rId23"/>
    <p:sldId id="410" r:id="rId24"/>
    <p:sldId id="409" r:id="rId25"/>
    <p:sldId id="407" r:id="rId26"/>
    <p:sldId id="306" r:id="rId27"/>
    <p:sldId id="382" r:id="rId28"/>
    <p:sldId id="363" r:id="rId29"/>
    <p:sldId id="364" r:id="rId30"/>
    <p:sldId id="367" r:id="rId31"/>
    <p:sldId id="366" r:id="rId32"/>
    <p:sldId id="368" r:id="rId33"/>
    <p:sldId id="365" r:id="rId34"/>
    <p:sldId id="391" r:id="rId35"/>
    <p:sldId id="375" r:id="rId36"/>
    <p:sldId id="383" r:id="rId37"/>
    <p:sldId id="384" r:id="rId38"/>
    <p:sldId id="392" r:id="rId39"/>
    <p:sldId id="393" r:id="rId40"/>
    <p:sldId id="394" r:id="rId41"/>
    <p:sldId id="395" r:id="rId42"/>
    <p:sldId id="357" r:id="rId43"/>
    <p:sldId id="396" r:id="rId44"/>
    <p:sldId id="397" r:id="rId45"/>
    <p:sldId id="398" r:id="rId46"/>
    <p:sldId id="399" r:id="rId47"/>
    <p:sldId id="400" r:id="rId48"/>
    <p:sldId id="401" r:id="rId49"/>
    <p:sldId id="402" r:id="rId50"/>
    <p:sldId id="403" r:id="rId51"/>
    <p:sldId id="404" r:id="rId52"/>
    <p:sldId id="405" r:id="rId5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A9CB"/>
    <a:srgbClr val="E2E20C"/>
    <a:srgbClr val="D1F907"/>
    <a:srgbClr val="4F6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367" autoAdjust="0"/>
  </p:normalViewPr>
  <p:slideViewPr>
    <p:cSldViewPr>
      <p:cViewPr varScale="1">
        <p:scale>
          <a:sx n="59" d="100"/>
          <a:sy n="59" d="100"/>
        </p:scale>
        <p:origin x="2146"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Users\nfitzgerald\Desktop\Working%20From%20Home\CRC-worksheet%20may%209th%202014%20for%20nf.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nfitzgerald\Desktop\Working%20From%20Home\CRC-worksheet%20may%209th%202014%20for%20nf.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nfitzgerald\Desktop\Working%20From%20Home\CRC-worksheet%20may%209th%202014%20for%20nf.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nfitzgerald\Desktop\Working%20From%20Home\CRC-worksheet%20may%209th%202014%20for%20nf.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CA" sz="2000" dirty="0" smtClean="0"/>
              <a:t>Cost-Effectiveness (Cost/QALY)</a:t>
            </a:r>
            <a:endParaRPr lang="en-CA" sz="2000" dirty="0"/>
          </a:p>
        </c:rich>
      </c:tx>
      <c:overlay val="0"/>
    </c:title>
    <c:autoTitleDeleted val="0"/>
    <c:plotArea>
      <c:layout>
        <c:manualLayout>
          <c:layoutTarget val="inner"/>
          <c:xMode val="edge"/>
          <c:yMode val="edge"/>
          <c:x val="0.15069214785651794"/>
          <c:y val="0.10034188034188039"/>
          <c:w val="0.80163079615048194"/>
          <c:h val="0.76407766336900285"/>
        </c:manualLayout>
      </c:layout>
      <c:scatterChart>
        <c:scatterStyle val="lineMarker"/>
        <c:varyColors val="0"/>
        <c:ser>
          <c:idx val="4"/>
          <c:order val="0"/>
          <c:tx>
            <c:strRef>
              <c:f>ICER!$A$11</c:f>
              <c:strCache>
                <c:ptCount val="1"/>
                <c:pt idx="0">
                  <c:v>Annual FIT</c:v>
                </c:pt>
              </c:strCache>
            </c:strRef>
          </c:tx>
          <c:spPr>
            <a:ln w="28575">
              <a:noFill/>
            </a:ln>
          </c:spPr>
          <c:marker>
            <c:symbol val="square"/>
            <c:size val="12"/>
            <c:spPr>
              <a:solidFill>
                <a:srgbClr val="92D050"/>
              </a:solidFill>
            </c:spPr>
          </c:marker>
          <c:dLbls>
            <c:dLbl>
              <c:idx val="0"/>
              <c:layout>
                <c:manualLayout>
                  <c:x val="-8.3333333333333402E-3"/>
                  <c:y val="3.2051282051282062E-2"/>
                </c:manualLayout>
              </c:layout>
              <c:tx>
                <c:rich>
                  <a:bodyPr/>
                  <a:lstStyle/>
                  <a:p>
                    <a:r>
                      <a:rPr lang="en-US" sz="1600"/>
                      <a:t>A</a:t>
                    </a:r>
                    <a:r>
                      <a:rPr lang="en-US"/>
                      <a:t>nnual FIT</a:t>
                    </a:r>
                  </a:p>
                  <a:p>
                    <a:r>
                      <a:rPr lang="en-US"/>
                      <a:t>ICER = $6,300</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ICER!$I$11</c:f>
              <c:numCache>
                <c:formatCode>#,##0</c:formatCode>
                <c:ptCount val="1"/>
                <c:pt idx="0">
                  <c:v>588683.85209107411</c:v>
                </c:pt>
              </c:numCache>
            </c:numRef>
          </c:xVal>
          <c:yVal>
            <c:numRef>
              <c:f>ICER!$G$11</c:f>
              <c:numCache>
                <c:formatCode>"$"#,##0,,"M"</c:formatCode>
                <c:ptCount val="1"/>
                <c:pt idx="0">
                  <c:v>3735170555.6159987</c:v>
                </c:pt>
              </c:numCache>
            </c:numRef>
          </c:yVal>
          <c:smooth val="0"/>
        </c:ser>
        <c:ser>
          <c:idx val="3"/>
          <c:order val="1"/>
          <c:tx>
            <c:strRef>
              <c:f>ICER!$A$10</c:f>
              <c:strCache>
                <c:ptCount val="1"/>
                <c:pt idx="0">
                  <c:v>Biennial FIT</c:v>
                </c:pt>
              </c:strCache>
            </c:strRef>
          </c:tx>
          <c:spPr>
            <a:ln w="28575">
              <a:noFill/>
            </a:ln>
          </c:spPr>
          <c:marker>
            <c:symbol val="triangle"/>
            <c:size val="12"/>
            <c:spPr>
              <a:solidFill>
                <a:srgbClr val="7030A0"/>
              </a:solidFill>
            </c:spPr>
          </c:marker>
          <c:dLbls>
            <c:dLbl>
              <c:idx val="0"/>
              <c:layout>
                <c:manualLayout>
                  <c:x val="-0.14305555555555555"/>
                  <c:y val="3.4188034188034191E-2"/>
                </c:manualLayout>
              </c:layout>
              <c:tx>
                <c:rich>
                  <a:bodyPr/>
                  <a:lstStyle/>
                  <a:p>
                    <a:r>
                      <a:rPr lang="en-US" sz="1600"/>
                      <a:t>B</a:t>
                    </a:r>
                    <a:r>
                      <a:rPr lang="en-US"/>
                      <a:t>iennial FIT</a:t>
                    </a:r>
                  </a:p>
                  <a:p>
                    <a:r>
                      <a:rPr lang="en-US"/>
                      <a:t>ICER</a:t>
                    </a:r>
                    <a:r>
                      <a:rPr lang="en-US" baseline="0"/>
                      <a:t> = $2,600</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ICER!$I$10</c:f>
              <c:numCache>
                <c:formatCode>#,##0</c:formatCode>
                <c:ptCount val="1"/>
                <c:pt idx="0">
                  <c:v>444203.0775179863</c:v>
                </c:pt>
              </c:numCache>
            </c:numRef>
          </c:xVal>
          <c:yVal>
            <c:numRef>
              <c:f>ICER!$G$10</c:f>
              <c:numCache>
                <c:formatCode>"$"#,##0,,"M"</c:formatCode>
                <c:ptCount val="1"/>
                <c:pt idx="0">
                  <c:v>1159894464.8079987</c:v>
                </c:pt>
              </c:numCache>
            </c:numRef>
          </c:yVal>
          <c:smooth val="0"/>
        </c:ser>
        <c:ser>
          <c:idx val="2"/>
          <c:order val="2"/>
          <c:tx>
            <c:strRef>
              <c:f>ICER!$A$9</c:f>
              <c:strCache>
                <c:ptCount val="1"/>
                <c:pt idx="0">
                  <c:v>Biennial gFOBT </c:v>
                </c:pt>
              </c:strCache>
            </c:strRef>
          </c:tx>
          <c:spPr>
            <a:ln w="28575">
              <a:noFill/>
            </a:ln>
          </c:spPr>
          <c:marker>
            <c:symbol val="triangle"/>
            <c:size val="12"/>
            <c:spPr>
              <a:solidFill>
                <a:srgbClr val="00B0F0"/>
              </a:solidFill>
            </c:spPr>
          </c:marker>
          <c:dLbls>
            <c:dLbl>
              <c:idx val="0"/>
              <c:layout>
                <c:manualLayout>
                  <c:x val="-0.15000000000000013"/>
                  <c:y val="4.4871794871794907E-2"/>
                </c:manualLayout>
              </c:layout>
              <c:tx>
                <c:rich>
                  <a:bodyPr/>
                  <a:lstStyle/>
                  <a:p>
                    <a:r>
                      <a:rPr lang="en-US" sz="1600"/>
                      <a:t>B</a:t>
                    </a:r>
                    <a:r>
                      <a:rPr lang="en-US"/>
                      <a:t>iennial</a:t>
                    </a:r>
                    <a:r>
                      <a:rPr lang="en-US" baseline="0"/>
                      <a:t> gFOBT</a:t>
                    </a:r>
                  </a:p>
                  <a:p>
                    <a:r>
                      <a:rPr lang="en-US" baseline="0"/>
                      <a:t>ICER = $13,900</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ICER!$I$9</c:f>
              <c:numCache>
                <c:formatCode>#,##0</c:formatCode>
                <c:ptCount val="1"/>
                <c:pt idx="0">
                  <c:v>240775.56332802781</c:v>
                </c:pt>
              </c:numCache>
            </c:numRef>
          </c:xVal>
          <c:yVal>
            <c:numRef>
              <c:f>ICER!$G$9</c:f>
              <c:numCache>
                <c:formatCode>"$"#,##0,,"M"</c:formatCode>
                <c:ptCount val="1"/>
                <c:pt idx="0">
                  <c:v>3344941432.8220062</c:v>
                </c:pt>
              </c:numCache>
            </c:numRef>
          </c:yVal>
          <c:smooth val="0"/>
        </c:ser>
        <c:dLbls>
          <c:showLegendKey val="0"/>
          <c:showVal val="0"/>
          <c:showCatName val="0"/>
          <c:showSerName val="0"/>
          <c:showPercent val="0"/>
          <c:showBubbleSize val="0"/>
        </c:dLbls>
        <c:axId val="232953592"/>
        <c:axId val="331758288"/>
      </c:scatterChart>
      <c:valAx>
        <c:axId val="232953592"/>
        <c:scaling>
          <c:orientation val="minMax"/>
          <c:max val="1400000"/>
          <c:min val="0"/>
        </c:scaling>
        <c:delete val="0"/>
        <c:axPos val="b"/>
        <c:title>
          <c:tx>
            <c:rich>
              <a:bodyPr/>
              <a:lstStyle/>
              <a:p>
                <a:pPr>
                  <a:defRPr sz="1800"/>
                </a:pPr>
                <a:r>
                  <a:rPr lang="en-CA" sz="1800" dirty="0" smtClean="0"/>
                  <a:t>Incremental</a:t>
                </a:r>
                <a:r>
                  <a:rPr lang="en-CA" sz="1800" baseline="0" dirty="0" smtClean="0"/>
                  <a:t> QALYs</a:t>
                </a:r>
                <a:endParaRPr lang="en-CA" sz="1800" dirty="0"/>
              </a:p>
            </c:rich>
          </c:tx>
          <c:overlay val="0"/>
        </c:title>
        <c:numFmt formatCode="#,##0" sourceLinked="1"/>
        <c:majorTickMark val="out"/>
        <c:minorTickMark val="none"/>
        <c:tickLblPos val="low"/>
        <c:txPr>
          <a:bodyPr/>
          <a:lstStyle/>
          <a:p>
            <a:pPr>
              <a:defRPr sz="1400"/>
            </a:pPr>
            <a:endParaRPr lang="en-US"/>
          </a:p>
        </c:txPr>
        <c:crossAx val="331758288"/>
        <c:crosses val="autoZero"/>
        <c:crossBetween val="midCat"/>
        <c:majorUnit val="200000"/>
        <c:minorUnit val="40000"/>
      </c:valAx>
      <c:valAx>
        <c:axId val="331758288"/>
        <c:scaling>
          <c:orientation val="minMax"/>
          <c:max val="10000000000"/>
          <c:min val="-2000000000"/>
        </c:scaling>
        <c:delete val="0"/>
        <c:axPos val="l"/>
        <c:majorGridlines/>
        <c:title>
          <c:tx>
            <c:rich>
              <a:bodyPr rot="-5400000" vert="horz"/>
              <a:lstStyle/>
              <a:p>
                <a:pPr>
                  <a:defRPr sz="1800"/>
                </a:pPr>
                <a:r>
                  <a:rPr lang="en-CA" sz="1800" dirty="0" smtClean="0"/>
                  <a:t>Incremental Total Cost</a:t>
                </a:r>
                <a:endParaRPr lang="en-CA" sz="1800" dirty="0"/>
              </a:p>
            </c:rich>
          </c:tx>
          <c:overlay val="0"/>
        </c:title>
        <c:numFmt formatCode="&quot;$&quot;#,##0,,&quot;M&quot;" sourceLinked="1"/>
        <c:majorTickMark val="out"/>
        <c:minorTickMark val="none"/>
        <c:tickLblPos val="nextTo"/>
        <c:txPr>
          <a:bodyPr/>
          <a:lstStyle/>
          <a:p>
            <a:pPr>
              <a:defRPr sz="1400"/>
            </a:pPr>
            <a:endParaRPr lang="en-US"/>
          </a:p>
        </c:txPr>
        <c:crossAx val="232953592"/>
        <c:crosses val="autoZero"/>
        <c:crossBetween val="midCat"/>
        <c:majorUnit val="2000000000"/>
        <c:minorUnit val="400000000"/>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CA" sz="2000" dirty="0" smtClean="0"/>
              <a:t>Cost-Effectiveness (Cost/QALY)</a:t>
            </a:r>
            <a:endParaRPr lang="en-CA" sz="2000" dirty="0"/>
          </a:p>
        </c:rich>
      </c:tx>
      <c:overlay val="0"/>
    </c:title>
    <c:autoTitleDeleted val="0"/>
    <c:plotArea>
      <c:layout>
        <c:manualLayout>
          <c:layoutTarget val="inner"/>
          <c:xMode val="edge"/>
          <c:yMode val="edge"/>
          <c:x val="0.15069214785651794"/>
          <c:y val="0.10034188034188039"/>
          <c:w val="0.80163079615048216"/>
          <c:h val="0.76407766336900318"/>
        </c:manualLayout>
      </c:layout>
      <c:scatterChart>
        <c:scatterStyle val="lineMarker"/>
        <c:varyColors val="0"/>
        <c:ser>
          <c:idx val="4"/>
          <c:order val="0"/>
          <c:tx>
            <c:strRef>
              <c:f>ICER!$A$11</c:f>
              <c:strCache>
                <c:ptCount val="1"/>
                <c:pt idx="0">
                  <c:v>Annual FIT</c:v>
                </c:pt>
              </c:strCache>
            </c:strRef>
          </c:tx>
          <c:spPr>
            <a:ln w="28575">
              <a:noFill/>
            </a:ln>
          </c:spPr>
          <c:marker>
            <c:symbol val="square"/>
            <c:size val="12"/>
            <c:spPr>
              <a:solidFill>
                <a:srgbClr val="92D050"/>
              </a:solidFill>
            </c:spPr>
          </c:marker>
          <c:dLbls>
            <c:dLbl>
              <c:idx val="0"/>
              <c:layout>
                <c:manualLayout>
                  <c:x val="-8.3333333333333367E-3"/>
                  <c:y val="3.2051282051282055E-2"/>
                </c:manualLayout>
              </c:layout>
              <c:tx>
                <c:rich>
                  <a:bodyPr/>
                  <a:lstStyle/>
                  <a:p>
                    <a:r>
                      <a:rPr lang="en-US" sz="1600"/>
                      <a:t>A</a:t>
                    </a:r>
                    <a:r>
                      <a:rPr lang="en-US"/>
                      <a:t>nnual FIT</a:t>
                    </a:r>
                  </a:p>
                  <a:p>
                    <a:r>
                      <a:rPr lang="en-US"/>
                      <a:t>ICER = $6,300</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ICER!$I$11</c:f>
              <c:numCache>
                <c:formatCode>#,##0</c:formatCode>
                <c:ptCount val="1"/>
                <c:pt idx="0">
                  <c:v>588683.85209107411</c:v>
                </c:pt>
              </c:numCache>
            </c:numRef>
          </c:xVal>
          <c:yVal>
            <c:numRef>
              <c:f>ICER!$G$11</c:f>
              <c:numCache>
                <c:formatCode>"$"#,##0,,"M"</c:formatCode>
                <c:ptCount val="1"/>
                <c:pt idx="0">
                  <c:v>3735170555.6159987</c:v>
                </c:pt>
              </c:numCache>
            </c:numRef>
          </c:yVal>
          <c:smooth val="0"/>
        </c:ser>
        <c:ser>
          <c:idx val="3"/>
          <c:order val="1"/>
          <c:tx>
            <c:strRef>
              <c:f>ICER!$A$10</c:f>
              <c:strCache>
                <c:ptCount val="1"/>
                <c:pt idx="0">
                  <c:v>Biennial FIT</c:v>
                </c:pt>
              </c:strCache>
            </c:strRef>
          </c:tx>
          <c:spPr>
            <a:ln w="28575">
              <a:noFill/>
            </a:ln>
          </c:spPr>
          <c:marker>
            <c:symbol val="triangle"/>
            <c:size val="12"/>
            <c:spPr>
              <a:solidFill>
                <a:srgbClr val="7030A0"/>
              </a:solidFill>
            </c:spPr>
          </c:marker>
          <c:dLbls>
            <c:dLbl>
              <c:idx val="0"/>
              <c:layout>
                <c:manualLayout>
                  <c:x val="-0.14305555555555555"/>
                  <c:y val="3.4188034188034191E-2"/>
                </c:manualLayout>
              </c:layout>
              <c:tx>
                <c:rich>
                  <a:bodyPr/>
                  <a:lstStyle/>
                  <a:p>
                    <a:r>
                      <a:rPr lang="en-US" sz="1600"/>
                      <a:t>B</a:t>
                    </a:r>
                    <a:r>
                      <a:rPr lang="en-US"/>
                      <a:t>iennial FIT</a:t>
                    </a:r>
                  </a:p>
                  <a:p>
                    <a:r>
                      <a:rPr lang="en-US"/>
                      <a:t>ICER</a:t>
                    </a:r>
                    <a:r>
                      <a:rPr lang="en-US" baseline="0"/>
                      <a:t> = $2,600</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ICER!$I$10</c:f>
              <c:numCache>
                <c:formatCode>#,##0</c:formatCode>
                <c:ptCount val="1"/>
                <c:pt idx="0">
                  <c:v>444203.0775179863</c:v>
                </c:pt>
              </c:numCache>
            </c:numRef>
          </c:xVal>
          <c:yVal>
            <c:numRef>
              <c:f>ICER!$G$10</c:f>
              <c:numCache>
                <c:formatCode>"$"#,##0,,"M"</c:formatCode>
                <c:ptCount val="1"/>
                <c:pt idx="0">
                  <c:v>1159894464.8079987</c:v>
                </c:pt>
              </c:numCache>
            </c:numRef>
          </c:yVal>
          <c:smooth val="0"/>
        </c:ser>
        <c:ser>
          <c:idx val="2"/>
          <c:order val="2"/>
          <c:tx>
            <c:strRef>
              <c:f>ICER!$A$9</c:f>
              <c:strCache>
                <c:ptCount val="1"/>
                <c:pt idx="0">
                  <c:v>Biennial gFOBT </c:v>
                </c:pt>
              </c:strCache>
            </c:strRef>
          </c:tx>
          <c:spPr>
            <a:ln w="28575">
              <a:noFill/>
            </a:ln>
          </c:spPr>
          <c:marker>
            <c:symbol val="triangle"/>
            <c:size val="12"/>
            <c:spPr>
              <a:solidFill>
                <a:srgbClr val="00B0F0"/>
              </a:solidFill>
            </c:spPr>
          </c:marker>
          <c:dLbls>
            <c:dLbl>
              <c:idx val="0"/>
              <c:layout>
                <c:manualLayout>
                  <c:x val="-0.15000000000000019"/>
                  <c:y val="4.4871794871794893E-2"/>
                </c:manualLayout>
              </c:layout>
              <c:tx>
                <c:rich>
                  <a:bodyPr/>
                  <a:lstStyle/>
                  <a:p>
                    <a:r>
                      <a:rPr lang="en-US" sz="1600"/>
                      <a:t>B</a:t>
                    </a:r>
                    <a:r>
                      <a:rPr lang="en-US"/>
                      <a:t>iennial</a:t>
                    </a:r>
                    <a:r>
                      <a:rPr lang="en-US" baseline="0"/>
                      <a:t> gFOBT</a:t>
                    </a:r>
                  </a:p>
                  <a:p>
                    <a:r>
                      <a:rPr lang="en-US" baseline="0"/>
                      <a:t>ICER = $13,900</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ICER!$I$9</c:f>
              <c:numCache>
                <c:formatCode>#,##0</c:formatCode>
                <c:ptCount val="1"/>
                <c:pt idx="0">
                  <c:v>240775.56332802781</c:v>
                </c:pt>
              </c:numCache>
            </c:numRef>
          </c:xVal>
          <c:yVal>
            <c:numRef>
              <c:f>ICER!$G$9</c:f>
              <c:numCache>
                <c:formatCode>"$"#,##0,,"M"</c:formatCode>
                <c:ptCount val="1"/>
                <c:pt idx="0">
                  <c:v>3344941432.8220062</c:v>
                </c:pt>
              </c:numCache>
            </c:numRef>
          </c:yVal>
          <c:smooth val="0"/>
        </c:ser>
        <c:ser>
          <c:idx val="5"/>
          <c:order val="3"/>
          <c:tx>
            <c:strRef>
              <c:f>ICER!$A$12</c:f>
              <c:strCache>
                <c:ptCount val="1"/>
                <c:pt idx="0">
                  <c:v>Flex Sig every 5 yrs </c:v>
                </c:pt>
              </c:strCache>
            </c:strRef>
          </c:tx>
          <c:spPr>
            <a:ln w="28575">
              <a:noFill/>
            </a:ln>
          </c:spPr>
          <c:marker>
            <c:symbol val="circle"/>
            <c:size val="12"/>
          </c:marker>
          <c:dLbls>
            <c:dLbl>
              <c:idx val="0"/>
              <c:layout>
                <c:manualLayout>
                  <c:x val="-0.15694444444444497"/>
                  <c:y val="4.7008547008547022E-2"/>
                </c:manualLayout>
              </c:layout>
              <c:tx>
                <c:rich>
                  <a:bodyPr/>
                  <a:lstStyle/>
                  <a:p>
                    <a:r>
                      <a:rPr lang="en-CA" sz="1600"/>
                      <a:t>F</a:t>
                    </a:r>
                    <a:r>
                      <a:rPr lang="en-CA"/>
                      <a:t>lex Sig x 5 years</a:t>
                    </a:r>
                  </a:p>
                  <a:p>
                    <a:r>
                      <a:rPr lang="en-CA"/>
                      <a:t>ICER = $13,000</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ICER!$I$12</c:f>
              <c:numCache>
                <c:formatCode>#,##0</c:formatCode>
                <c:ptCount val="1"/>
                <c:pt idx="0">
                  <c:v>586459.75091898395</c:v>
                </c:pt>
              </c:numCache>
            </c:numRef>
          </c:xVal>
          <c:yVal>
            <c:numRef>
              <c:f>ICER!$G$12</c:f>
              <c:numCache>
                <c:formatCode>"$"#,##0,,"M"</c:formatCode>
                <c:ptCount val="1"/>
                <c:pt idx="0">
                  <c:v>7613733163.1510038</c:v>
                </c:pt>
              </c:numCache>
            </c:numRef>
          </c:yVal>
          <c:smooth val="0"/>
        </c:ser>
        <c:ser>
          <c:idx val="6"/>
          <c:order val="4"/>
          <c:tx>
            <c:strRef>
              <c:f>ICER!$A$13</c:f>
              <c:strCache>
                <c:ptCount val="1"/>
                <c:pt idx="0">
                  <c:v>Biennial FIT 50-59: one time flex sig at 60: FIT 65-74 </c:v>
                </c:pt>
              </c:strCache>
            </c:strRef>
          </c:tx>
          <c:spPr>
            <a:ln w="28575">
              <a:noFill/>
            </a:ln>
          </c:spPr>
          <c:marker>
            <c:symbol val="circle"/>
            <c:size val="12"/>
            <c:spPr>
              <a:solidFill>
                <a:srgbClr val="FF0000"/>
              </a:solidFill>
            </c:spPr>
          </c:marker>
          <c:dLbls>
            <c:dLbl>
              <c:idx val="0"/>
              <c:layout>
                <c:manualLayout>
                  <c:x val="-6.2069116360454896E-3"/>
                  <c:y val="3.5186587253516387E-2"/>
                </c:manualLayout>
              </c:layout>
              <c:tx>
                <c:rich>
                  <a:bodyPr/>
                  <a:lstStyle/>
                  <a:p>
                    <a:r>
                      <a:rPr lang="en-US" sz="1600" dirty="0"/>
                      <a:t>B</a:t>
                    </a:r>
                    <a:r>
                      <a:rPr lang="en-US" dirty="0"/>
                      <a:t>iennial FIT +</a:t>
                    </a:r>
                    <a:r>
                      <a:rPr lang="en-US" baseline="0" dirty="0"/>
                      <a:t> </a:t>
                    </a:r>
                    <a:r>
                      <a:rPr lang="en-US" baseline="0" dirty="0" smtClean="0"/>
                      <a:t>Flex </a:t>
                    </a:r>
                    <a:r>
                      <a:rPr lang="en-US" baseline="0" dirty="0"/>
                      <a:t>Sig</a:t>
                    </a:r>
                  </a:p>
                  <a:p>
                    <a:r>
                      <a:rPr lang="en-US" baseline="0" dirty="0"/>
                      <a:t>ICER = $3,900 </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ICER!$I$13</c:f>
              <c:numCache>
                <c:formatCode>#,##0</c:formatCode>
                <c:ptCount val="1"/>
                <c:pt idx="0">
                  <c:v>498942.32697200775</c:v>
                </c:pt>
              </c:numCache>
            </c:numRef>
          </c:xVal>
          <c:yVal>
            <c:numRef>
              <c:f>ICER!$G$13</c:f>
              <c:numCache>
                <c:formatCode>"$"#,##0,,"M"</c:formatCode>
                <c:ptCount val="1"/>
                <c:pt idx="0">
                  <c:v>1961944102.8150024</c:v>
                </c:pt>
              </c:numCache>
            </c:numRef>
          </c:yVal>
          <c:smooth val="0"/>
        </c:ser>
        <c:dLbls>
          <c:showLegendKey val="0"/>
          <c:showVal val="0"/>
          <c:showCatName val="0"/>
          <c:showSerName val="0"/>
          <c:showPercent val="0"/>
          <c:showBubbleSize val="0"/>
        </c:dLbls>
        <c:axId val="332246200"/>
        <c:axId val="332791248"/>
      </c:scatterChart>
      <c:valAx>
        <c:axId val="332246200"/>
        <c:scaling>
          <c:orientation val="minMax"/>
          <c:max val="1400000"/>
          <c:min val="0"/>
        </c:scaling>
        <c:delete val="0"/>
        <c:axPos val="b"/>
        <c:title>
          <c:tx>
            <c:rich>
              <a:bodyPr/>
              <a:lstStyle/>
              <a:p>
                <a:pPr>
                  <a:defRPr sz="1800"/>
                </a:pPr>
                <a:r>
                  <a:rPr lang="en-CA" sz="1800" dirty="0" smtClean="0"/>
                  <a:t>Incremental</a:t>
                </a:r>
                <a:r>
                  <a:rPr lang="en-CA" sz="1800" baseline="0" dirty="0" smtClean="0"/>
                  <a:t> QALYs</a:t>
                </a:r>
                <a:endParaRPr lang="en-CA" sz="1800" dirty="0"/>
              </a:p>
            </c:rich>
          </c:tx>
          <c:overlay val="0"/>
        </c:title>
        <c:numFmt formatCode="#,##0" sourceLinked="1"/>
        <c:majorTickMark val="out"/>
        <c:minorTickMark val="none"/>
        <c:tickLblPos val="low"/>
        <c:txPr>
          <a:bodyPr/>
          <a:lstStyle/>
          <a:p>
            <a:pPr>
              <a:defRPr sz="1400"/>
            </a:pPr>
            <a:endParaRPr lang="en-US"/>
          </a:p>
        </c:txPr>
        <c:crossAx val="332791248"/>
        <c:crosses val="autoZero"/>
        <c:crossBetween val="midCat"/>
        <c:majorUnit val="200000"/>
        <c:minorUnit val="40000"/>
      </c:valAx>
      <c:valAx>
        <c:axId val="332791248"/>
        <c:scaling>
          <c:orientation val="minMax"/>
          <c:max val="10000000000"/>
          <c:min val="-2000000000"/>
        </c:scaling>
        <c:delete val="0"/>
        <c:axPos val="l"/>
        <c:majorGridlines/>
        <c:title>
          <c:tx>
            <c:rich>
              <a:bodyPr rot="-5400000" vert="horz"/>
              <a:lstStyle/>
              <a:p>
                <a:pPr>
                  <a:defRPr sz="1800"/>
                </a:pPr>
                <a:r>
                  <a:rPr lang="en-CA" sz="1800" dirty="0" smtClean="0"/>
                  <a:t>Incremental Total Cost</a:t>
                </a:r>
                <a:endParaRPr lang="en-CA" sz="1800" dirty="0"/>
              </a:p>
            </c:rich>
          </c:tx>
          <c:overlay val="0"/>
        </c:title>
        <c:numFmt formatCode="&quot;$&quot;#,##0,,&quot;M&quot;" sourceLinked="1"/>
        <c:majorTickMark val="out"/>
        <c:minorTickMark val="none"/>
        <c:tickLblPos val="nextTo"/>
        <c:txPr>
          <a:bodyPr/>
          <a:lstStyle/>
          <a:p>
            <a:pPr>
              <a:defRPr sz="1400"/>
            </a:pPr>
            <a:endParaRPr lang="en-US"/>
          </a:p>
        </c:txPr>
        <c:crossAx val="332246200"/>
        <c:crosses val="autoZero"/>
        <c:crossBetween val="midCat"/>
        <c:majorUnit val="2000000000"/>
        <c:minorUnit val="400000000"/>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CA" sz="2000" dirty="0" smtClean="0"/>
              <a:t>Cost-Effectiveness (Cost/QALY)</a:t>
            </a:r>
            <a:endParaRPr lang="en-CA" sz="2000" dirty="0"/>
          </a:p>
        </c:rich>
      </c:tx>
      <c:overlay val="0"/>
    </c:title>
    <c:autoTitleDeleted val="0"/>
    <c:plotArea>
      <c:layout>
        <c:manualLayout>
          <c:layoutTarget val="inner"/>
          <c:xMode val="edge"/>
          <c:yMode val="edge"/>
          <c:x val="0.15069214785651794"/>
          <c:y val="0.10034188034188039"/>
          <c:w val="0.80163079615048194"/>
          <c:h val="0.76407766336900285"/>
        </c:manualLayout>
      </c:layout>
      <c:scatterChart>
        <c:scatterStyle val="lineMarker"/>
        <c:varyColors val="0"/>
        <c:ser>
          <c:idx val="4"/>
          <c:order val="0"/>
          <c:tx>
            <c:strRef>
              <c:f>ICER!$A$11</c:f>
              <c:strCache>
                <c:ptCount val="1"/>
                <c:pt idx="0">
                  <c:v>Annual FIT</c:v>
                </c:pt>
              </c:strCache>
            </c:strRef>
          </c:tx>
          <c:spPr>
            <a:ln w="28575">
              <a:noFill/>
            </a:ln>
          </c:spPr>
          <c:marker>
            <c:symbol val="square"/>
            <c:size val="12"/>
            <c:spPr>
              <a:solidFill>
                <a:srgbClr val="92D050"/>
              </a:solidFill>
            </c:spPr>
          </c:marker>
          <c:dLbls>
            <c:dLbl>
              <c:idx val="0"/>
              <c:layout>
                <c:manualLayout>
                  <c:x val="-8.3333333333333367E-3"/>
                  <c:y val="3.2051282051282055E-2"/>
                </c:manualLayout>
              </c:layout>
              <c:tx>
                <c:rich>
                  <a:bodyPr/>
                  <a:lstStyle/>
                  <a:p>
                    <a:r>
                      <a:rPr lang="en-US" sz="1600"/>
                      <a:t>A</a:t>
                    </a:r>
                    <a:r>
                      <a:rPr lang="en-US"/>
                      <a:t>nnual FIT</a:t>
                    </a:r>
                  </a:p>
                  <a:p>
                    <a:r>
                      <a:rPr lang="en-US"/>
                      <a:t>ICER = $6,300</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ICER!$I$11</c:f>
              <c:numCache>
                <c:formatCode>#,##0</c:formatCode>
                <c:ptCount val="1"/>
                <c:pt idx="0">
                  <c:v>588683.85209107411</c:v>
                </c:pt>
              </c:numCache>
            </c:numRef>
          </c:xVal>
          <c:yVal>
            <c:numRef>
              <c:f>ICER!$G$11</c:f>
              <c:numCache>
                <c:formatCode>"$"#,##0,,"M"</c:formatCode>
                <c:ptCount val="1"/>
                <c:pt idx="0">
                  <c:v>3735170555.6159987</c:v>
                </c:pt>
              </c:numCache>
            </c:numRef>
          </c:yVal>
          <c:smooth val="0"/>
        </c:ser>
        <c:ser>
          <c:idx val="3"/>
          <c:order val="1"/>
          <c:tx>
            <c:strRef>
              <c:f>ICER!$A$10</c:f>
              <c:strCache>
                <c:ptCount val="1"/>
                <c:pt idx="0">
                  <c:v>Biennial FIT</c:v>
                </c:pt>
              </c:strCache>
            </c:strRef>
          </c:tx>
          <c:spPr>
            <a:ln w="28575">
              <a:noFill/>
            </a:ln>
          </c:spPr>
          <c:marker>
            <c:symbol val="triangle"/>
            <c:size val="12"/>
            <c:spPr>
              <a:solidFill>
                <a:srgbClr val="7030A0"/>
              </a:solidFill>
            </c:spPr>
          </c:marker>
          <c:dLbls>
            <c:dLbl>
              <c:idx val="0"/>
              <c:layout>
                <c:manualLayout>
                  <c:x val="-0.14305555555555555"/>
                  <c:y val="3.4188034188034191E-2"/>
                </c:manualLayout>
              </c:layout>
              <c:tx>
                <c:rich>
                  <a:bodyPr/>
                  <a:lstStyle/>
                  <a:p>
                    <a:r>
                      <a:rPr lang="en-US" sz="1600"/>
                      <a:t>B</a:t>
                    </a:r>
                    <a:r>
                      <a:rPr lang="en-US"/>
                      <a:t>iennial FIT</a:t>
                    </a:r>
                  </a:p>
                  <a:p>
                    <a:r>
                      <a:rPr lang="en-US"/>
                      <a:t>ICER</a:t>
                    </a:r>
                    <a:r>
                      <a:rPr lang="en-US" baseline="0"/>
                      <a:t> = $2,600</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ICER!$I$10</c:f>
              <c:numCache>
                <c:formatCode>#,##0</c:formatCode>
                <c:ptCount val="1"/>
                <c:pt idx="0">
                  <c:v>444203.0775179863</c:v>
                </c:pt>
              </c:numCache>
            </c:numRef>
          </c:xVal>
          <c:yVal>
            <c:numRef>
              <c:f>ICER!$G$10</c:f>
              <c:numCache>
                <c:formatCode>"$"#,##0,,"M"</c:formatCode>
                <c:ptCount val="1"/>
                <c:pt idx="0">
                  <c:v>1159894464.8079987</c:v>
                </c:pt>
              </c:numCache>
            </c:numRef>
          </c:yVal>
          <c:smooth val="0"/>
        </c:ser>
        <c:ser>
          <c:idx val="2"/>
          <c:order val="2"/>
          <c:tx>
            <c:strRef>
              <c:f>ICER!$A$9</c:f>
              <c:strCache>
                <c:ptCount val="1"/>
                <c:pt idx="0">
                  <c:v>Biennial gFOBT </c:v>
                </c:pt>
              </c:strCache>
            </c:strRef>
          </c:tx>
          <c:spPr>
            <a:ln w="28575">
              <a:noFill/>
            </a:ln>
          </c:spPr>
          <c:marker>
            <c:symbol val="triangle"/>
            <c:size val="12"/>
            <c:spPr>
              <a:solidFill>
                <a:srgbClr val="00B0F0"/>
              </a:solidFill>
            </c:spPr>
          </c:marker>
          <c:dLbls>
            <c:dLbl>
              <c:idx val="0"/>
              <c:layout>
                <c:manualLayout>
                  <c:x val="-0.15000000000000013"/>
                  <c:y val="4.4871794871794893E-2"/>
                </c:manualLayout>
              </c:layout>
              <c:tx>
                <c:rich>
                  <a:bodyPr/>
                  <a:lstStyle/>
                  <a:p>
                    <a:r>
                      <a:rPr lang="en-US" sz="1600"/>
                      <a:t>B</a:t>
                    </a:r>
                    <a:r>
                      <a:rPr lang="en-US"/>
                      <a:t>iennial</a:t>
                    </a:r>
                    <a:r>
                      <a:rPr lang="en-US" baseline="0"/>
                      <a:t> gFOBT</a:t>
                    </a:r>
                  </a:p>
                  <a:p>
                    <a:r>
                      <a:rPr lang="en-US" baseline="0"/>
                      <a:t>ICER = $13,900</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ICER!$I$9</c:f>
              <c:numCache>
                <c:formatCode>#,##0</c:formatCode>
                <c:ptCount val="1"/>
                <c:pt idx="0">
                  <c:v>240775.56332802781</c:v>
                </c:pt>
              </c:numCache>
            </c:numRef>
          </c:xVal>
          <c:yVal>
            <c:numRef>
              <c:f>ICER!$G$9</c:f>
              <c:numCache>
                <c:formatCode>"$"#,##0,,"M"</c:formatCode>
                <c:ptCount val="1"/>
                <c:pt idx="0">
                  <c:v>3344941432.8220062</c:v>
                </c:pt>
              </c:numCache>
            </c:numRef>
          </c:yVal>
          <c:smooth val="0"/>
        </c:ser>
        <c:ser>
          <c:idx val="5"/>
          <c:order val="3"/>
          <c:tx>
            <c:strRef>
              <c:f>ICER!$A$12</c:f>
              <c:strCache>
                <c:ptCount val="1"/>
                <c:pt idx="0">
                  <c:v>Flex Sig every 5 yrs </c:v>
                </c:pt>
              </c:strCache>
            </c:strRef>
          </c:tx>
          <c:spPr>
            <a:ln w="28575">
              <a:noFill/>
            </a:ln>
          </c:spPr>
          <c:marker>
            <c:symbol val="circle"/>
            <c:size val="12"/>
          </c:marker>
          <c:dLbls>
            <c:dLbl>
              <c:idx val="0"/>
              <c:layout>
                <c:manualLayout>
                  <c:x val="-0.15694444444444483"/>
                  <c:y val="4.7008547008547022E-2"/>
                </c:manualLayout>
              </c:layout>
              <c:tx>
                <c:rich>
                  <a:bodyPr/>
                  <a:lstStyle/>
                  <a:p>
                    <a:r>
                      <a:rPr lang="en-CA" sz="1600"/>
                      <a:t>F</a:t>
                    </a:r>
                    <a:r>
                      <a:rPr lang="en-CA"/>
                      <a:t>lex Sig x 5 years</a:t>
                    </a:r>
                  </a:p>
                  <a:p>
                    <a:r>
                      <a:rPr lang="en-CA"/>
                      <a:t>ICER = $13,000</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ICER!$I$12</c:f>
              <c:numCache>
                <c:formatCode>#,##0</c:formatCode>
                <c:ptCount val="1"/>
                <c:pt idx="0">
                  <c:v>586459.75091898395</c:v>
                </c:pt>
              </c:numCache>
            </c:numRef>
          </c:xVal>
          <c:yVal>
            <c:numRef>
              <c:f>ICER!$G$12</c:f>
              <c:numCache>
                <c:formatCode>"$"#,##0,,"M"</c:formatCode>
                <c:ptCount val="1"/>
                <c:pt idx="0">
                  <c:v>7613733163.1510038</c:v>
                </c:pt>
              </c:numCache>
            </c:numRef>
          </c:yVal>
          <c:smooth val="0"/>
        </c:ser>
        <c:ser>
          <c:idx val="6"/>
          <c:order val="4"/>
          <c:tx>
            <c:strRef>
              <c:f>ICER!$A$13</c:f>
              <c:strCache>
                <c:ptCount val="1"/>
                <c:pt idx="0">
                  <c:v>Biennial FIT 50-59: one time flex sig at 60: FIT 65-74 </c:v>
                </c:pt>
              </c:strCache>
            </c:strRef>
          </c:tx>
          <c:spPr>
            <a:ln w="28575">
              <a:noFill/>
            </a:ln>
          </c:spPr>
          <c:marker>
            <c:symbol val="circle"/>
            <c:size val="12"/>
            <c:spPr>
              <a:solidFill>
                <a:srgbClr val="FF0000"/>
              </a:solidFill>
            </c:spPr>
          </c:marker>
          <c:dLbls>
            <c:dLbl>
              <c:idx val="0"/>
              <c:layout>
                <c:manualLayout>
                  <c:x val="-6.2069116360454896E-3"/>
                  <c:y val="3.5186587253516387E-2"/>
                </c:manualLayout>
              </c:layout>
              <c:tx>
                <c:rich>
                  <a:bodyPr/>
                  <a:lstStyle/>
                  <a:p>
                    <a:r>
                      <a:rPr lang="en-US" sz="1600" dirty="0"/>
                      <a:t>B</a:t>
                    </a:r>
                    <a:r>
                      <a:rPr lang="en-US" dirty="0"/>
                      <a:t>iennial FIT +</a:t>
                    </a:r>
                    <a:r>
                      <a:rPr lang="en-US" baseline="0" dirty="0"/>
                      <a:t> </a:t>
                    </a:r>
                    <a:r>
                      <a:rPr lang="en-US" baseline="0" dirty="0" smtClean="0"/>
                      <a:t>Flex </a:t>
                    </a:r>
                    <a:r>
                      <a:rPr lang="en-US" baseline="0" dirty="0"/>
                      <a:t>Sig</a:t>
                    </a:r>
                  </a:p>
                  <a:p>
                    <a:r>
                      <a:rPr lang="en-US" baseline="0" dirty="0"/>
                      <a:t>ICER = $3,900 </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ICER!$I$13</c:f>
              <c:numCache>
                <c:formatCode>#,##0</c:formatCode>
                <c:ptCount val="1"/>
                <c:pt idx="0">
                  <c:v>498942.32697200775</c:v>
                </c:pt>
              </c:numCache>
            </c:numRef>
          </c:xVal>
          <c:yVal>
            <c:numRef>
              <c:f>ICER!$G$13</c:f>
              <c:numCache>
                <c:formatCode>"$"#,##0,,"M"</c:formatCode>
                <c:ptCount val="1"/>
                <c:pt idx="0">
                  <c:v>1961944102.8150024</c:v>
                </c:pt>
              </c:numCache>
            </c:numRef>
          </c:yVal>
          <c:smooth val="0"/>
        </c:ser>
        <c:ser>
          <c:idx val="7"/>
          <c:order val="5"/>
          <c:tx>
            <c:strRef>
              <c:f>ICER!$A$14</c:f>
              <c:strCache>
                <c:ptCount val="1"/>
                <c:pt idx="0">
                  <c:v>Colonoscopy every 10 years </c:v>
                </c:pt>
              </c:strCache>
            </c:strRef>
          </c:tx>
          <c:spPr>
            <a:ln w="28575">
              <a:noFill/>
            </a:ln>
          </c:spPr>
          <c:marker>
            <c:symbol val="diamond"/>
            <c:size val="12"/>
            <c:spPr>
              <a:solidFill>
                <a:srgbClr val="00B0F0"/>
              </a:solidFill>
            </c:spPr>
          </c:marker>
          <c:dLbls>
            <c:dLbl>
              <c:idx val="0"/>
              <c:layout>
                <c:manualLayout>
                  <c:x val="-0.16944455380577436"/>
                  <c:y val="3.8396089911837912E-2"/>
                </c:manualLayout>
              </c:layout>
              <c:tx>
                <c:rich>
                  <a:bodyPr/>
                  <a:lstStyle/>
                  <a:p>
                    <a:r>
                      <a:rPr lang="en-CA" sz="1600"/>
                      <a:t>C</a:t>
                    </a:r>
                    <a:r>
                      <a:rPr lang="en-CA"/>
                      <a:t>ol x 10 years</a:t>
                    </a:r>
                  </a:p>
                  <a:p>
                    <a:r>
                      <a:rPr lang="en-CA"/>
                      <a:t>ICER</a:t>
                    </a:r>
                    <a:r>
                      <a:rPr lang="en-CA" baseline="0"/>
                      <a:t> = DOMINANT</a:t>
                    </a:r>
                    <a:endParaRPr lang="en-CA"/>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ICER!$I$14</c:f>
              <c:numCache>
                <c:formatCode>#,##0</c:formatCode>
                <c:ptCount val="1"/>
                <c:pt idx="0">
                  <c:v>767423.5229020121</c:v>
                </c:pt>
              </c:numCache>
            </c:numRef>
          </c:xVal>
          <c:yVal>
            <c:numRef>
              <c:f>ICER!$G$14</c:f>
              <c:numCache>
                <c:formatCode>"$"#,##0,,"M"</c:formatCode>
                <c:ptCount val="1"/>
                <c:pt idx="0">
                  <c:v>-224621393.79100028</c:v>
                </c:pt>
              </c:numCache>
            </c:numRef>
          </c:yVal>
          <c:smooth val="0"/>
        </c:ser>
        <c:dLbls>
          <c:showLegendKey val="0"/>
          <c:showVal val="0"/>
          <c:showCatName val="0"/>
          <c:showSerName val="0"/>
          <c:showPercent val="0"/>
          <c:showBubbleSize val="0"/>
        </c:dLbls>
        <c:axId val="332322696"/>
        <c:axId val="332491656"/>
      </c:scatterChart>
      <c:valAx>
        <c:axId val="332322696"/>
        <c:scaling>
          <c:orientation val="minMax"/>
          <c:max val="1400000"/>
          <c:min val="0"/>
        </c:scaling>
        <c:delete val="0"/>
        <c:axPos val="b"/>
        <c:title>
          <c:tx>
            <c:rich>
              <a:bodyPr/>
              <a:lstStyle/>
              <a:p>
                <a:pPr>
                  <a:defRPr sz="1800"/>
                </a:pPr>
                <a:r>
                  <a:rPr lang="en-CA" sz="1800" dirty="0" smtClean="0"/>
                  <a:t>Incremental</a:t>
                </a:r>
                <a:r>
                  <a:rPr lang="en-CA" sz="1800" baseline="0" dirty="0" smtClean="0"/>
                  <a:t> QALYs</a:t>
                </a:r>
                <a:endParaRPr lang="en-CA" sz="1800" dirty="0"/>
              </a:p>
            </c:rich>
          </c:tx>
          <c:overlay val="0"/>
        </c:title>
        <c:numFmt formatCode="#,##0" sourceLinked="1"/>
        <c:majorTickMark val="out"/>
        <c:minorTickMark val="none"/>
        <c:tickLblPos val="low"/>
        <c:txPr>
          <a:bodyPr/>
          <a:lstStyle/>
          <a:p>
            <a:pPr>
              <a:defRPr sz="1400"/>
            </a:pPr>
            <a:endParaRPr lang="en-US"/>
          </a:p>
        </c:txPr>
        <c:crossAx val="332491656"/>
        <c:crosses val="autoZero"/>
        <c:crossBetween val="midCat"/>
        <c:majorUnit val="200000"/>
        <c:minorUnit val="40000"/>
      </c:valAx>
      <c:valAx>
        <c:axId val="332491656"/>
        <c:scaling>
          <c:orientation val="minMax"/>
          <c:min val="-2000000000"/>
        </c:scaling>
        <c:delete val="0"/>
        <c:axPos val="l"/>
        <c:majorGridlines/>
        <c:title>
          <c:tx>
            <c:rich>
              <a:bodyPr rot="-5400000" vert="horz"/>
              <a:lstStyle/>
              <a:p>
                <a:pPr>
                  <a:defRPr sz="1800"/>
                </a:pPr>
                <a:r>
                  <a:rPr lang="en-CA" sz="1800" dirty="0" smtClean="0"/>
                  <a:t>Incremental Total Cost</a:t>
                </a:r>
                <a:endParaRPr lang="en-CA" sz="1800" dirty="0"/>
              </a:p>
            </c:rich>
          </c:tx>
          <c:overlay val="0"/>
        </c:title>
        <c:numFmt formatCode="&quot;$&quot;#,##0,,&quot;M&quot;" sourceLinked="1"/>
        <c:majorTickMark val="out"/>
        <c:minorTickMark val="none"/>
        <c:tickLblPos val="nextTo"/>
        <c:txPr>
          <a:bodyPr/>
          <a:lstStyle/>
          <a:p>
            <a:pPr>
              <a:defRPr sz="1400"/>
            </a:pPr>
            <a:endParaRPr lang="en-US"/>
          </a:p>
        </c:txPr>
        <c:crossAx val="332322696"/>
        <c:crosses val="autoZero"/>
        <c:crossBetween val="midCat"/>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CA" sz="2000" dirty="0" smtClean="0"/>
              <a:t>Cost-Effectiveness (Cost/QALY)</a:t>
            </a:r>
            <a:endParaRPr lang="en-CA" sz="2000" dirty="0"/>
          </a:p>
        </c:rich>
      </c:tx>
      <c:overlay val="0"/>
    </c:title>
    <c:autoTitleDeleted val="0"/>
    <c:plotArea>
      <c:layout>
        <c:manualLayout>
          <c:layoutTarget val="inner"/>
          <c:xMode val="edge"/>
          <c:yMode val="edge"/>
          <c:x val="0.15069214785651794"/>
          <c:y val="0.10034188034188038"/>
          <c:w val="0.80163079615048172"/>
          <c:h val="0.76407766336900262"/>
        </c:manualLayout>
      </c:layout>
      <c:scatterChart>
        <c:scatterStyle val="lineMarker"/>
        <c:varyColors val="0"/>
        <c:ser>
          <c:idx val="4"/>
          <c:order val="0"/>
          <c:tx>
            <c:strRef>
              <c:f>ICER!$A$11</c:f>
              <c:strCache>
                <c:ptCount val="1"/>
                <c:pt idx="0">
                  <c:v>Annual FIT</c:v>
                </c:pt>
              </c:strCache>
            </c:strRef>
          </c:tx>
          <c:spPr>
            <a:ln w="28575">
              <a:noFill/>
            </a:ln>
          </c:spPr>
          <c:marker>
            <c:symbol val="square"/>
            <c:size val="12"/>
            <c:spPr>
              <a:solidFill>
                <a:srgbClr val="92D050"/>
              </a:solidFill>
            </c:spPr>
          </c:marker>
          <c:dLbls>
            <c:dLbl>
              <c:idx val="0"/>
              <c:layout>
                <c:manualLayout>
                  <c:x val="-8.3333333333333367E-3"/>
                  <c:y val="3.2051282051282055E-2"/>
                </c:manualLayout>
              </c:layout>
              <c:tx>
                <c:rich>
                  <a:bodyPr/>
                  <a:lstStyle/>
                  <a:p>
                    <a:r>
                      <a:rPr lang="en-US" sz="1600"/>
                      <a:t>A</a:t>
                    </a:r>
                    <a:r>
                      <a:rPr lang="en-US"/>
                      <a:t>nnual FIT</a:t>
                    </a:r>
                  </a:p>
                  <a:p>
                    <a:r>
                      <a:rPr lang="en-US"/>
                      <a:t>ICER = $6,300</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ICER!$I$11</c:f>
              <c:numCache>
                <c:formatCode>#,##0</c:formatCode>
                <c:ptCount val="1"/>
                <c:pt idx="0">
                  <c:v>588683.85209107411</c:v>
                </c:pt>
              </c:numCache>
            </c:numRef>
          </c:xVal>
          <c:yVal>
            <c:numRef>
              <c:f>ICER!$G$11</c:f>
              <c:numCache>
                <c:formatCode>"$"#,##0,,"M"</c:formatCode>
                <c:ptCount val="1"/>
                <c:pt idx="0">
                  <c:v>3735170555.6159987</c:v>
                </c:pt>
              </c:numCache>
            </c:numRef>
          </c:yVal>
          <c:smooth val="0"/>
        </c:ser>
        <c:ser>
          <c:idx val="3"/>
          <c:order val="1"/>
          <c:tx>
            <c:strRef>
              <c:f>ICER!$A$10</c:f>
              <c:strCache>
                <c:ptCount val="1"/>
                <c:pt idx="0">
                  <c:v>Biennial FIT</c:v>
                </c:pt>
              </c:strCache>
            </c:strRef>
          </c:tx>
          <c:spPr>
            <a:ln w="28575">
              <a:noFill/>
            </a:ln>
          </c:spPr>
          <c:marker>
            <c:symbol val="triangle"/>
            <c:size val="12"/>
            <c:spPr>
              <a:solidFill>
                <a:srgbClr val="7030A0"/>
              </a:solidFill>
            </c:spPr>
          </c:marker>
          <c:dLbls>
            <c:dLbl>
              <c:idx val="0"/>
              <c:layout>
                <c:manualLayout>
                  <c:x val="-0.14305555555555555"/>
                  <c:y val="3.4188034188034191E-2"/>
                </c:manualLayout>
              </c:layout>
              <c:tx>
                <c:rich>
                  <a:bodyPr/>
                  <a:lstStyle/>
                  <a:p>
                    <a:r>
                      <a:rPr lang="en-US" sz="1600"/>
                      <a:t>B</a:t>
                    </a:r>
                    <a:r>
                      <a:rPr lang="en-US"/>
                      <a:t>iennial FIT</a:t>
                    </a:r>
                  </a:p>
                  <a:p>
                    <a:r>
                      <a:rPr lang="en-US"/>
                      <a:t>ICER</a:t>
                    </a:r>
                    <a:r>
                      <a:rPr lang="en-US" baseline="0"/>
                      <a:t> = $2,600</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ICER!$I$10</c:f>
              <c:numCache>
                <c:formatCode>#,##0</c:formatCode>
                <c:ptCount val="1"/>
                <c:pt idx="0">
                  <c:v>444203.0775179863</c:v>
                </c:pt>
              </c:numCache>
            </c:numRef>
          </c:xVal>
          <c:yVal>
            <c:numRef>
              <c:f>ICER!$G$10</c:f>
              <c:numCache>
                <c:formatCode>"$"#,##0,,"M"</c:formatCode>
                <c:ptCount val="1"/>
                <c:pt idx="0">
                  <c:v>1159894464.8079987</c:v>
                </c:pt>
              </c:numCache>
            </c:numRef>
          </c:yVal>
          <c:smooth val="0"/>
        </c:ser>
        <c:ser>
          <c:idx val="2"/>
          <c:order val="2"/>
          <c:tx>
            <c:strRef>
              <c:f>ICER!$A$9</c:f>
              <c:strCache>
                <c:ptCount val="1"/>
                <c:pt idx="0">
                  <c:v>Biennial gFOBT </c:v>
                </c:pt>
              </c:strCache>
            </c:strRef>
          </c:tx>
          <c:spPr>
            <a:ln w="28575">
              <a:noFill/>
            </a:ln>
          </c:spPr>
          <c:marker>
            <c:symbol val="triangle"/>
            <c:size val="12"/>
            <c:spPr>
              <a:solidFill>
                <a:srgbClr val="00B0F0"/>
              </a:solidFill>
            </c:spPr>
          </c:marker>
          <c:dLbls>
            <c:dLbl>
              <c:idx val="0"/>
              <c:layout>
                <c:manualLayout>
                  <c:x val="-0.15000000000000008"/>
                  <c:y val="4.4871794871794893E-2"/>
                </c:manualLayout>
              </c:layout>
              <c:tx>
                <c:rich>
                  <a:bodyPr/>
                  <a:lstStyle/>
                  <a:p>
                    <a:r>
                      <a:rPr lang="en-US" sz="1600"/>
                      <a:t>B</a:t>
                    </a:r>
                    <a:r>
                      <a:rPr lang="en-US"/>
                      <a:t>iennial</a:t>
                    </a:r>
                    <a:r>
                      <a:rPr lang="en-US" baseline="0"/>
                      <a:t> gFOBT</a:t>
                    </a:r>
                  </a:p>
                  <a:p>
                    <a:r>
                      <a:rPr lang="en-US" baseline="0"/>
                      <a:t>ICER = $13,900</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ICER!$I$9</c:f>
              <c:numCache>
                <c:formatCode>#,##0</c:formatCode>
                <c:ptCount val="1"/>
                <c:pt idx="0">
                  <c:v>240775.56332802781</c:v>
                </c:pt>
              </c:numCache>
            </c:numRef>
          </c:xVal>
          <c:yVal>
            <c:numRef>
              <c:f>ICER!$G$9</c:f>
              <c:numCache>
                <c:formatCode>"$"#,##0,,"M"</c:formatCode>
                <c:ptCount val="1"/>
                <c:pt idx="0">
                  <c:v>3344941432.8220062</c:v>
                </c:pt>
              </c:numCache>
            </c:numRef>
          </c:yVal>
          <c:smooth val="0"/>
        </c:ser>
        <c:ser>
          <c:idx val="5"/>
          <c:order val="3"/>
          <c:tx>
            <c:strRef>
              <c:f>ICER!$A$12</c:f>
              <c:strCache>
                <c:ptCount val="1"/>
                <c:pt idx="0">
                  <c:v>Flex Sig every 5 yrs </c:v>
                </c:pt>
              </c:strCache>
            </c:strRef>
          </c:tx>
          <c:spPr>
            <a:ln w="28575">
              <a:noFill/>
            </a:ln>
          </c:spPr>
          <c:marker>
            <c:symbol val="circle"/>
            <c:size val="12"/>
          </c:marker>
          <c:dLbls>
            <c:dLbl>
              <c:idx val="0"/>
              <c:layout>
                <c:manualLayout>
                  <c:x val="-0.15694444444444466"/>
                  <c:y val="4.7008547008547022E-2"/>
                </c:manualLayout>
              </c:layout>
              <c:tx>
                <c:rich>
                  <a:bodyPr/>
                  <a:lstStyle/>
                  <a:p>
                    <a:r>
                      <a:rPr lang="en-CA" sz="1600"/>
                      <a:t>F</a:t>
                    </a:r>
                    <a:r>
                      <a:rPr lang="en-CA"/>
                      <a:t>lex Sig x 5 years</a:t>
                    </a:r>
                  </a:p>
                  <a:p>
                    <a:r>
                      <a:rPr lang="en-CA"/>
                      <a:t>ICER = $13,000</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ICER!$I$12</c:f>
              <c:numCache>
                <c:formatCode>#,##0</c:formatCode>
                <c:ptCount val="1"/>
                <c:pt idx="0">
                  <c:v>586459.75091898395</c:v>
                </c:pt>
              </c:numCache>
            </c:numRef>
          </c:xVal>
          <c:yVal>
            <c:numRef>
              <c:f>ICER!$G$12</c:f>
              <c:numCache>
                <c:formatCode>"$"#,##0,,"M"</c:formatCode>
                <c:ptCount val="1"/>
                <c:pt idx="0">
                  <c:v>7613733163.1510038</c:v>
                </c:pt>
              </c:numCache>
            </c:numRef>
          </c:yVal>
          <c:smooth val="0"/>
        </c:ser>
        <c:ser>
          <c:idx val="6"/>
          <c:order val="4"/>
          <c:tx>
            <c:strRef>
              <c:f>ICER!$A$13</c:f>
              <c:strCache>
                <c:ptCount val="1"/>
                <c:pt idx="0">
                  <c:v>Biennial FIT 50-59: one time flex sig at 60: FIT 65-74 </c:v>
                </c:pt>
              </c:strCache>
            </c:strRef>
          </c:tx>
          <c:spPr>
            <a:ln w="28575">
              <a:noFill/>
            </a:ln>
          </c:spPr>
          <c:marker>
            <c:symbol val="circle"/>
            <c:size val="12"/>
            <c:spPr>
              <a:solidFill>
                <a:srgbClr val="FF0000"/>
              </a:solidFill>
            </c:spPr>
          </c:marker>
          <c:dLbls>
            <c:dLbl>
              <c:idx val="0"/>
              <c:layout>
                <c:manualLayout>
                  <c:x val="-6.2069116360454913E-3"/>
                  <c:y val="3.5186587253516387E-2"/>
                </c:manualLayout>
              </c:layout>
              <c:tx>
                <c:rich>
                  <a:bodyPr/>
                  <a:lstStyle/>
                  <a:p>
                    <a:r>
                      <a:rPr lang="en-US" sz="1600" dirty="0"/>
                      <a:t>B</a:t>
                    </a:r>
                    <a:r>
                      <a:rPr lang="en-US" dirty="0"/>
                      <a:t>iennial FIT +</a:t>
                    </a:r>
                    <a:r>
                      <a:rPr lang="en-US" baseline="0" dirty="0"/>
                      <a:t> </a:t>
                    </a:r>
                    <a:r>
                      <a:rPr lang="en-US" baseline="0" dirty="0" smtClean="0"/>
                      <a:t>Flex </a:t>
                    </a:r>
                    <a:r>
                      <a:rPr lang="en-US" baseline="0" dirty="0"/>
                      <a:t>Sig</a:t>
                    </a:r>
                  </a:p>
                  <a:p>
                    <a:r>
                      <a:rPr lang="en-US" baseline="0" dirty="0"/>
                      <a:t>ICER = $3,900 </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ICER!$I$13</c:f>
              <c:numCache>
                <c:formatCode>#,##0</c:formatCode>
                <c:ptCount val="1"/>
                <c:pt idx="0">
                  <c:v>498942.32697200775</c:v>
                </c:pt>
              </c:numCache>
            </c:numRef>
          </c:xVal>
          <c:yVal>
            <c:numRef>
              <c:f>ICER!$G$13</c:f>
              <c:numCache>
                <c:formatCode>"$"#,##0,,"M"</c:formatCode>
                <c:ptCount val="1"/>
                <c:pt idx="0">
                  <c:v>1961944102.8150024</c:v>
                </c:pt>
              </c:numCache>
            </c:numRef>
          </c:yVal>
          <c:smooth val="0"/>
        </c:ser>
        <c:ser>
          <c:idx val="7"/>
          <c:order val="5"/>
          <c:tx>
            <c:strRef>
              <c:f>ICER!$A$14</c:f>
              <c:strCache>
                <c:ptCount val="1"/>
                <c:pt idx="0">
                  <c:v>Colonoscopy every 10 years </c:v>
                </c:pt>
              </c:strCache>
            </c:strRef>
          </c:tx>
          <c:spPr>
            <a:ln w="28575">
              <a:noFill/>
            </a:ln>
          </c:spPr>
          <c:marker>
            <c:symbol val="diamond"/>
            <c:size val="12"/>
            <c:spPr>
              <a:solidFill>
                <a:srgbClr val="00B0F0"/>
              </a:solidFill>
            </c:spPr>
          </c:marker>
          <c:dLbls>
            <c:dLbl>
              <c:idx val="0"/>
              <c:layout>
                <c:manualLayout>
                  <c:x val="-0.16944455380577431"/>
                  <c:y val="3.8396089911837926E-2"/>
                </c:manualLayout>
              </c:layout>
              <c:tx>
                <c:rich>
                  <a:bodyPr/>
                  <a:lstStyle/>
                  <a:p>
                    <a:r>
                      <a:rPr lang="en-CA" sz="1600"/>
                      <a:t>C</a:t>
                    </a:r>
                    <a:r>
                      <a:rPr lang="en-CA"/>
                      <a:t>ol x 10 years</a:t>
                    </a:r>
                  </a:p>
                  <a:p>
                    <a:r>
                      <a:rPr lang="en-CA"/>
                      <a:t>ICER</a:t>
                    </a:r>
                    <a:r>
                      <a:rPr lang="en-CA" baseline="0"/>
                      <a:t> = DOMINANT</a:t>
                    </a:r>
                    <a:endParaRPr lang="en-CA"/>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ICER!$I$14</c:f>
              <c:numCache>
                <c:formatCode>#,##0</c:formatCode>
                <c:ptCount val="1"/>
                <c:pt idx="0">
                  <c:v>767423.5229020121</c:v>
                </c:pt>
              </c:numCache>
            </c:numRef>
          </c:xVal>
          <c:yVal>
            <c:numRef>
              <c:f>ICER!$G$14</c:f>
              <c:numCache>
                <c:formatCode>"$"#,##0,,"M"</c:formatCode>
                <c:ptCount val="1"/>
                <c:pt idx="0">
                  <c:v>-224621393.79100028</c:v>
                </c:pt>
              </c:numCache>
            </c:numRef>
          </c:yVal>
          <c:smooth val="0"/>
        </c:ser>
        <c:ser>
          <c:idx val="0"/>
          <c:order val="6"/>
          <c:tx>
            <c:strRef>
              <c:f>ICER!$A$22</c:f>
              <c:strCache>
                <c:ptCount val="1"/>
                <c:pt idx="0">
                  <c:v>48% FIT and 12% Col</c:v>
                </c:pt>
              </c:strCache>
            </c:strRef>
          </c:tx>
          <c:spPr>
            <a:ln w="28575">
              <a:noFill/>
            </a:ln>
          </c:spPr>
          <c:marker>
            <c:symbol val="circle"/>
            <c:size val="12"/>
            <c:spPr>
              <a:solidFill>
                <a:srgbClr val="FFC000"/>
              </a:solidFill>
            </c:spPr>
          </c:marker>
          <c:dLbls>
            <c:dLbl>
              <c:idx val="0"/>
              <c:layout>
                <c:manualLayout>
                  <c:x val="-0.14059973753280852"/>
                  <c:y val="-4.5575913587724615E-2"/>
                </c:manualLayout>
              </c:layout>
              <c:tx>
                <c:rich>
                  <a:bodyPr/>
                  <a:lstStyle/>
                  <a:p>
                    <a:r>
                      <a:rPr lang="en-CA" sz="1600" dirty="0"/>
                      <a:t>48% FIT </a:t>
                    </a:r>
                    <a:r>
                      <a:rPr lang="en-CA" sz="1600" dirty="0" smtClean="0"/>
                      <a:t>(low </a:t>
                    </a:r>
                    <a:r>
                      <a:rPr lang="en-CA" sz="1600" baseline="0" dirty="0" smtClean="0"/>
                      <a:t>risk</a:t>
                    </a:r>
                    <a:r>
                      <a:rPr lang="en-CA" sz="1600" baseline="0" dirty="0"/>
                      <a:t>) &amp; 12% Col (high risk)</a:t>
                    </a:r>
                  </a:p>
                  <a:p>
                    <a:r>
                      <a:rPr lang="en-CA" sz="1600" baseline="0" dirty="0"/>
                      <a:t>ICER = DOMINANT</a:t>
                    </a:r>
                    <a:endParaRPr lang="en-CA" sz="1600"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ICER!$I$33</c:f>
              <c:numCache>
                <c:formatCode>#,##0</c:formatCode>
                <c:ptCount val="1"/>
                <c:pt idx="0">
                  <c:v>1237252.3737673759</c:v>
                </c:pt>
              </c:numCache>
            </c:numRef>
          </c:xVal>
          <c:yVal>
            <c:numRef>
              <c:f>ICER!$G$33</c:f>
              <c:numCache>
                <c:formatCode>"$"#,##0,,"M"</c:formatCode>
                <c:ptCount val="1"/>
                <c:pt idx="0">
                  <c:v>-1643793669.1473076</c:v>
                </c:pt>
              </c:numCache>
            </c:numRef>
          </c:yVal>
          <c:smooth val="0"/>
        </c:ser>
        <c:ser>
          <c:idx val="1"/>
          <c:order val="7"/>
          <c:tx>
            <c:strRef>
              <c:f>ICER!$A$23</c:f>
              <c:strCache>
                <c:ptCount val="1"/>
                <c:pt idx="0">
                  <c:v>30% FIT and 30% Col</c:v>
                </c:pt>
              </c:strCache>
            </c:strRef>
          </c:tx>
          <c:spPr>
            <a:ln w="28575">
              <a:noFill/>
            </a:ln>
          </c:spPr>
          <c:marker>
            <c:symbol val="square"/>
            <c:size val="12"/>
            <c:spPr>
              <a:solidFill>
                <a:srgbClr val="FF0000"/>
              </a:solidFill>
            </c:spPr>
          </c:marker>
          <c:dLbls>
            <c:dLbl>
              <c:idx val="0"/>
              <c:layout>
                <c:manualLayout>
                  <c:x val="-2.4332895888014026E-4"/>
                  <c:y val="-2.7679520829127158E-2"/>
                </c:manualLayout>
              </c:layout>
              <c:tx>
                <c:rich>
                  <a:bodyPr/>
                  <a:lstStyle/>
                  <a:p>
                    <a:r>
                      <a:rPr lang="sv-SE" sz="1600"/>
                      <a:t>3</a:t>
                    </a:r>
                    <a:r>
                      <a:rPr lang="sv-SE"/>
                      <a:t>0% FIT (avg risk) &amp; 30% Col (avg risk; opprt)</a:t>
                    </a:r>
                  </a:p>
                  <a:p>
                    <a:r>
                      <a:rPr lang="sv-SE"/>
                      <a:t>ICER</a:t>
                    </a:r>
                    <a:r>
                      <a:rPr lang="sv-SE" baseline="0"/>
                      <a:t> = $770</a:t>
                    </a:r>
                    <a:endParaRPr lang="sv-SE"/>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ICER!$I$38</c:f>
              <c:numCache>
                <c:formatCode>#,##0</c:formatCode>
                <c:ptCount val="1"/>
                <c:pt idx="0">
                  <c:v>1211626.6004199989</c:v>
                </c:pt>
              </c:numCache>
            </c:numRef>
          </c:xVal>
          <c:yVal>
            <c:numRef>
              <c:f>ICER!$G$38</c:f>
              <c:numCache>
                <c:formatCode>"$"#,##0,,"M"</c:formatCode>
                <c:ptCount val="1"/>
                <c:pt idx="0">
                  <c:v>935273071.01699841</c:v>
                </c:pt>
              </c:numCache>
            </c:numRef>
          </c:yVal>
          <c:smooth val="0"/>
        </c:ser>
        <c:dLbls>
          <c:showLegendKey val="0"/>
          <c:showVal val="0"/>
          <c:showCatName val="0"/>
          <c:showSerName val="0"/>
          <c:showPercent val="0"/>
          <c:showBubbleSize val="0"/>
        </c:dLbls>
        <c:axId val="330851512"/>
        <c:axId val="330851904"/>
      </c:scatterChart>
      <c:valAx>
        <c:axId val="330851512"/>
        <c:scaling>
          <c:orientation val="minMax"/>
        </c:scaling>
        <c:delete val="0"/>
        <c:axPos val="b"/>
        <c:title>
          <c:tx>
            <c:rich>
              <a:bodyPr/>
              <a:lstStyle/>
              <a:p>
                <a:pPr>
                  <a:defRPr sz="1800"/>
                </a:pPr>
                <a:r>
                  <a:rPr lang="en-CA" sz="1800" dirty="0" smtClean="0"/>
                  <a:t>Incremental</a:t>
                </a:r>
                <a:r>
                  <a:rPr lang="en-CA" sz="1800" baseline="0" dirty="0" smtClean="0"/>
                  <a:t> QALYs</a:t>
                </a:r>
                <a:endParaRPr lang="en-CA" sz="1800" dirty="0"/>
              </a:p>
            </c:rich>
          </c:tx>
          <c:overlay val="0"/>
        </c:title>
        <c:numFmt formatCode="#,##0" sourceLinked="1"/>
        <c:majorTickMark val="out"/>
        <c:minorTickMark val="none"/>
        <c:tickLblPos val="low"/>
        <c:txPr>
          <a:bodyPr/>
          <a:lstStyle/>
          <a:p>
            <a:pPr>
              <a:defRPr sz="1400"/>
            </a:pPr>
            <a:endParaRPr lang="en-US"/>
          </a:p>
        </c:txPr>
        <c:crossAx val="330851904"/>
        <c:crosses val="autoZero"/>
        <c:crossBetween val="midCat"/>
      </c:valAx>
      <c:valAx>
        <c:axId val="330851904"/>
        <c:scaling>
          <c:orientation val="minMax"/>
          <c:min val="-2000000000"/>
        </c:scaling>
        <c:delete val="0"/>
        <c:axPos val="l"/>
        <c:majorGridlines/>
        <c:title>
          <c:tx>
            <c:rich>
              <a:bodyPr rot="-5400000" vert="horz"/>
              <a:lstStyle/>
              <a:p>
                <a:pPr>
                  <a:defRPr sz="1800"/>
                </a:pPr>
                <a:r>
                  <a:rPr lang="en-CA" sz="1800" dirty="0" smtClean="0"/>
                  <a:t>Incremental Total Cost</a:t>
                </a:r>
                <a:endParaRPr lang="en-CA" sz="1800" dirty="0"/>
              </a:p>
            </c:rich>
          </c:tx>
          <c:overlay val="0"/>
        </c:title>
        <c:numFmt formatCode="&quot;$&quot;#,##0,,&quot;M&quot;" sourceLinked="1"/>
        <c:majorTickMark val="out"/>
        <c:minorTickMark val="none"/>
        <c:tickLblPos val="nextTo"/>
        <c:txPr>
          <a:bodyPr/>
          <a:lstStyle/>
          <a:p>
            <a:pPr>
              <a:defRPr sz="1400"/>
            </a:pPr>
            <a:endParaRPr lang="en-US"/>
          </a:p>
        </c:txPr>
        <c:crossAx val="330851512"/>
        <c:crosses val="autoZero"/>
        <c:crossBetween val="midCat"/>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85BBF4F-DAED-44D2-B6CE-7E472AD73308}" type="datetimeFigureOut">
              <a:rPr lang="en-CA"/>
              <a:pPr>
                <a:defRPr/>
              </a:pPr>
              <a:t>07/11/2017</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3E9ADC8-A710-47C6-8B1A-C26BE215A58D}" type="slidenum">
              <a:rPr lang="en-CA" altLang="en-US"/>
              <a:pPr>
                <a:defRPr/>
              </a:pPr>
              <a:t>‹#›</a:t>
            </a:fld>
            <a:endParaRPr lang="en-CA" altLang="en-US"/>
          </a:p>
        </p:txBody>
      </p:sp>
    </p:spTree>
    <p:extLst>
      <p:ext uri="{BB962C8B-B14F-4D97-AF65-F5344CB8AC3E}">
        <p14:creationId xmlns:p14="http://schemas.microsoft.com/office/powerpoint/2010/main" val="2016346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CA"/>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66D9EFFE-EED9-4938-992E-2A03AAFFFB0A}" type="datetimeFigureOut">
              <a:rPr lang="en-CA"/>
              <a:pPr>
                <a:defRPr/>
              </a:pPr>
              <a:t>07/11/2017</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CA"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CA"/>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vl1pPr>
          </a:lstStyle>
          <a:p>
            <a:pPr>
              <a:defRPr/>
            </a:pPr>
            <a:fld id="{21D41D4A-DD19-4B04-BF41-F55D2BCDE6F1}" type="slidenum">
              <a:rPr lang="en-CA" altLang="en-US"/>
              <a:pPr>
                <a:defRPr/>
              </a:pPr>
              <a:t>‹#›</a:t>
            </a:fld>
            <a:endParaRPr lang="en-CA" altLang="en-US"/>
          </a:p>
        </p:txBody>
      </p:sp>
    </p:spTree>
    <p:extLst>
      <p:ext uri="{BB962C8B-B14F-4D97-AF65-F5344CB8AC3E}">
        <p14:creationId xmlns:p14="http://schemas.microsoft.com/office/powerpoint/2010/main" val="1500674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9B06991-41D8-4FF5-BEC3-46F0F462601C}" type="slidenum">
              <a:rPr lang="en-CA" altLang="en-US"/>
              <a:pPr/>
              <a:t>6</a:t>
            </a:fld>
            <a:endParaRPr lang="en-CA" altLang="en-US"/>
          </a:p>
        </p:txBody>
      </p:sp>
    </p:spTree>
    <p:extLst>
      <p:ext uri="{BB962C8B-B14F-4D97-AF65-F5344CB8AC3E}">
        <p14:creationId xmlns:p14="http://schemas.microsoft.com/office/powerpoint/2010/main" val="1186460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100% increase in ICER - doubles</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0E9764C-99E6-4698-94AB-E5D34A5D2E99}" type="slidenum">
              <a:rPr lang="en-CA" altLang="en-US"/>
              <a:pPr/>
              <a:t>33</a:t>
            </a:fld>
            <a:endParaRPr lang="en-CA" altLang="en-US"/>
          </a:p>
        </p:txBody>
      </p:sp>
    </p:spTree>
    <p:extLst>
      <p:ext uri="{BB962C8B-B14F-4D97-AF65-F5344CB8AC3E}">
        <p14:creationId xmlns:p14="http://schemas.microsoft.com/office/powerpoint/2010/main" val="126753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t>CRMM is a microsimulation model, developed by a team at Statistics Canada, as well as a host of other modelling experts, health economists and clinicians. </a:t>
            </a:r>
          </a:p>
          <a:p>
            <a:pPr eaLnBrk="1" hangingPunct="1">
              <a:spcBef>
                <a:spcPct val="0"/>
              </a:spcBef>
            </a:pPr>
            <a:r>
              <a:rPr lang="en-CA" altLang="en-US" smtClean="0"/>
              <a:t>The CRMM includes CRC, lung, HPV and cervical models, and we are currently developing a breast model. </a:t>
            </a:r>
          </a:p>
          <a:p>
            <a:pPr eaLnBrk="1" hangingPunct="1">
              <a:spcBef>
                <a:spcPct val="0"/>
              </a:spcBef>
            </a:pPr>
            <a:r>
              <a:rPr lang="en-CA" altLang="en-US" smtClean="0"/>
              <a:t>The cervical model was adapted from the Brisson model, which uses thousands of parameters which are assigned values using empirical data where available, published literature, and expert opinion.</a:t>
            </a:r>
          </a:p>
          <a:p>
            <a:pPr eaLnBrk="1" hangingPunct="1">
              <a:spcBef>
                <a:spcPct val="0"/>
              </a:spcBef>
            </a:pPr>
            <a:r>
              <a:rPr lang="en-CA" altLang="en-US" smtClean="0"/>
              <a:t>The model inputs, such as risk factors, screening programs and treatment patterns are overlaid onto the demographics of the Canadian population. </a:t>
            </a:r>
          </a:p>
          <a:p>
            <a:pPr eaLnBrk="1" hangingPunct="1">
              <a:spcBef>
                <a:spcPct val="0"/>
              </a:spcBef>
            </a:pPr>
            <a:r>
              <a:rPr lang="en-CA" altLang="en-US" smtClean="0"/>
              <a:t>The outputs can be drilled down to jurisdiction, age, sex, or as detailed as disease stage. We can pull out direct healthcare costs, health outcomes, quality-of-life adjustments, as well as economic indicators. </a:t>
            </a:r>
          </a:p>
          <a:p>
            <a:pPr eaLnBrk="1" hangingPunct="1">
              <a:spcBef>
                <a:spcPct val="0"/>
              </a:spcBef>
            </a:pPr>
            <a:endParaRPr lang="en-CA" altLang="en-US" smtClean="0"/>
          </a:p>
          <a:p>
            <a:pPr eaLnBrk="1" hangingPunct="1">
              <a:spcBef>
                <a:spcPct val="0"/>
              </a:spcBef>
            </a:pPr>
            <a:r>
              <a:rPr lang="en-CA" altLang="en-US" smtClean="0"/>
              <a:t>The model is extremely flexible and can answer a multitude of policy questions. We are constantly assessing the model’s performance, and incorporating new data as it becomes available, to ensure we can address the most recent issues. </a:t>
            </a:r>
          </a:p>
          <a:p>
            <a:pPr eaLnBrk="1" hangingPunct="1">
              <a:spcBef>
                <a:spcPct val="0"/>
              </a:spcBef>
            </a:pPr>
            <a:r>
              <a:rPr lang="en-CA" altLang="en-US" smtClean="0"/>
              <a:t> </a:t>
            </a:r>
          </a:p>
          <a:p>
            <a:pPr eaLnBrk="1" hangingPunct="1">
              <a:spcBef>
                <a:spcPct val="0"/>
              </a:spcBef>
            </a:pPr>
            <a:r>
              <a:rPr lang="en-CA" altLang="en-US" smtClean="0"/>
              <a:t>Many of you may be in the position of having to make tough decisions regarding screening programs in the future, while balancing the benefits and harms of screening in vaccinated cohorts, so we’re hopeful that the model and its outputs can serve as a resource to you. </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5F67305-A130-4F7E-9C00-85B6CF068C10}" type="slidenum">
              <a:rPr lang="en-CA" altLang="en-US"/>
              <a:pPr/>
              <a:t>39</a:t>
            </a:fld>
            <a:endParaRPr lang="en-CA" altLang="en-US"/>
          </a:p>
        </p:txBody>
      </p:sp>
    </p:spTree>
    <p:extLst>
      <p:ext uri="{BB962C8B-B14F-4D97-AF65-F5344CB8AC3E}">
        <p14:creationId xmlns:p14="http://schemas.microsoft.com/office/powerpoint/2010/main" val="1598796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6622179-8DA3-47E0-9A9A-3BC1C01179B6}" type="slidenum">
              <a:rPr lang="en-CA" altLang="en-US"/>
              <a:pPr/>
              <a:t>41</a:t>
            </a:fld>
            <a:endParaRPr lang="en-CA" altLang="en-US"/>
          </a:p>
        </p:txBody>
      </p:sp>
    </p:spTree>
    <p:extLst>
      <p:ext uri="{BB962C8B-B14F-4D97-AF65-F5344CB8AC3E}">
        <p14:creationId xmlns:p14="http://schemas.microsoft.com/office/powerpoint/2010/main" val="840232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DB637D3-3545-43B1-BA95-28258D6FCA4A}" type="slidenum">
              <a:rPr lang="en-CA" altLang="en-US"/>
              <a:pPr/>
              <a:t>44</a:t>
            </a:fld>
            <a:endParaRPr lang="en-CA" altLang="en-US"/>
          </a:p>
        </p:txBody>
      </p:sp>
    </p:spTree>
    <p:extLst>
      <p:ext uri="{BB962C8B-B14F-4D97-AF65-F5344CB8AC3E}">
        <p14:creationId xmlns:p14="http://schemas.microsoft.com/office/powerpoint/2010/main" val="442544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buFontTx/>
              <a:buChar char="-"/>
            </a:pPr>
            <a:r>
              <a:rPr lang="en-US" altLang="en-US" smtClean="0"/>
              <a:t>Project began in January 2007 with a team from Statistics Canada and cancer leaders in Canada responsible for developing the core platform.</a:t>
            </a:r>
          </a:p>
          <a:p>
            <a:pPr eaLnBrk="1" hangingPunct="1">
              <a:lnSpc>
                <a:spcPct val="80000"/>
              </a:lnSpc>
              <a:spcBef>
                <a:spcPct val="0"/>
              </a:spcBef>
              <a:buFontTx/>
              <a:buChar char="-"/>
            </a:pPr>
            <a:endParaRPr lang="en-CA" altLang="en-US" smtClean="0"/>
          </a:p>
          <a:p>
            <a:pPr eaLnBrk="1" hangingPunct="1">
              <a:lnSpc>
                <a:spcPct val="80000"/>
              </a:lnSpc>
              <a:spcBef>
                <a:spcPct val="0"/>
              </a:spcBef>
              <a:buFontTx/>
              <a:buChar char="-"/>
            </a:pPr>
            <a:r>
              <a:rPr lang="en-CA" altLang="en-US" smtClean="0"/>
              <a:t>We receive input and direction from a variety of sources, such as advisory groups, the Screening Networks, and provincial cancer agencies that sit around the table that we call the Partnership Council</a:t>
            </a:r>
          </a:p>
          <a:p>
            <a:pPr eaLnBrk="1" hangingPunct="1">
              <a:lnSpc>
                <a:spcPct val="80000"/>
              </a:lnSpc>
              <a:spcBef>
                <a:spcPct val="0"/>
              </a:spcBef>
              <a:buFontTx/>
              <a:buChar char="-"/>
            </a:pPr>
            <a:r>
              <a:rPr lang="en-CA" altLang="en-US" smtClean="0"/>
              <a:t>The Steering Committee is comprised of expert leads from across Canada, as well as some key CPAC staff. The expert team leads are experts in their respective fields, and head the working groups that are made up of other clinical leads, statisticians, biostatisticians, modelling experts, health economists and researchers.</a:t>
            </a:r>
          </a:p>
          <a:p>
            <a:pPr eaLnBrk="1" hangingPunct="1">
              <a:lnSpc>
                <a:spcPct val="80000"/>
              </a:lnSpc>
              <a:spcBef>
                <a:spcPct val="0"/>
              </a:spcBef>
              <a:buFontTx/>
              <a:buChar char="-"/>
            </a:pPr>
            <a:r>
              <a:rPr lang="en-CA" altLang="en-US" smtClean="0"/>
              <a:t>We are also fortunate to have a very capable statistical and modelling team through Bill and his team at Statistics Canada, and health economics expertise. </a:t>
            </a:r>
          </a:p>
          <a:p>
            <a:pPr eaLnBrk="1" hangingPunct="1">
              <a:lnSpc>
                <a:spcPct val="80000"/>
              </a:lnSpc>
              <a:spcBef>
                <a:spcPct val="0"/>
              </a:spcBef>
              <a:buFontTx/>
              <a:buChar char="-"/>
            </a:pPr>
            <a:endParaRPr lang="en-CA" altLang="en-US" smtClean="0"/>
          </a:p>
          <a:p>
            <a:pPr eaLnBrk="1" hangingPunct="1">
              <a:lnSpc>
                <a:spcPct val="80000"/>
              </a:lnSpc>
              <a:spcBef>
                <a:spcPct val="0"/>
              </a:spcBef>
              <a:buFontTx/>
              <a:buChar char="-"/>
            </a:pPr>
            <a:r>
              <a:rPr lang="en-US" altLang="en-US" smtClean="0"/>
              <a:t>So now that we have a model developed, how do we get people to use the model and its outputs? </a:t>
            </a:r>
          </a:p>
          <a:p>
            <a:pPr eaLnBrk="1" hangingPunct="1">
              <a:lnSpc>
                <a:spcPct val="80000"/>
              </a:lnSpc>
              <a:spcBef>
                <a:spcPct val="0"/>
              </a:spcBef>
              <a:buFontTx/>
              <a:buChar char="-"/>
            </a:pPr>
            <a:endParaRPr lang="en-CA" altLang="en-US" smtClean="0"/>
          </a:p>
          <a:p>
            <a:pPr eaLnBrk="1" hangingPunct="1">
              <a:lnSpc>
                <a:spcPct val="80000"/>
              </a:lnSpc>
              <a:spcBef>
                <a:spcPct val="0"/>
              </a:spcBef>
              <a:buFontTx/>
              <a:buChar char="-"/>
            </a:pPr>
            <a:endParaRPr lang="en-CA" altLang="en-US" smtClean="0"/>
          </a:p>
          <a:p>
            <a:pPr eaLnBrk="1" hangingPunct="1">
              <a:lnSpc>
                <a:spcPct val="80000"/>
              </a:lnSpc>
              <a:spcBef>
                <a:spcPct val="0"/>
              </a:spcBef>
              <a:buFontTx/>
              <a:buChar char="-"/>
            </a:pPr>
            <a:endParaRPr lang="en-US" altLang="en-US" smtClean="0"/>
          </a:p>
          <a:p>
            <a:pPr eaLnBrk="1" hangingPunct="1">
              <a:lnSpc>
                <a:spcPct val="80000"/>
              </a:lnSpc>
              <a:spcBef>
                <a:spcPct val="0"/>
              </a:spcBef>
              <a:buFontTx/>
              <a:buChar char="-"/>
            </a:pPr>
            <a:r>
              <a:rPr lang="en-US" altLang="en-US" smtClean="0"/>
              <a:t>External model validation:</a:t>
            </a:r>
          </a:p>
          <a:p>
            <a:pPr lvl="1" eaLnBrk="1" hangingPunct="1">
              <a:lnSpc>
                <a:spcPct val="80000"/>
              </a:lnSpc>
              <a:spcBef>
                <a:spcPct val="0"/>
              </a:spcBef>
              <a:buFontTx/>
              <a:buChar char="-"/>
            </a:pPr>
            <a:r>
              <a:rPr lang="en-US" altLang="en-US" smtClean="0"/>
              <a:t>Technical and clinical</a:t>
            </a:r>
          </a:p>
          <a:p>
            <a:pPr lvl="1" eaLnBrk="1" hangingPunct="1">
              <a:lnSpc>
                <a:spcPct val="80000"/>
              </a:lnSpc>
              <a:spcBef>
                <a:spcPct val="0"/>
              </a:spcBef>
              <a:buFontTx/>
              <a:buChar char="-"/>
            </a:pPr>
            <a:r>
              <a:rPr lang="en-US" altLang="en-US" smtClean="0"/>
              <a:t>Case study evaluations</a:t>
            </a:r>
          </a:p>
          <a:p>
            <a:pPr lvl="1" eaLnBrk="1" hangingPunct="1">
              <a:lnSpc>
                <a:spcPct val="80000"/>
              </a:lnSpc>
              <a:spcBef>
                <a:spcPct val="0"/>
              </a:spcBef>
              <a:buFontTx/>
              <a:buChar char="-"/>
            </a:pPr>
            <a:r>
              <a:rPr lang="en-US" altLang="en-US" smtClean="0"/>
              <a:t>Collaboration with CISNET and other modelers to compare methodology and results</a:t>
            </a:r>
            <a:endParaRPr lang="en-CA" altLang="en-US" smtClean="0"/>
          </a:p>
          <a:p>
            <a:pPr eaLnBrk="1" hangingPunct="1">
              <a:lnSpc>
                <a:spcPct val="80000"/>
              </a:lnSpc>
              <a:spcBef>
                <a:spcPct val="0"/>
              </a:spcBef>
              <a:buFontTx/>
              <a:buChar char="-"/>
            </a:pPr>
            <a:r>
              <a:rPr lang="en-US" altLang="en-US" smtClean="0"/>
              <a:t>CPAC will actively engage and work with the cancer control partners for input (ensure policy relevance), uptake and knowledge translation efforts</a:t>
            </a:r>
          </a:p>
          <a:p>
            <a:pPr eaLnBrk="1" hangingPunct="1">
              <a:lnSpc>
                <a:spcPct val="80000"/>
              </a:lnSpc>
              <a:spcBef>
                <a:spcPct val="0"/>
              </a:spcBef>
              <a:buFontTx/>
              <a:buChar char="-"/>
            </a:pPr>
            <a:endParaRPr lang="en-US" altLang="en-US" smtClean="0"/>
          </a:p>
          <a:p>
            <a:pPr eaLnBrk="1" hangingPunct="1">
              <a:spcBef>
                <a:spcPct val="0"/>
              </a:spcBef>
            </a:pPr>
            <a:endParaRPr lang="en-CA" altLang="en-US" smtClean="0"/>
          </a:p>
          <a:p>
            <a:pPr eaLnBrk="1" hangingPunct="1">
              <a:spcBef>
                <a:spcPct val="0"/>
              </a:spcBef>
            </a:pPr>
            <a:endParaRPr lang="en-CA"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D5D6B31-E2B0-4F8B-BB2F-62AF9811E53B}" type="slidenum">
              <a:rPr lang="en-CA" altLang="en-US"/>
              <a:pPr/>
              <a:t>47</a:t>
            </a:fld>
            <a:endParaRPr lang="en-CA" altLang="en-US"/>
          </a:p>
        </p:txBody>
      </p:sp>
    </p:spTree>
    <p:extLst>
      <p:ext uri="{BB962C8B-B14F-4D97-AF65-F5344CB8AC3E}">
        <p14:creationId xmlns:p14="http://schemas.microsoft.com/office/powerpoint/2010/main" val="536320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B8BFCD-0A5B-4CCC-B398-55D137CBC343}" type="slidenum">
              <a:rPr lang="en-CA" altLang="en-US"/>
              <a:pPr/>
              <a:t>13</a:t>
            </a:fld>
            <a:endParaRPr lang="en-CA" altLang="en-US"/>
          </a:p>
        </p:txBody>
      </p:sp>
    </p:spTree>
    <p:extLst>
      <p:ext uri="{BB962C8B-B14F-4D97-AF65-F5344CB8AC3E}">
        <p14:creationId xmlns:p14="http://schemas.microsoft.com/office/powerpoint/2010/main" val="4258224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9C257A2-B1AD-49D5-8FDC-46D4B3D50662}" type="slidenum">
              <a:rPr lang="en-CA" altLang="en-US"/>
              <a:pPr/>
              <a:t>20</a:t>
            </a:fld>
            <a:endParaRPr lang="en-CA" altLang="en-US"/>
          </a:p>
        </p:txBody>
      </p:sp>
    </p:spTree>
    <p:extLst>
      <p:ext uri="{BB962C8B-B14F-4D97-AF65-F5344CB8AC3E}">
        <p14:creationId xmlns:p14="http://schemas.microsoft.com/office/powerpoint/2010/main" val="3523971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F13F435-98DE-49C9-A353-E390741CDBA3}" type="slidenum">
              <a:rPr lang="en-CA" altLang="en-US"/>
              <a:pPr/>
              <a:t>27</a:t>
            </a:fld>
            <a:endParaRPr lang="en-CA" altLang="en-US"/>
          </a:p>
        </p:txBody>
      </p:sp>
    </p:spTree>
    <p:extLst>
      <p:ext uri="{BB962C8B-B14F-4D97-AF65-F5344CB8AC3E}">
        <p14:creationId xmlns:p14="http://schemas.microsoft.com/office/powerpoint/2010/main" val="2415489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0.1% difference</a:t>
            </a:r>
          </a:p>
          <a:p>
            <a:endParaRPr lang="en-CA"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8749016-3159-439D-A750-25FBBE2F950A}" type="slidenum">
              <a:rPr lang="en-CA" altLang="en-US"/>
              <a:pPr/>
              <a:t>28</a:t>
            </a:fld>
            <a:endParaRPr lang="en-CA" altLang="en-US"/>
          </a:p>
        </p:txBody>
      </p:sp>
    </p:spTree>
    <p:extLst>
      <p:ext uri="{BB962C8B-B14F-4D97-AF65-F5344CB8AC3E}">
        <p14:creationId xmlns:p14="http://schemas.microsoft.com/office/powerpoint/2010/main" val="830859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0.6% difference</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81B5E59-8FAB-4AA2-A3BE-72A5FEB440E6}" type="slidenum">
              <a:rPr lang="en-CA" altLang="en-US"/>
              <a:pPr/>
              <a:t>29</a:t>
            </a:fld>
            <a:endParaRPr lang="en-CA" altLang="en-US"/>
          </a:p>
        </p:txBody>
      </p:sp>
    </p:spTree>
    <p:extLst>
      <p:ext uri="{BB962C8B-B14F-4D97-AF65-F5344CB8AC3E}">
        <p14:creationId xmlns:p14="http://schemas.microsoft.com/office/powerpoint/2010/main" val="2579958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2% increase in avg annual cost</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AB95F1-0127-44AD-B80B-F64DAD5E5448}" type="slidenum">
              <a:rPr lang="en-CA" altLang="en-US"/>
              <a:pPr/>
              <a:t>30</a:t>
            </a:fld>
            <a:endParaRPr lang="en-CA" altLang="en-US"/>
          </a:p>
        </p:txBody>
      </p:sp>
    </p:spTree>
    <p:extLst>
      <p:ext uri="{BB962C8B-B14F-4D97-AF65-F5344CB8AC3E}">
        <p14:creationId xmlns:p14="http://schemas.microsoft.com/office/powerpoint/2010/main" val="3120509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4% increase in LYs</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109F8BB-FCFC-4343-BAEE-907D57D749E4}" type="slidenum">
              <a:rPr lang="en-CA" altLang="en-US"/>
              <a:pPr/>
              <a:t>31</a:t>
            </a:fld>
            <a:endParaRPr lang="en-CA" altLang="en-US"/>
          </a:p>
        </p:txBody>
      </p:sp>
    </p:spTree>
    <p:extLst>
      <p:ext uri="{BB962C8B-B14F-4D97-AF65-F5344CB8AC3E}">
        <p14:creationId xmlns:p14="http://schemas.microsoft.com/office/powerpoint/2010/main" val="4126720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80% increase in the number of colonoscopies performed per year</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62C105A-8670-4C12-8D69-A7A5A8521698}" type="slidenum">
              <a:rPr lang="en-CA" altLang="en-US"/>
              <a:pPr/>
              <a:t>32</a:t>
            </a:fld>
            <a:endParaRPr lang="en-CA" altLang="en-US"/>
          </a:p>
        </p:txBody>
      </p:sp>
    </p:spTree>
    <p:extLst>
      <p:ext uri="{BB962C8B-B14F-4D97-AF65-F5344CB8AC3E}">
        <p14:creationId xmlns:p14="http://schemas.microsoft.com/office/powerpoint/2010/main" val="1991878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16866324-3A8A-438F-9FEB-4D468190F142}" type="datetime1">
              <a:rPr lang="en-CA"/>
              <a:pPr>
                <a:defRPr/>
              </a:pPr>
              <a:t>07/11/2017</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D5E748F-5C62-418F-AE29-1C4AA81A7380}" type="slidenum">
              <a:rPr lang="en-CA" altLang="en-US"/>
              <a:pPr>
                <a:defRPr/>
              </a:pPr>
              <a:t>‹#›</a:t>
            </a:fld>
            <a:endParaRPr lang="en-CA" altLang="en-US"/>
          </a:p>
        </p:txBody>
      </p:sp>
    </p:spTree>
    <p:extLst>
      <p:ext uri="{BB962C8B-B14F-4D97-AF65-F5344CB8AC3E}">
        <p14:creationId xmlns:p14="http://schemas.microsoft.com/office/powerpoint/2010/main" val="389480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845EE78F-3B40-4736-92CF-0F7E6225CE94}" type="datetime1">
              <a:rPr lang="en-CA"/>
              <a:pPr>
                <a:defRPr/>
              </a:pPr>
              <a:t>07/11/2017</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0FA9CEFB-DE67-42B9-AD41-0C762A4569AE}" type="slidenum">
              <a:rPr lang="en-CA" altLang="en-US"/>
              <a:pPr>
                <a:defRPr/>
              </a:pPr>
              <a:t>‹#›</a:t>
            </a:fld>
            <a:endParaRPr lang="en-CA" altLang="en-US"/>
          </a:p>
        </p:txBody>
      </p:sp>
    </p:spTree>
    <p:extLst>
      <p:ext uri="{BB962C8B-B14F-4D97-AF65-F5344CB8AC3E}">
        <p14:creationId xmlns:p14="http://schemas.microsoft.com/office/powerpoint/2010/main" val="211679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F1EB0B2E-5BB7-4D8C-8F3B-864A5969958E}" type="datetime1">
              <a:rPr lang="en-CA"/>
              <a:pPr>
                <a:defRPr/>
              </a:pPr>
              <a:t>07/11/2017</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C2582D8-C48A-4B51-87D7-6132B389B57A}" type="slidenum">
              <a:rPr lang="en-CA" altLang="en-US"/>
              <a:pPr>
                <a:defRPr/>
              </a:pPr>
              <a:t>‹#›</a:t>
            </a:fld>
            <a:endParaRPr lang="en-CA" altLang="en-US"/>
          </a:p>
        </p:txBody>
      </p:sp>
    </p:spTree>
    <p:extLst>
      <p:ext uri="{BB962C8B-B14F-4D97-AF65-F5344CB8AC3E}">
        <p14:creationId xmlns:p14="http://schemas.microsoft.com/office/powerpoint/2010/main" val="159915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B92E62A0-7271-4B26-BDC8-DC02C530DF2A}" type="datetime1">
              <a:rPr lang="en-CA"/>
              <a:pPr>
                <a:defRPr/>
              </a:pPr>
              <a:t>07/11/2017</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BA0C8F46-96E4-42D0-86EE-49989E28DF5A}" type="slidenum">
              <a:rPr lang="en-CA" altLang="en-US"/>
              <a:pPr>
                <a:defRPr/>
              </a:pPr>
              <a:t>‹#›</a:t>
            </a:fld>
            <a:endParaRPr lang="en-CA" altLang="en-US"/>
          </a:p>
        </p:txBody>
      </p:sp>
    </p:spTree>
    <p:extLst>
      <p:ext uri="{BB962C8B-B14F-4D97-AF65-F5344CB8AC3E}">
        <p14:creationId xmlns:p14="http://schemas.microsoft.com/office/powerpoint/2010/main" val="244408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5457C36-3BE7-496B-BECE-EE0255D9EA91}" type="datetime1">
              <a:rPr lang="en-CA"/>
              <a:pPr>
                <a:defRPr/>
              </a:pPr>
              <a:t>07/11/2017</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A218B19-8328-43D4-9513-8D083D131F7B}" type="slidenum">
              <a:rPr lang="en-CA" altLang="en-US"/>
              <a:pPr>
                <a:defRPr/>
              </a:pPr>
              <a:t>‹#›</a:t>
            </a:fld>
            <a:endParaRPr lang="en-CA" altLang="en-US"/>
          </a:p>
        </p:txBody>
      </p:sp>
    </p:spTree>
    <p:extLst>
      <p:ext uri="{BB962C8B-B14F-4D97-AF65-F5344CB8AC3E}">
        <p14:creationId xmlns:p14="http://schemas.microsoft.com/office/powerpoint/2010/main" val="3449982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466EA671-3EF6-453F-A921-247AC018F542}" type="datetime1">
              <a:rPr lang="en-CA"/>
              <a:pPr>
                <a:defRPr/>
              </a:pPr>
              <a:t>07/11/2017</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8A998AEA-5285-43AC-9ED0-7039A15190A0}" type="slidenum">
              <a:rPr lang="en-CA" altLang="en-US"/>
              <a:pPr>
                <a:defRPr/>
              </a:pPr>
              <a:t>‹#›</a:t>
            </a:fld>
            <a:endParaRPr lang="en-CA" altLang="en-US"/>
          </a:p>
        </p:txBody>
      </p:sp>
    </p:spTree>
    <p:extLst>
      <p:ext uri="{BB962C8B-B14F-4D97-AF65-F5344CB8AC3E}">
        <p14:creationId xmlns:p14="http://schemas.microsoft.com/office/powerpoint/2010/main" val="68128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2AD4EB74-0D3E-44F0-9A61-4D3E7FC3BAF4}" type="datetime1">
              <a:rPr lang="en-CA"/>
              <a:pPr>
                <a:defRPr/>
              </a:pPr>
              <a:t>07/11/2017</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422B2A7B-CCFE-4DBE-A138-C0185D49B9F8}" type="slidenum">
              <a:rPr lang="en-CA" altLang="en-US"/>
              <a:pPr>
                <a:defRPr/>
              </a:pPr>
              <a:t>‹#›</a:t>
            </a:fld>
            <a:endParaRPr lang="en-CA" altLang="en-US"/>
          </a:p>
        </p:txBody>
      </p:sp>
    </p:spTree>
    <p:extLst>
      <p:ext uri="{BB962C8B-B14F-4D97-AF65-F5344CB8AC3E}">
        <p14:creationId xmlns:p14="http://schemas.microsoft.com/office/powerpoint/2010/main" val="3413018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948C7A37-1740-49CF-8FAD-669A6A840494}" type="datetime1">
              <a:rPr lang="en-CA"/>
              <a:pPr>
                <a:defRPr/>
              </a:pPr>
              <a:t>07/11/2017</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69592658-84D2-4654-85C6-0390A64215DE}" type="slidenum">
              <a:rPr lang="en-CA" altLang="en-US"/>
              <a:pPr>
                <a:defRPr/>
              </a:pPr>
              <a:t>‹#›</a:t>
            </a:fld>
            <a:endParaRPr lang="en-CA" altLang="en-US"/>
          </a:p>
        </p:txBody>
      </p:sp>
    </p:spTree>
    <p:extLst>
      <p:ext uri="{BB962C8B-B14F-4D97-AF65-F5344CB8AC3E}">
        <p14:creationId xmlns:p14="http://schemas.microsoft.com/office/powerpoint/2010/main" val="3158607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07A637-5FE2-494D-952D-3C2317C331E1}" type="datetime1">
              <a:rPr lang="en-CA"/>
              <a:pPr>
                <a:defRPr/>
              </a:pPr>
              <a:t>07/11/2017</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A997A63E-1BFF-408F-9EB7-57D5D15D376E}" type="slidenum">
              <a:rPr lang="en-CA" altLang="en-US"/>
              <a:pPr>
                <a:defRPr/>
              </a:pPr>
              <a:t>‹#›</a:t>
            </a:fld>
            <a:endParaRPr lang="en-CA" altLang="en-US"/>
          </a:p>
        </p:txBody>
      </p:sp>
    </p:spTree>
    <p:extLst>
      <p:ext uri="{BB962C8B-B14F-4D97-AF65-F5344CB8AC3E}">
        <p14:creationId xmlns:p14="http://schemas.microsoft.com/office/powerpoint/2010/main" val="13108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16F972-CF2C-4A40-9F25-916204112509}" type="datetime1">
              <a:rPr lang="en-CA"/>
              <a:pPr>
                <a:defRPr/>
              </a:pPr>
              <a:t>07/11/2017</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BF2B7995-2B1A-4A05-B6FA-EB59A39DF084}" type="slidenum">
              <a:rPr lang="en-CA" altLang="en-US"/>
              <a:pPr>
                <a:defRPr/>
              </a:pPr>
              <a:t>‹#›</a:t>
            </a:fld>
            <a:endParaRPr lang="en-CA" altLang="en-US"/>
          </a:p>
        </p:txBody>
      </p:sp>
    </p:spTree>
    <p:extLst>
      <p:ext uri="{BB962C8B-B14F-4D97-AF65-F5344CB8AC3E}">
        <p14:creationId xmlns:p14="http://schemas.microsoft.com/office/powerpoint/2010/main" val="745146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E904E7-59E3-4048-88A2-2A1CBBE79AF9}" type="datetime1">
              <a:rPr lang="en-CA"/>
              <a:pPr>
                <a:defRPr/>
              </a:pPr>
              <a:t>07/11/2017</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A64D1FA5-8D6A-48FA-984A-9A8688F23FE2}" type="slidenum">
              <a:rPr lang="en-CA" altLang="en-US"/>
              <a:pPr>
                <a:defRPr/>
              </a:pPr>
              <a:t>‹#›</a:t>
            </a:fld>
            <a:endParaRPr lang="en-CA" altLang="en-US"/>
          </a:p>
        </p:txBody>
      </p:sp>
    </p:spTree>
    <p:extLst>
      <p:ext uri="{BB962C8B-B14F-4D97-AF65-F5344CB8AC3E}">
        <p14:creationId xmlns:p14="http://schemas.microsoft.com/office/powerpoint/2010/main" val="1379359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4CA5C8A-F6F0-427A-8B72-87A648AD3FFF}" type="datetime1">
              <a:rPr lang="en-CA"/>
              <a:pPr>
                <a:defRPr/>
              </a:pPr>
              <a:t>07/11/2017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8AB9D356-8D45-422F-A42D-FCED21C50CCA}"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0.e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9.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7.e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8.png"/><Relationship Id="rId4" Type="http://schemas.openxmlformats.org/officeDocument/2006/relationships/oleObject" Target="../embeddings/oleObject9.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9.png"/><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20.png"/><Relationship Id="rId4" Type="http://schemas.openxmlformats.org/officeDocument/2006/relationships/oleObject" Target="../embeddings/oleObject11.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21.png"/><Relationship Id="rId4" Type="http://schemas.openxmlformats.org/officeDocument/2006/relationships/oleObject" Target="../embeddings/oleObject12.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22.emf"/><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23.png"/><Relationship Id="rId4" Type="http://schemas.openxmlformats.org/officeDocument/2006/relationships/oleObject" Target="../embeddings/oleObject14.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natalie.fitzgerald@partnershipagainstcancer.ca" TargetMode="External"/><Relationship Id="rId2" Type="http://schemas.openxmlformats.org/officeDocument/2006/relationships/hyperlink" Target="https://cancerview.ca/cancerriskmanagement"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8.png"/><Relationship Id="rId4" Type="http://schemas.openxmlformats.org/officeDocument/2006/relationships/oleObject" Target="../embeddings/oleObject16.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6.xml"/><Relationship Id="rId5" Type="http://schemas.openxmlformats.org/officeDocument/2006/relationships/image" Target="../media/image33.emf"/><Relationship Id="rId4" Type="http://schemas.openxmlformats.org/officeDocument/2006/relationships/image" Target="../media/image32.emf"/></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em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pPr eaLnBrk="1" hangingPunct="1"/>
            <a:r>
              <a:rPr lang="en-CA" altLang="en-US" smtClean="0"/>
              <a:t>COLORECTAL CANCER SCREENING</a:t>
            </a:r>
          </a:p>
        </p:txBody>
      </p:sp>
      <p:sp>
        <p:nvSpPr>
          <p:cNvPr id="3" name="Subtitle 2"/>
          <p:cNvSpPr>
            <a:spLocks noGrp="1"/>
          </p:cNvSpPr>
          <p:nvPr>
            <p:ph type="subTitle" idx="1"/>
          </p:nvPr>
        </p:nvSpPr>
        <p:spPr/>
        <p:txBody>
          <a:bodyPr rtlCol="0">
            <a:normAutofit fontScale="92500" lnSpcReduction="20000"/>
          </a:bodyPr>
          <a:lstStyle/>
          <a:p>
            <a:pPr eaLnBrk="1" fontAlgn="auto" hangingPunct="1">
              <a:spcAft>
                <a:spcPts val="0"/>
              </a:spcAft>
              <a:defRPr/>
            </a:pPr>
            <a:r>
              <a:rPr lang="en-CA" dirty="0" smtClean="0"/>
              <a:t>Scenarios for National Colorectal Cancer Screening Network (NCCSN)</a:t>
            </a:r>
          </a:p>
          <a:p>
            <a:pPr eaLnBrk="1" fontAlgn="auto" hangingPunct="1">
              <a:spcAft>
                <a:spcPts val="0"/>
              </a:spcAft>
              <a:defRPr/>
            </a:pPr>
            <a:endParaRPr lang="en-CA" dirty="0" smtClean="0"/>
          </a:p>
          <a:p>
            <a:pPr eaLnBrk="1" fontAlgn="auto" hangingPunct="1">
              <a:spcAft>
                <a:spcPts val="0"/>
              </a:spcAft>
              <a:defRPr/>
            </a:pPr>
            <a:r>
              <a:rPr lang="en-CA" dirty="0" smtClean="0"/>
              <a:t>May 15 2014</a:t>
            </a:r>
            <a:endParaRPr lang="en-CA" dirty="0"/>
          </a:p>
        </p:txBody>
      </p:sp>
      <p:sp>
        <p:nvSpPr>
          <p:cNvPr id="4100" name="Slide Number Placeholder 3"/>
          <p:cNvSpPr>
            <a:spLocks noGrp="1"/>
          </p:cNvSpPr>
          <p:nvPr>
            <p:ph type="sldNum" sz="quarter" idx="12"/>
          </p:nvPr>
        </p:nvSpPr>
        <p:spPr bwMode="auto">
          <a:xfrm>
            <a:off x="8382000" y="635635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A40E297-1278-4FFC-A6AD-F73890878B3F}" type="slidenum">
              <a:rPr lang="en-CA" altLang="en-US" sz="1200">
                <a:solidFill>
                  <a:srgbClr val="898989"/>
                </a:solidFill>
              </a:rPr>
              <a:pPr>
                <a:spcBef>
                  <a:spcPct val="0"/>
                </a:spcBef>
                <a:buFontTx/>
                <a:buNone/>
              </a:pPr>
              <a:t>1</a:t>
            </a:fld>
            <a:endParaRPr lang="en-CA" altLang="en-US" sz="1200">
              <a:solidFill>
                <a:srgbClr val="898989"/>
              </a:solidFill>
            </a:endParaRPr>
          </a:p>
        </p:txBody>
      </p:sp>
      <p:pic>
        <p:nvPicPr>
          <p:cNvPr id="4101" name="Picture 4" descr="CRMM-banner-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AF6AE75-4F33-4798-A9A1-7A5D6CD2BED7}" type="slidenum">
              <a:rPr lang="en-CA" altLang="en-US" sz="1200">
                <a:solidFill>
                  <a:srgbClr val="898989"/>
                </a:solidFill>
              </a:rPr>
              <a:pPr>
                <a:spcBef>
                  <a:spcPct val="0"/>
                </a:spcBef>
                <a:buFontTx/>
                <a:buNone/>
              </a:pPr>
              <a:t>10</a:t>
            </a:fld>
            <a:endParaRPr lang="en-CA" altLang="en-US" sz="1200">
              <a:solidFill>
                <a:srgbClr val="898989"/>
              </a:solidFill>
            </a:endParaRPr>
          </a:p>
        </p:txBody>
      </p:sp>
      <p:pic>
        <p:nvPicPr>
          <p:cNvPr id="14339" name="Picture 2" descr="ChartImg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71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295400" y="2819400"/>
            <a:ext cx="723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CA" altLang="en-US"/>
              <a:t>FIT compared to FIT + one-time flex sig</a:t>
            </a:r>
          </a:p>
        </p:txBody>
      </p:sp>
      <p:sp>
        <p:nvSpPr>
          <p:cNvPr id="5" name="Title 8"/>
          <p:cNvSpPr txBox="1">
            <a:spLocks/>
          </p:cNvSpPr>
          <p:nvPr/>
        </p:nvSpPr>
        <p:spPr>
          <a:xfrm>
            <a:off x="457200" y="0"/>
            <a:ext cx="8229600" cy="609600"/>
          </a:xfrm>
          <a:prstGeom prst="rect">
            <a:avLst/>
          </a:prstGeom>
        </p:spPr>
        <p:txBody>
          <a:bodyPr/>
          <a:lstStyle/>
          <a:p>
            <a:pPr algn="ctr">
              <a:defRPr/>
            </a:pPr>
            <a:r>
              <a:rPr lang="en-CA" sz="4400">
                <a:latin typeface="+mj-lt"/>
                <a:ea typeface="+mj-ea"/>
                <a:cs typeface="+mj-cs"/>
              </a:rPr>
              <a:t>CRC Incidence</a:t>
            </a:r>
            <a:endParaRPr lang="en-CA" sz="4400"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734CA4-DF7F-4A07-90A2-9CB60FF2C168}" type="slidenum">
              <a:rPr lang="en-CA" altLang="en-US" sz="1200">
                <a:solidFill>
                  <a:srgbClr val="898989"/>
                </a:solidFill>
              </a:rPr>
              <a:pPr>
                <a:spcBef>
                  <a:spcPct val="0"/>
                </a:spcBef>
                <a:buFontTx/>
                <a:buNone/>
              </a:pPr>
              <a:t>11</a:t>
            </a:fld>
            <a:endParaRPr lang="en-CA" altLang="en-US" sz="1200">
              <a:solidFill>
                <a:srgbClr val="898989"/>
              </a:solidFill>
            </a:endParaRPr>
          </a:p>
        </p:txBody>
      </p:sp>
      <p:pic>
        <p:nvPicPr>
          <p:cNvPr id="15363" name="Picture 3" descr="ChartImg (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71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295400" y="3124200"/>
            <a:ext cx="7239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CA" altLang="en-US"/>
              <a:t>No screening compared to FIT and colonoscopy</a:t>
            </a:r>
          </a:p>
        </p:txBody>
      </p:sp>
      <p:sp>
        <p:nvSpPr>
          <p:cNvPr id="6" name="Title 8"/>
          <p:cNvSpPr txBox="1">
            <a:spLocks/>
          </p:cNvSpPr>
          <p:nvPr/>
        </p:nvSpPr>
        <p:spPr>
          <a:xfrm>
            <a:off x="457200" y="0"/>
            <a:ext cx="8229600" cy="609600"/>
          </a:xfrm>
          <a:prstGeom prst="rect">
            <a:avLst/>
          </a:prstGeom>
        </p:spPr>
        <p:txBody>
          <a:bodyPr/>
          <a:lstStyle/>
          <a:p>
            <a:pPr algn="ctr">
              <a:defRPr/>
            </a:pPr>
            <a:r>
              <a:rPr lang="en-CA" sz="4400">
                <a:latin typeface="+mj-lt"/>
                <a:ea typeface="+mj-ea"/>
                <a:cs typeface="+mj-cs"/>
              </a:rPr>
              <a:t>CRC Incidence</a:t>
            </a:r>
            <a:endParaRPr lang="en-CA" sz="4400"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193F0D9-1B3A-44E5-9E7F-BBC0EB6A8327}" type="slidenum">
              <a:rPr lang="en-CA" altLang="en-US" sz="1200">
                <a:solidFill>
                  <a:srgbClr val="898989"/>
                </a:solidFill>
              </a:rPr>
              <a:pPr>
                <a:spcBef>
                  <a:spcPct val="0"/>
                </a:spcBef>
                <a:buFontTx/>
                <a:buNone/>
              </a:pPr>
              <a:t>12</a:t>
            </a:fld>
            <a:endParaRPr lang="en-CA" altLang="en-US" sz="1200">
              <a:solidFill>
                <a:srgbClr val="898989"/>
              </a:solidFill>
            </a:endParaRPr>
          </a:p>
        </p:txBody>
      </p:sp>
      <p:pic>
        <p:nvPicPr>
          <p:cNvPr id="16387" name="Picture 7"/>
          <p:cNvPicPr>
            <a:picLocks noChangeAspect="1" noChangeArrowheads="1"/>
          </p:cNvPicPr>
          <p:nvPr/>
        </p:nvPicPr>
        <p:blipFill>
          <a:blip r:embed="rId2">
            <a:extLst>
              <a:ext uri="{28A0092B-C50C-407E-A947-70E740481C1C}">
                <a14:useLocalDpi xmlns:a14="http://schemas.microsoft.com/office/drawing/2010/main" val="0"/>
              </a:ext>
            </a:extLst>
          </a:blip>
          <a:srcRect l="29868" t="36856" r="32063" b="16531"/>
          <a:stretch>
            <a:fillRect/>
          </a:stretch>
        </p:blipFill>
        <p:spPr bwMode="auto">
          <a:xfrm>
            <a:off x="685800" y="585788"/>
            <a:ext cx="7772400"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38200" y="2133600"/>
            <a:ext cx="7696200" cy="68580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C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a:xfrm>
            <a:off x="457200" y="274638"/>
            <a:ext cx="8229600" cy="715962"/>
          </a:xfrm>
        </p:spPr>
        <p:txBody>
          <a:bodyPr/>
          <a:lstStyle/>
          <a:p>
            <a:pPr eaLnBrk="1" hangingPunct="1"/>
            <a:r>
              <a:rPr lang="en-CA" altLang="en-US" sz="2800" b="1" smtClean="0"/>
              <a:t>Incidence of colorectal cancer per 100,000</a:t>
            </a:r>
          </a:p>
        </p:txBody>
      </p:sp>
      <p:sp>
        <p:nvSpPr>
          <p:cNvPr id="1741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2BC2EF-FA44-4E3C-8961-5E45B27AD34C}" type="slidenum">
              <a:rPr lang="en-CA" altLang="en-US" sz="1200">
                <a:solidFill>
                  <a:srgbClr val="898989"/>
                </a:solidFill>
              </a:rPr>
              <a:pPr>
                <a:spcBef>
                  <a:spcPct val="0"/>
                </a:spcBef>
                <a:buFontTx/>
                <a:buNone/>
              </a:pPr>
              <a:t>13</a:t>
            </a:fld>
            <a:endParaRPr lang="en-CA" altLang="en-US" sz="1200">
              <a:solidFill>
                <a:srgbClr val="898989"/>
              </a:solidFill>
            </a:endParaRPr>
          </a:p>
        </p:txBody>
      </p:sp>
      <p:graphicFrame>
        <p:nvGraphicFramePr>
          <p:cNvPr id="17412" name="Content Placeholder 5"/>
          <p:cNvGraphicFramePr>
            <a:graphicFrameLocks noGrp="1"/>
          </p:cNvGraphicFramePr>
          <p:nvPr>
            <p:ph sz="half" idx="1"/>
          </p:nvPr>
        </p:nvGraphicFramePr>
        <p:xfrm>
          <a:off x="404813" y="1177925"/>
          <a:ext cx="4325937" cy="5029200"/>
        </p:xfrm>
        <a:graphic>
          <a:graphicData uri="http://schemas.openxmlformats.org/presentationml/2006/ole">
            <mc:AlternateContent xmlns:mc="http://schemas.openxmlformats.org/markup-compatibility/2006">
              <mc:Choice xmlns:v="urn:schemas-microsoft-com:vml" Requires="v">
                <p:oleObj spid="_x0000_s17417" name="Chart" r:id="rId4" imgW="4352797" imgH="5038850" progId="Excel.Chart.8">
                  <p:embed/>
                </p:oleObj>
              </mc:Choice>
              <mc:Fallback>
                <p:oleObj name="Chart" r:id="rId4" imgW="4352797" imgH="5038850" progId="Excel.Chart.8">
                  <p:embed/>
                  <p:pic>
                    <p:nvPicPr>
                      <p:cNvPr id="0" name="Content Placeholder 5"/>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13" y="1177925"/>
                        <a:ext cx="432593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3" name="Content Placeholder 9"/>
          <p:cNvGraphicFramePr>
            <a:graphicFrameLocks noGrp="1"/>
          </p:cNvGraphicFramePr>
          <p:nvPr>
            <p:ph sz="half" idx="2"/>
          </p:nvPr>
        </p:nvGraphicFramePr>
        <p:xfrm>
          <a:off x="4589463" y="1173163"/>
          <a:ext cx="3708400" cy="5003800"/>
        </p:xfrm>
        <a:graphic>
          <a:graphicData uri="http://schemas.openxmlformats.org/presentationml/2006/ole">
            <mc:AlternateContent xmlns:mc="http://schemas.openxmlformats.org/markup-compatibility/2006">
              <mc:Choice xmlns:v="urn:schemas-microsoft-com:vml" Requires="v">
                <p:oleObj spid="_x0000_s17418" name="Chart" r:id="rId6" imgW="3733822" imgH="5038850" progId="Excel.Chart.8">
                  <p:embed/>
                </p:oleObj>
              </mc:Choice>
              <mc:Fallback>
                <p:oleObj name="Chart" r:id="rId6" imgW="3733822" imgH="5038850" progId="Excel.Chart.8">
                  <p:embed/>
                  <p:pic>
                    <p:nvPicPr>
                      <p:cNvPr id="0" name="Content Placeholder 9"/>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9463" y="1173163"/>
                        <a:ext cx="37084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4" name="TextBox 1"/>
          <p:cNvSpPr txBox="1">
            <a:spLocks noChangeArrowheads="1"/>
          </p:cNvSpPr>
          <p:nvPr/>
        </p:nvSpPr>
        <p:spPr bwMode="auto">
          <a:xfrm>
            <a:off x="-20638" y="6288088"/>
            <a:ext cx="9144001"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400"/>
              <a:t>*60% participation; non-age standardized; gFOBT; guaiac Fecal Occult Blood Test; FIT: fecal immunochemical test: </a:t>
            </a:r>
          </a:p>
          <a:p>
            <a:pPr eaLnBrk="1" hangingPunct="1">
              <a:spcBef>
                <a:spcPct val="0"/>
              </a:spcBef>
              <a:buFontTx/>
              <a:buNone/>
            </a:pPr>
            <a:r>
              <a:rPr lang="en-CA" altLang="en-US" sz="1400"/>
              <a:t>Col: Colonoscopy; CRC: Colorectal cancer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EDE498F-200B-476C-8C9A-EC146A830CAA}" type="slidenum">
              <a:rPr lang="en-CA" altLang="en-US" sz="1200">
                <a:solidFill>
                  <a:srgbClr val="898989"/>
                </a:solidFill>
              </a:rPr>
              <a:pPr>
                <a:spcBef>
                  <a:spcPct val="0"/>
                </a:spcBef>
                <a:buFontTx/>
                <a:buNone/>
              </a:pPr>
              <a:t>14</a:t>
            </a:fld>
            <a:endParaRPr lang="en-CA" altLang="en-US" sz="1200">
              <a:solidFill>
                <a:srgbClr val="898989"/>
              </a:solidFill>
            </a:endParaRPr>
          </a:p>
        </p:txBody>
      </p:sp>
      <p:sp>
        <p:nvSpPr>
          <p:cNvPr id="19459" name="TextBox 1"/>
          <p:cNvSpPr txBox="1">
            <a:spLocks noChangeArrowheads="1"/>
          </p:cNvSpPr>
          <p:nvPr/>
        </p:nvSpPr>
        <p:spPr bwMode="auto">
          <a:xfrm>
            <a:off x="0" y="6356350"/>
            <a:ext cx="91440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400"/>
              <a:t>*30% participation; non-age standardized; CRC: colorectal cancer: gFOBT; guaiac Fecal Occult Blood Test; FIT: fecal</a:t>
            </a:r>
          </a:p>
          <a:p>
            <a:pPr eaLnBrk="1" hangingPunct="1">
              <a:spcBef>
                <a:spcPct val="0"/>
              </a:spcBef>
              <a:buFontTx/>
              <a:buNone/>
            </a:pPr>
            <a:r>
              <a:rPr lang="en-CA" altLang="en-US" sz="1400"/>
              <a:t> immunochemical test; Flex Sig: flexible Sigmoidoscopy</a:t>
            </a:r>
          </a:p>
        </p:txBody>
      </p:sp>
      <p:graphicFrame>
        <p:nvGraphicFramePr>
          <p:cNvPr id="19460" name="Chart 5"/>
          <p:cNvGraphicFramePr>
            <a:graphicFrameLocks/>
          </p:cNvGraphicFramePr>
          <p:nvPr/>
        </p:nvGraphicFramePr>
        <p:xfrm>
          <a:off x="180975" y="177800"/>
          <a:ext cx="8559800" cy="5816600"/>
        </p:xfrm>
        <a:graphic>
          <a:graphicData uri="http://schemas.openxmlformats.org/presentationml/2006/ole">
            <mc:AlternateContent xmlns:mc="http://schemas.openxmlformats.org/markup-compatibility/2006">
              <mc:Choice xmlns:v="urn:schemas-microsoft-com:vml" Requires="v">
                <p:oleObj spid="_x0000_s19462" name="Chart" r:id="rId3" imgW="8565622" imgH="5822185" progId="Excel.Chart.8">
                  <p:embed/>
                </p:oleObj>
              </mc:Choice>
              <mc:Fallback>
                <p:oleObj name="Chart" r:id="rId3" imgW="8565622" imgH="5822185" progId="Excel.Chart.8">
                  <p:embed/>
                  <p:pic>
                    <p:nvPicPr>
                      <p:cNvPr id="0" name="Char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177800"/>
                        <a:ext cx="85598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A0E21FD-1786-47A2-8925-CEE88FAE0499}" type="slidenum">
              <a:rPr lang="en-CA" altLang="en-US" sz="1200">
                <a:solidFill>
                  <a:srgbClr val="898989"/>
                </a:solidFill>
              </a:rPr>
              <a:pPr>
                <a:spcBef>
                  <a:spcPct val="0"/>
                </a:spcBef>
                <a:buFontTx/>
                <a:buNone/>
              </a:pPr>
              <a:t>15</a:t>
            </a:fld>
            <a:endParaRPr lang="en-CA" altLang="en-US" sz="1200">
              <a:solidFill>
                <a:srgbClr val="898989"/>
              </a:solidFill>
            </a:endParaRPr>
          </a:p>
        </p:txBody>
      </p:sp>
      <p:pic>
        <p:nvPicPr>
          <p:cNvPr id="20483" name="Picture 2" descr="ChartImg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8"/>
          <p:cNvSpPr txBox="1">
            <a:spLocks/>
          </p:cNvSpPr>
          <p:nvPr/>
        </p:nvSpPr>
        <p:spPr>
          <a:xfrm>
            <a:off x="457200" y="0"/>
            <a:ext cx="8229600" cy="609600"/>
          </a:xfrm>
          <a:prstGeom prst="rect">
            <a:avLst/>
          </a:prstGeom>
        </p:spPr>
        <p:txBody>
          <a:bodyPr/>
          <a:lstStyle/>
          <a:p>
            <a:pPr algn="ctr">
              <a:defRPr/>
            </a:pPr>
            <a:r>
              <a:rPr lang="en-CA" sz="4400" dirty="0">
                <a:latin typeface="+mj-lt"/>
                <a:ea typeface="+mj-ea"/>
                <a:cs typeface="+mj-cs"/>
              </a:rPr>
              <a:t>CRC Deaths</a:t>
            </a:r>
          </a:p>
        </p:txBody>
      </p:sp>
      <p:sp>
        <p:nvSpPr>
          <p:cNvPr id="5" name="TextBox 4"/>
          <p:cNvSpPr txBox="1">
            <a:spLocks noChangeArrowheads="1"/>
          </p:cNvSpPr>
          <p:nvPr/>
        </p:nvSpPr>
        <p:spPr bwMode="auto">
          <a:xfrm>
            <a:off x="2057400" y="3276600"/>
            <a:ext cx="632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CA" altLang="en-US"/>
              <a:t>No screening compared to gFOBT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AF76464-AE3F-423F-9443-BE39D1EFF737}" type="slidenum">
              <a:rPr lang="en-CA" altLang="en-US" sz="1200">
                <a:solidFill>
                  <a:srgbClr val="898989"/>
                </a:solidFill>
              </a:rPr>
              <a:pPr>
                <a:spcBef>
                  <a:spcPct val="0"/>
                </a:spcBef>
                <a:buFontTx/>
                <a:buNone/>
              </a:pPr>
              <a:t>16</a:t>
            </a:fld>
            <a:endParaRPr lang="en-CA" altLang="en-US" sz="1200">
              <a:solidFill>
                <a:srgbClr val="898989"/>
              </a:solidFill>
            </a:endParaRPr>
          </a:p>
        </p:txBody>
      </p:sp>
      <p:pic>
        <p:nvPicPr>
          <p:cNvPr id="21507" name="Picture 2" descr="ChartImg (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8"/>
          <p:cNvSpPr txBox="1">
            <a:spLocks/>
          </p:cNvSpPr>
          <p:nvPr/>
        </p:nvSpPr>
        <p:spPr>
          <a:xfrm>
            <a:off x="457200" y="0"/>
            <a:ext cx="8229600" cy="609600"/>
          </a:xfrm>
          <a:prstGeom prst="rect">
            <a:avLst/>
          </a:prstGeom>
        </p:spPr>
        <p:txBody>
          <a:bodyPr/>
          <a:lstStyle/>
          <a:p>
            <a:pPr algn="ctr">
              <a:defRPr/>
            </a:pPr>
            <a:r>
              <a:rPr lang="en-CA" sz="4400" dirty="0">
                <a:latin typeface="+mj-lt"/>
                <a:ea typeface="+mj-ea"/>
                <a:cs typeface="+mj-cs"/>
              </a:rPr>
              <a:t>CRC Deaths</a:t>
            </a:r>
          </a:p>
        </p:txBody>
      </p:sp>
      <p:sp>
        <p:nvSpPr>
          <p:cNvPr id="5" name="TextBox 4"/>
          <p:cNvSpPr txBox="1">
            <a:spLocks noChangeArrowheads="1"/>
          </p:cNvSpPr>
          <p:nvPr/>
        </p:nvSpPr>
        <p:spPr bwMode="auto">
          <a:xfrm>
            <a:off x="2057400" y="3276600"/>
            <a:ext cx="6324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CA" altLang="en-US"/>
              <a:t>No screening compared to gFOBT, FIT and colonoscopy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133FB5-0FBE-4BE0-81B9-CADD31A71ED4}" type="slidenum">
              <a:rPr lang="en-CA" altLang="en-US" sz="1200">
                <a:solidFill>
                  <a:srgbClr val="898989"/>
                </a:solidFill>
              </a:rPr>
              <a:pPr>
                <a:spcBef>
                  <a:spcPct val="0"/>
                </a:spcBef>
                <a:buFontTx/>
                <a:buNone/>
              </a:pPr>
              <a:t>17</a:t>
            </a:fld>
            <a:endParaRPr lang="en-CA" altLang="en-US" sz="1200">
              <a:solidFill>
                <a:srgbClr val="898989"/>
              </a:solidFill>
            </a:endParaRPr>
          </a:p>
        </p:txBody>
      </p:sp>
      <p:graphicFrame>
        <p:nvGraphicFramePr>
          <p:cNvPr id="22531" name="Chart 2"/>
          <p:cNvGraphicFramePr>
            <a:graphicFrameLocks/>
          </p:cNvGraphicFramePr>
          <p:nvPr/>
        </p:nvGraphicFramePr>
        <p:xfrm>
          <a:off x="287338" y="25400"/>
          <a:ext cx="8421687" cy="6197600"/>
        </p:xfrm>
        <a:graphic>
          <a:graphicData uri="http://schemas.openxmlformats.org/presentationml/2006/ole">
            <mc:AlternateContent xmlns:mc="http://schemas.openxmlformats.org/markup-compatibility/2006">
              <mc:Choice xmlns:v="urn:schemas-microsoft-com:vml" Requires="v">
                <p:oleObj spid="_x0000_s22534" name="Chart" r:id="rId3" imgW="8419996" imgH="6200644" progId="Excel.Chart.8">
                  <p:embed/>
                </p:oleObj>
              </mc:Choice>
              <mc:Fallback>
                <p:oleObj name="Chart" r:id="rId3" imgW="8419996" imgH="6200644" progId="Excel.Chart.8">
                  <p:embed/>
                  <p:pic>
                    <p:nvPicPr>
                      <p:cNvPr id="0" name="Char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25400"/>
                        <a:ext cx="8421687"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4" name="TextBox 1"/>
          <p:cNvSpPr txBox="1">
            <a:spLocks noChangeArrowheads="1"/>
          </p:cNvSpPr>
          <p:nvPr/>
        </p:nvSpPr>
        <p:spPr bwMode="auto">
          <a:xfrm>
            <a:off x="0" y="6356350"/>
            <a:ext cx="9144000" cy="457200"/>
          </a:xfrm>
          <a:prstGeom prst="rect">
            <a:avLst/>
          </a:prstGeom>
          <a:noFill/>
          <a:ln w="9525">
            <a:noFill/>
            <a:miter lim="800000"/>
            <a:headEnd/>
            <a:tailEnd/>
          </a:ln>
        </p:spPr>
        <p:txBody>
          <a:bodyPr wrap="none">
            <a:normAutofit fontScale="92500" lnSpcReduction="10000"/>
          </a:bodyPr>
          <a:lstStyle/>
          <a:p>
            <a:pPr eaLnBrk="1" hangingPunct="1">
              <a:defRPr/>
            </a:pPr>
            <a:r>
              <a:rPr lang="en-CA" sz="1400" dirty="0"/>
              <a:t>*30% participation; non-age standardized; CRC: colorectal cancer; gFOBT; guaiac Fecal Occult Blood Test; FIT: fecal immunochemical</a:t>
            </a:r>
          </a:p>
          <a:p>
            <a:pPr eaLnBrk="1" hangingPunct="1">
              <a:defRPr/>
            </a:pPr>
            <a:r>
              <a:rPr lang="en-CA" sz="1400" dirty="0"/>
              <a:t>test; Flex Sig: flexible Sigmoidoscopy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337EEC3-EC51-418E-8AC1-85ED047BAB9B}" type="slidenum">
              <a:rPr lang="en-CA" altLang="en-US" sz="1200">
                <a:solidFill>
                  <a:srgbClr val="898989"/>
                </a:solidFill>
              </a:rPr>
              <a:pPr>
                <a:spcBef>
                  <a:spcPct val="0"/>
                </a:spcBef>
                <a:buFontTx/>
                <a:buNone/>
              </a:pPr>
              <a:t>18</a:t>
            </a:fld>
            <a:endParaRPr lang="en-CA" altLang="en-US" sz="1200">
              <a:solidFill>
                <a:srgbClr val="898989"/>
              </a:solidFill>
            </a:endParaRPr>
          </a:p>
        </p:txBody>
      </p:sp>
      <p:graphicFrame>
        <p:nvGraphicFramePr>
          <p:cNvPr id="23555" name="Chart 2"/>
          <p:cNvGraphicFramePr>
            <a:graphicFrameLocks/>
          </p:cNvGraphicFramePr>
          <p:nvPr/>
        </p:nvGraphicFramePr>
        <p:xfrm>
          <a:off x="246063" y="104775"/>
          <a:ext cx="8828087" cy="6208713"/>
        </p:xfrm>
        <a:graphic>
          <a:graphicData uri="http://schemas.openxmlformats.org/presentationml/2006/ole">
            <mc:AlternateContent xmlns:mc="http://schemas.openxmlformats.org/markup-compatibility/2006">
              <mc:Choice xmlns:v="urn:schemas-microsoft-com:vml" Requires="v">
                <p:oleObj spid="_x0000_s23559" name="Chart" r:id="rId3" imgW="8848662" imgH="6238975" progId="Excel.Chart.8">
                  <p:embed/>
                </p:oleObj>
              </mc:Choice>
              <mc:Fallback>
                <p:oleObj name="Chart" r:id="rId3" imgW="8848662" imgH="6238975" progId="Excel.Chart.8">
                  <p:embed/>
                  <p:pic>
                    <p:nvPicPr>
                      <p:cNvPr id="0" name="Char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04775"/>
                        <a:ext cx="8828087" cy="620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ular Callout 4"/>
          <p:cNvSpPr/>
          <p:nvPr/>
        </p:nvSpPr>
        <p:spPr>
          <a:xfrm>
            <a:off x="381000" y="6324600"/>
            <a:ext cx="1828800" cy="533400"/>
          </a:xfrm>
          <a:prstGeom prst="wedgeRectCallout">
            <a:avLst>
              <a:gd name="adj1" fmla="val 20220"/>
              <a:gd name="adj2" fmla="val -103214"/>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CA" sz="1600" dirty="0"/>
              <a:t>Highest treatment, lowest screening</a:t>
            </a:r>
          </a:p>
        </p:txBody>
      </p:sp>
      <p:sp>
        <p:nvSpPr>
          <p:cNvPr id="6" name="Rectangular Callout 5"/>
          <p:cNvSpPr/>
          <p:nvPr/>
        </p:nvSpPr>
        <p:spPr>
          <a:xfrm>
            <a:off x="5638800" y="6324600"/>
            <a:ext cx="1828800" cy="533400"/>
          </a:xfrm>
          <a:prstGeom prst="wedgeRectCallout">
            <a:avLst>
              <a:gd name="adj1" fmla="val 20220"/>
              <a:gd name="adj2" fmla="val -103214"/>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CA" sz="1600" dirty="0"/>
              <a:t>Lowest treatment, highest screening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762BB89-C5E6-4B22-8718-444382B88085}" type="slidenum">
              <a:rPr lang="en-CA" altLang="en-US" sz="1200">
                <a:solidFill>
                  <a:srgbClr val="898989"/>
                </a:solidFill>
              </a:rPr>
              <a:pPr>
                <a:spcBef>
                  <a:spcPct val="0"/>
                </a:spcBef>
                <a:buFontTx/>
                <a:buNone/>
              </a:pPr>
              <a:t>19</a:t>
            </a:fld>
            <a:endParaRPr lang="en-CA" altLang="en-US" sz="1200">
              <a:solidFill>
                <a:srgbClr val="898989"/>
              </a:solidFill>
            </a:endParaRPr>
          </a:p>
        </p:txBody>
      </p:sp>
      <p:graphicFrame>
        <p:nvGraphicFramePr>
          <p:cNvPr id="24579" name="Chart 2"/>
          <p:cNvGraphicFramePr>
            <a:graphicFrameLocks/>
          </p:cNvGraphicFramePr>
          <p:nvPr/>
        </p:nvGraphicFramePr>
        <p:xfrm>
          <a:off x="254000" y="101600"/>
          <a:ext cx="8864600" cy="6305550"/>
        </p:xfrm>
        <a:graphic>
          <a:graphicData uri="http://schemas.openxmlformats.org/presentationml/2006/ole">
            <mc:AlternateContent xmlns:mc="http://schemas.openxmlformats.org/markup-compatibility/2006">
              <mc:Choice xmlns:v="urn:schemas-microsoft-com:vml" Requires="v">
                <p:oleObj spid="_x0000_s24584" name="Chart" r:id="rId3" imgW="8870449" imgH="6316003" progId="Excel.Chart.8">
                  <p:embed/>
                </p:oleObj>
              </mc:Choice>
              <mc:Fallback>
                <p:oleObj name="Chart" r:id="rId3" imgW="8870449" imgH="6316003" progId="Excel.Chart.8">
                  <p:embed/>
                  <p:pic>
                    <p:nvPicPr>
                      <p:cNvPr id="0" name="Char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101600"/>
                        <a:ext cx="8864600" cy="630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ular Callout 3"/>
          <p:cNvSpPr/>
          <p:nvPr/>
        </p:nvSpPr>
        <p:spPr>
          <a:xfrm>
            <a:off x="381000" y="6324600"/>
            <a:ext cx="1828800" cy="533400"/>
          </a:xfrm>
          <a:prstGeom prst="wedgeRectCallout">
            <a:avLst>
              <a:gd name="adj1" fmla="val 20220"/>
              <a:gd name="adj2" fmla="val -103214"/>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CA" sz="1600" dirty="0"/>
              <a:t>Highest treatment, lowest screening</a:t>
            </a:r>
          </a:p>
        </p:txBody>
      </p:sp>
      <p:sp>
        <p:nvSpPr>
          <p:cNvPr id="5" name="Rectangular Callout 4"/>
          <p:cNvSpPr/>
          <p:nvPr/>
        </p:nvSpPr>
        <p:spPr>
          <a:xfrm>
            <a:off x="5638800" y="6324600"/>
            <a:ext cx="1828800" cy="533400"/>
          </a:xfrm>
          <a:prstGeom prst="wedgeRectCallout">
            <a:avLst>
              <a:gd name="adj1" fmla="val 20220"/>
              <a:gd name="adj2" fmla="val -103214"/>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CA" sz="1600" dirty="0"/>
              <a:t>Lowest treatment, highest screening</a:t>
            </a:r>
          </a:p>
        </p:txBody>
      </p:sp>
      <p:cxnSp>
        <p:nvCxnSpPr>
          <p:cNvPr id="7" name="Straight Arrow Connector 6"/>
          <p:cNvCxnSpPr/>
          <p:nvPr/>
        </p:nvCxnSpPr>
        <p:spPr>
          <a:xfrm>
            <a:off x="1219200" y="1676400"/>
            <a:ext cx="7696200" cy="0"/>
          </a:xfrm>
          <a:prstGeom prst="straightConnector1">
            <a:avLst/>
          </a:prstGeom>
          <a:ln>
            <a:prstDash val="sysDash"/>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CA" altLang="en-US" smtClean="0"/>
              <a:t>Acknowledgements</a:t>
            </a:r>
          </a:p>
        </p:txBody>
      </p:sp>
      <p:sp>
        <p:nvSpPr>
          <p:cNvPr id="5123" name="Content Placeholder 2"/>
          <p:cNvSpPr>
            <a:spLocks noGrp="1"/>
          </p:cNvSpPr>
          <p:nvPr>
            <p:ph idx="1"/>
          </p:nvPr>
        </p:nvSpPr>
        <p:spPr/>
        <p:txBody>
          <a:bodyPr/>
          <a:lstStyle/>
          <a:p>
            <a:r>
              <a:rPr lang="en-CA" altLang="en-US" smtClean="0"/>
              <a:t>Andy Coldman</a:t>
            </a:r>
          </a:p>
          <a:p>
            <a:r>
              <a:rPr lang="en-CA" altLang="en-US" smtClean="0"/>
              <a:t>Anthony Miller</a:t>
            </a:r>
          </a:p>
          <a:p>
            <a:r>
              <a:rPr lang="en-CA" altLang="en-US" smtClean="0"/>
              <a:t>Claude Nadeau</a:t>
            </a:r>
          </a:p>
          <a:p>
            <a:r>
              <a:rPr lang="en-CA" altLang="en-US" smtClean="0"/>
              <a:t>Norm Phillips</a:t>
            </a:r>
          </a:p>
          <a:p>
            <a:r>
              <a:rPr lang="en-CA" altLang="en-US" smtClean="0"/>
              <a:t>Saima Memon</a:t>
            </a:r>
          </a:p>
          <a:p>
            <a:r>
              <a:rPr lang="en-CA" altLang="en-US" smtClean="0"/>
              <a:t>William Flanagan</a:t>
            </a: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6A13DCD-764F-4205-9399-0F8DBB250F85}" type="slidenum">
              <a:rPr lang="en-CA" altLang="en-US" sz="1200">
                <a:solidFill>
                  <a:srgbClr val="898989"/>
                </a:solidFill>
              </a:rPr>
              <a:pPr>
                <a:spcBef>
                  <a:spcPct val="0"/>
                </a:spcBef>
                <a:buFontTx/>
                <a:buNone/>
              </a:pPr>
              <a:t>2</a:t>
            </a:fld>
            <a:endParaRPr lang="en-CA" altLang="en-US" sz="1200">
              <a:solidFill>
                <a:srgbClr val="89898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EE8DF0C-8FD9-4426-8E53-E1DC6401FA63}" type="slidenum">
              <a:rPr lang="en-CA" altLang="en-US" sz="1200">
                <a:solidFill>
                  <a:srgbClr val="898989"/>
                </a:solidFill>
              </a:rPr>
              <a:pPr>
                <a:spcBef>
                  <a:spcPct val="0"/>
                </a:spcBef>
                <a:buFontTx/>
                <a:buNone/>
              </a:pPr>
              <a:t>20</a:t>
            </a:fld>
            <a:endParaRPr lang="en-CA" altLang="en-US" sz="1200">
              <a:solidFill>
                <a:srgbClr val="898989"/>
              </a:solidFill>
            </a:endParaRPr>
          </a:p>
        </p:txBody>
      </p:sp>
      <p:graphicFrame>
        <p:nvGraphicFramePr>
          <p:cNvPr id="25603" name="Chart 3"/>
          <p:cNvGraphicFramePr>
            <a:graphicFrameLocks/>
          </p:cNvGraphicFramePr>
          <p:nvPr/>
        </p:nvGraphicFramePr>
        <p:xfrm>
          <a:off x="104775" y="333375"/>
          <a:ext cx="9074150" cy="6278563"/>
        </p:xfrm>
        <a:graphic>
          <a:graphicData uri="http://schemas.openxmlformats.org/presentationml/2006/ole">
            <mc:AlternateContent xmlns:mc="http://schemas.openxmlformats.org/markup-compatibility/2006">
              <mc:Choice xmlns:v="urn:schemas-microsoft-com:vml" Requires="v">
                <p:oleObj spid="_x0000_s25606" name="Chart" r:id="rId4" imgW="8772538" imgH="6077015" progId="Excel.Chart.8">
                  <p:embed/>
                </p:oleObj>
              </mc:Choice>
              <mc:Fallback>
                <p:oleObj name="Chart" r:id="rId4" imgW="8772538" imgH="6077015" progId="Excel.Char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75" y="333375"/>
                        <a:ext cx="907415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4" name="TextBox 1"/>
          <p:cNvSpPr txBox="1">
            <a:spLocks noChangeArrowheads="1"/>
          </p:cNvSpPr>
          <p:nvPr/>
        </p:nvSpPr>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400"/>
              <a:t>* 60% participation; undiscounted costs: gFOBT: guaiac Fecal Occult Blood Test; FIT: fecal immunochemical test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457200"/>
            <a:ext cx="8229600" cy="487363"/>
          </a:xfrm>
        </p:spPr>
        <p:txBody>
          <a:bodyPr/>
          <a:lstStyle/>
          <a:p>
            <a:pPr eaLnBrk="1" hangingPunct="1"/>
            <a:r>
              <a:rPr lang="en-CA" altLang="en-US" sz="4000" smtClean="0"/>
              <a:t>Incremental Cost-Effectiveness Ratios (ICERs)</a:t>
            </a:r>
          </a:p>
        </p:txBody>
      </p:sp>
      <p:sp>
        <p:nvSpPr>
          <p:cNvPr id="2765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B6A62DC-095B-4F22-9B45-228780DE0BB7}" type="slidenum">
              <a:rPr lang="en-CA" altLang="en-US" sz="1200">
                <a:solidFill>
                  <a:srgbClr val="898989"/>
                </a:solidFill>
              </a:rPr>
              <a:pPr>
                <a:spcBef>
                  <a:spcPct val="0"/>
                </a:spcBef>
                <a:buFontTx/>
                <a:buNone/>
              </a:pPr>
              <a:t>21</a:t>
            </a:fld>
            <a:endParaRPr lang="en-CA" altLang="en-US" sz="1200">
              <a:solidFill>
                <a:srgbClr val="898989"/>
              </a:solidFill>
            </a:endParaRPr>
          </a:p>
        </p:txBody>
      </p:sp>
      <p:grpSp>
        <p:nvGrpSpPr>
          <p:cNvPr id="27652" name="Group 28"/>
          <p:cNvGrpSpPr>
            <a:grpSpLocks/>
          </p:cNvGrpSpPr>
          <p:nvPr/>
        </p:nvGrpSpPr>
        <p:grpSpPr bwMode="auto">
          <a:xfrm>
            <a:off x="685800" y="1295400"/>
            <a:ext cx="7467600" cy="5410200"/>
            <a:chOff x="685800" y="1295400"/>
            <a:chExt cx="7467601" cy="5410200"/>
          </a:xfrm>
        </p:grpSpPr>
        <p:grpSp>
          <p:nvGrpSpPr>
            <p:cNvPr id="27655" name="Group 27"/>
            <p:cNvGrpSpPr>
              <a:grpSpLocks/>
            </p:cNvGrpSpPr>
            <p:nvPr/>
          </p:nvGrpSpPr>
          <p:grpSpPr bwMode="auto">
            <a:xfrm>
              <a:off x="685800" y="1295400"/>
              <a:ext cx="7467600" cy="5410200"/>
              <a:chOff x="685800" y="1295400"/>
              <a:chExt cx="7467600" cy="5410200"/>
            </a:xfrm>
          </p:grpSpPr>
          <p:grpSp>
            <p:nvGrpSpPr>
              <p:cNvPr id="27657" name="Group 21"/>
              <p:cNvGrpSpPr>
                <a:grpSpLocks/>
              </p:cNvGrpSpPr>
              <p:nvPr/>
            </p:nvGrpSpPr>
            <p:grpSpPr bwMode="auto">
              <a:xfrm>
                <a:off x="685800" y="1447800"/>
                <a:ext cx="7467600" cy="5257800"/>
                <a:chOff x="685800" y="1066800"/>
                <a:chExt cx="7467600" cy="5257800"/>
              </a:xfrm>
            </p:grpSpPr>
            <p:grpSp>
              <p:nvGrpSpPr>
                <p:cNvPr id="27659" name="Group 20"/>
                <p:cNvGrpSpPr>
                  <a:grpSpLocks/>
                </p:cNvGrpSpPr>
                <p:nvPr/>
              </p:nvGrpSpPr>
              <p:grpSpPr bwMode="auto">
                <a:xfrm>
                  <a:off x="1600200" y="1066800"/>
                  <a:ext cx="5638800" cy="5257800"/>
                  <a:chOff x="1600200" y="1066800"/>
                  <a:chExt cx="5638800" cy="5257800"/>
                </a:xfrm>
              </p:grpSpPr>
              <p:grpSp>
                <p:nvGrpSpPr>
                  <p:cNvPr id="27661" name="Group 19"/>
                  <p:cNvGrpSpPr>
                    <a:grpSpLocks/>
                  </p:cNvGrpSpPr>
                  <p:nvPr/>
                </p:nvGrpSpPr>
                <p:grpSpPr bwMode="auto">
                  <a:xfrm>
                    <a:off x="1600200" y="1828800"/>
                    <a:ext cx="5638800" cy="4114800"/>
                    <a:chOff x="1600200" y="1828800"/>
                    <a:chExt cx="5638800" cy="4114800"/>
                  </a:xfrm>
                </p:grpSpPr>
                <p:sp>
                  <p:nvSpPr>
                    <p:cNvPr id="7" name="Rectangle 6"/>
                    <p:cNvSpPr/>
                    <p:nvPr/>
                  </p:nvSpPr>
                  <p:spPr>
                    <a:xfrm>
                      <a:off x="1600200" y="1828800"/>
                      <a:ext cx="2819401" cy="205740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CA" sz="3200" dirty="0"/>
                        <a:t>reject</a:t>
                      </a:r>
                    </a:p>
                    <a:p>
                      <a:pPr algn="ctr" eaLnBrk="1" fontAlgn="auto" hangingPunct="1">
                        <a:spcBef>
                          <a:spcPts val="0"/>
                        </a:spcBef>
                        <a:spcAft>
                          <a:spcPts val="0"/>
                        </a:spcAft>
                        <a:defRPr/>
                      </a:pPr>
                      <a:r>
                        <a:rPr lang="en-CA" dirty="0"/>
                        <a:t>(dominated)</a:t>
                      </a:r>
                    </a:p>
                  </p:txBody>
                </p:sp>
                <p:grpSp>
                  <p:nvGrpSpPr>
                    <p:cNvPr id="27664" name="Group 18"/>
                    <p:cNvGrpSpPr>
                      <a:grpSpLocks/>
                    </p:cNvGrpSpPr>
                    <p:nvPr/>
                  </p:nvGrpSpPr>
                  <p:grpSpPr bwMode="auto">
                    <a:xfrm>
                      <a:off x="1600200" y="1828800"/>
                      <a:ext cx="5638800" cy="4114800"/>
                      <a:chOff x="1600200" y="1828800"/>
                      <a:chExt cx="5638800" cy="4114800"/>
                    </a:xfrm>
                  </p:grpSpPr>
                  <p:sp>
                    <p:nvSpPr>
                      <p:cNvPr id="9" name="Rectangle 8"/>
                      <p:cNvSpPr/>
                      <p:nvPr/>
                    </p:nvSpPr>
                    <p:spPr>
                      <a:xfrm>
                        <a:off x="4419601" y="1828800"/>
                        <a:ext cx="2819401" cy="2057400"/>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CA" dirty="0">
                            <a:solidFill>
                              <a:schemeClr val="tx1"/>
                            </a:solidFill>
                          </a:rPr>
                          <a:t>consider</a:t>
                        </a:r>
                      </a:p>
                      <a:p>
                        <a:pPr algn="ctr" eaLnBrk="1" fontAlgn="auto" hangingPunct="1">
                          <a:spcBef>
                            <a:spcPts val="0"/>
                          </a:spcBef>
                          <a:spcAft>
                            <a:spcPts val="0"/>
                          </a:spcAft>
                          <a:defRPr/>
                        </a:pPr>
                        <a:r>
                          <a:rPr lang="en-CA" dirty="0">
                            <a:solidFill>
                              <a:schemeClr val="tx1"/>
                            </a:solidFill>
                          </a:rPr>
                          <a:t>(more expensive but </a:t>
                        </a:r>
                      </a:p>
                      <a:p>
                        <a:pPr algn="ctr" eaLnBrk="1" fontAlgn="auto" hangingPunct="1">
                          <a:spcBef>
                            <a:spcPts val="0"/>
                          </a:spcBef>
                          <a:spcAft>
                            <a:spcPts val="0"/>
                          </a:spcAft>
                          <a:defRPr/>
                        </a:pPr>
                        <a:r>
                          <a:rPr lang="en-CA" dirty="0">
                            <a:solidFill>
                              <a:schemeClr val="tx1"/>
                            </a:solidFill>
                          </a:rPr>
                          <a:t>saves more lives)</a:t>
                        </a:r>
                      </a:p>
                    </p:txBody>
                  </p:sp>
                  <p:sp>
                    <p:nvSpPr>
                      <p:cNvPr id="10" name="Rectangle 9"/>
                      <p:cNvSpPr/>
                      <p:nvPr/>
                    </p:nvSpPr>
                    <p:spPr>
                      <a:xfrm>
                        <a:off x="1600200" y="3886200"/>
                        <a:ext cx="2819401" cy="2057400"/>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CA" dirty="0">
                            <a:solidFill>
                              <a:schemeClr val="tx1"/>
                            </a:solidFill>
                          </a:rPr>
                          <a:t>consider</a:t>
                        </a:r>
                      </a:p>
                      <a:p>
                        <a:pPr algn="ctr" eaLnBrk="1" fontAlgn="auto" hangingPunct="1">
                          <a:spcBef>
                            <a:spcPts val="0"/>
                          </a:spcBef>
                          <a:spcAft>
                            <a:spcPts val="0"/>
                          </a:spcAft>
                          <a:defRPr/>
                        </a:pPr>
                        <a:r>
                          <a:rPr lang="en-CA" dirty="0">
                            <a:solidFill>
                              <a:schemeClr val="tx1"/>
                            </a:solidFill>
                          </a:rPr>
                          <a:t>(less expensive but </a:t>
                        </a:r>
                      </a:p>
                      <a:p>
                        <a:pPr algn="ctr" eaLnBrk="1" fontAlgn="auto" hangingPunct="1">
                          <a:spcBef>
                            <a:spcPts val="0"/>
                          </a:spcBef>
                          <a:spcAft>
                            <a:spcPts val="0"/>
                          </a:spcAft>
                          <a:defRPr/>
                        </a:pPr>
                        <a:r>
                          <a:rPr lang="en-CA" dirty="0">
                            <a:solidFill>
                              <a:schemeClr val="tx1"/>
                            </a:solidFill>
                          </a:rPr>
                          <a:t>saves fewer lives)</a:t>
                        </a:r>
                      </a:p>
                    </p:txBody>
                  </p:sp>
                  <p:sp>
                    <p:nvSpPr>
                      <p:cNvPr id="11" name="Rectangle 10"/>
                      <p:cNvSpPr/>
                      <p:nvPr/>
                    </p:nvSpPr>
                    <p:spPr>
                      <a:xfrm>
                        <a:off x="4419601" y="3886200"/>
                        <a:ext cx="2819401" cy="2057400"/>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CA" sz="3200" dirty="0"/>
                          <a:t>accept</a:t>
                        </a:r>
                      </a:p>
                      <a:p>
                        <a:pPr algn="ctr" eaLnBrk="1" fontAlgn="auto" hangingPunct="1">
                          <a:spcBef>
                            <a:spcPts val="0"/>
                          </a:spcBef>
                          <a:spcAft>
                            <a:spcPts val="0"/>
                          </a:spcAft>
                          <a:defRPr/>
                        </a:pPr>
                        <a:r>
                          <a:rPr lang="en-CA" dirty="0"/>
                          <a:t>(dominant)</a:t>
                        </a:r>
                      </a:p>
                    </p:txBody>
                  </p:sp>
                </p:grpSp>
              </p:grpSp>
              <p:cxnSp>
                <p:nvCxnSpPr>
                  <p:cNvPr id="13" name="Straight Arrow Connector 12"/>
                  <p:cNvCxnSpPr/>
                  <p:nvPr/>
                </p:nvCxnSpPr>
                <p:spPr>
                  <a:xfrm>
                    <a:off x="4419601" y="1066800"/>
                    <a:ext cx="0" cy="5257800"/>
                  </a:xfrm>
                  <a:prstGeom prst="straightConnector1">
                    <a:avLst/>
                  </a:prstGeom>
                  <a:ln>
                    <a:solidFill>
                      <a:schemeClr val="accent5">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grpSp>
            <p:cxnSp>
              <p:nvCxnSpPr>
                <p:cNvPr id="15" name="Straight Arrow Connector 14"/>
                <p:cNvCxnSpPr/>
                <p:nvPr/>
              </p:nvCxnSpPr>
              <p:spPr>
                <a:xfrm>
                  <a:off x="685800" y="3886200"/>
                  <a:ext cx="7467601" cy="0"/>
                </a:xfrm>
                <a:prstGeom prst="straightConnector1">
                  <a:avLst/>
                </a:prstGeom>
                <a:ln>
                  <a:solidFill>
                    <a:schemeClr val="accent5">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27658" name="TextBox 15"/>
              <p:cNvSpPr txBox="1">
                <a:spLocks noChangeArrowheads="1"/>
              </p:cNvSpPr>
              <p:nvPr/>
            </p:nvSpPr>
            <p:spPr bwMode="auto">
              <a:xfrm rot="-5400000">
                <a:off x="3736032" y="1521768"/>
                <a:ext cx="9144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2400"/>
                  <a:t>Costs</a:t>
                </a:r>
              </a:p>
            </p:txBody>
          </p:sp>
        </p:grpSp>
        <p:sp>
          <p:nvSpPr>
            <p:cNvPr id="27656" name="TextBox 16"/>
            <p:cNvSpPr txBox="1">
              <a:spLocks noChangeArrowheads="1"/>
            </p:cNvSpPr>
            <p:nvPr/>
          </p:nvSpPr>
          <p:spPr bwMode="auto">
            <a:xfrm>
              <a:off x="7239000" y="3810000"/>
              <a:ext cx="9144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2400"/>
                <a:t>Lives</a:t>
              </a:r>
            </a:p>
          </p:txBody>
        </p:sp>
      </p:grpSp>
      <p:sp>
        <p:nvSpPr>
          <p:cNvPr id="27653" name="Slide Number Placeholder 4"/>
          <p:cNvSpPr txBox="1">
            <a:spLocks/>
          </p:cNvSpPr>
          <p:nvPr/>
        </p:nvSpPr>
        <p:spPr bwMode="auto">
          <a:xfrm>
            <a:off x="8686800" y="64928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800"/>
          </a:p>
        </p:txBody>
      </p:sp>
      <p:sp>
        <p:nvSpPr>
          <p:cNvPr id="19" name="Oval 18"/>
          <p:cNvSpPr/>
          <p:nvPr/>
        </p:nvSpPr>
        <p:spPr>
          <a:xfrm>
            <a:off x="4267200" y="4114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B0756DE-E02B-428A-AED9-1A3E319366D2}" type="slidenum">
              <a:rPr lang="en-CA" altLang="en-US" sz="1200">
                <a:solidFill>
                  <a:srgbClr val="898989"/>
                </a:solidFill>
              </a:rPr>
              <a:pPr>
                <a:spcBef>
                  <a:spcPct val="0"/>
                </a:spcBef>
                <a:buFontTx/>
                <a:buNone/>
              </a:pPr>
              <a:t>22</a:t>
            </a:fld>
            <a:endParaRPr lang="en-CA" altLang="en-US" sz="1200">
              <a:solidFill>
                <a:srgbClr val="898989"/>
              </a:solidFill>
            </a:endParaRPr>
          </a:p>
        </p:txBody>
      </p:sp>
      <p:graphicFrame>
        <p:nvGraphicFramePr>
          <p:cNvPr id="3" name="Chart 2"/>
          <p:cNvGraphicFramePr/>
          <p:nvPr/>
        </p:nvGraphicFramePr>
        <p:xfrm>
          <a:off x="0" y="304800"/>
          <a:ext cx="9144000"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28676" name="TextBox 1"/>
          <p:cNvSpPr txBox="1">
            <a:spLocks noChangeArrowheads="1"/>
          </p:cNvSpPr>
          <p:nvPr/>
        </p:nvSpPr>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400"/>
              <a:t>*60% participation; 3% discount;  gFOBT: guaiac Fecal Occult Blood Test; FIT: fecal immunochemical test; Col: Colonoscopy</a:t>
            </a:r>
          </a:p>
        </p:txBody>
      </p:sp>
      <p:cxnSp>
        <p:nvCxnSpPr>
          <p:cNvPr id="6" name="Straight Connector 5"/>
          <p:cNvCxnSpPr/>
          <p:nvPr/>
        </p:nvCxnSpPr>
        <p:spPr>
          <a:xfrm>
            <a:off x="1371600" y="4681538"/>
            <a:ext cx="7543800" cy="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V="1">
            <a:off x="1371600" y="914400"/>
            <a:ext cx="0" cy="457200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35BEC0C-98EC-4216-BCD9-90DE05E35E41}" type="slidenum">
              <a:rPr lang="en-CA" altLang="en-US" sz="1200">
                <a:solidFill>
                  <a:srgbClr val="898989"/>
                </a:solidFill>
              </a:rPr>
              <a:pPr>
                <a:spcBef>
                  <a:spcPct val="0"/>
                </a:spcBef>
                <a:buFontTx/>
                <a:buNone/>
              </a:pPr>
              <a:t>23</a:t>
            </a:fld>
            <a:endParaRPr lang="en-CA" altLang="en-US" sz="1200">
              <a:solidFill>
                <a:srgbClr val="898989"/>
              </a:solidFill>
            </a:endParaRPr>
          </a:p>
        </p:txBody>
      </p:sp>
      <p:graphicFrame>
        <p:nvGraphicFramePr>
          <p:cNvPr id="3" name="Chart 2"/>
          <p:cNvGraphicFramePr/>
          <p:nvPr/>
        </p:nvGraphicFramePr>
        <p:xfrm>
          <a:off x="0" y="304800"/>
          <a:ext cx="9144000"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29700" name="TextBox 1"/>
          <p:cNvSpPr txBox="1">
            <a:spLocks noChangeArrowheads="1"/>
          </p:cNvSpPr>
          <p:nvPr/>
        </p:nvSpPr>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400"/>
              <a:t>*60% participation; 3% discount;  gFOBT: guaiac Fecal Occult Blood Test; FIT: fecal immunochemical test; Col: Colonoscopy</a:t>
            </a:r>
          </a:p>
        </p:txBody>
      </p:sp>
      <p:cxnSp>
        <p:nvCxnSpPr>
          <p:cNvPr id="6" name="Straight Connector 5"/>
          <p:cNvCxnSpPr/>
          <p:nvPr/>
        </p:nvCxnSpPr>
        <p:spPr>
          <a:xfrm>
            <a:off x="1371600" y="4681538"/>
            <a:ext cx="7543800" cy="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V="1">
            <a:off x="1371600" y="914400"/>
            <a:ext cx="0" cy="457200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339BF51-A995-4127-85C1-F96A319E8EE8}" type="slidenum">
              <a:rPr lang="en-CA" altLang="en-US" sz="1200">
                <a:solidFill>
                  <a:srgbClr val="898989"/>
                </a:solidFill>
              </a:rPr>
              <a:pPr>
                <a:spcBef>
                  <a:spcPct val="0"/>
                </a:spcBef>
                <a:buFontTx/>
                <a:buNone/>
              </a:pPr>
              <a:t>24</a:t>
            </a:fld>
            <a:endParaRPr lang="en-CA" altLang="en-US" sz="1200">
              <a:solidFill>
                <a:srgbClr val="898989"/>
              </a:solidFill>
            </a:endParaRPr>
          </a:p>
        </p:txBody>
      </p:sp>
      <p:graphicFrame>
        <p:nvGraphicFramePr>
          <p:cNvPr id="3" name="Chart 2"/>
          <p:cNvGraphicFramePr/>
          <p:nvPr/>
        </p:nvGraphicFramePr>
        <p:xfrm>
          <a:off x="0" y="304800"/>
          <a:ext cx="9144000"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30724" name="TextBox 1"/>
          <p:cNvSpPr txBox="1">
            <a:spLocks noChangeArrowheads="1"/>
          </p:cNvSpPr>
          <p:nvPr/>
        </p:nvSpPr>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400"/>
              <a:t>*60% participation; 3% discount;  gFOBT: guaiac Fecal Occult Blood Test; FIT: fecal immunochemical test; Col: Colonoscopy</a:t>
            </a:r>
          </a:p>
        </p:txBody>
      </p:sp>
      <p:cxnSp>
        <p:nvCxnSpPr>
          <p:cNvPr id="6" name="Straight Connector 5"/>
          <p:cNvCxnSpPr/>
          <p:nvPr/>
        </p:nvCxnSpPr>
        <p:spPr>
          <a:xfrm>
            <a:off x="1371600" y="4681538"/>
            <a:ext cx="7543800" cy="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V="1">
            <a:off x="1371600" y="914400"/>
            <a:ext cx="0" cy="457200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5B7F05E-84B4-4B64-A074-67A04A5C53EB}" type="slidenum">
              <a:rPr lang="en-CA" altLang="en-US" sz="1200">
                <a:solidFill>
                  <a:srgbClr val="898989"/>
                </a:solidFill>
              </a:rPr>
              <a:pPr>
                <a:spcBef>
                  <a:spcPct val="0"/>
                </a:spcBef>
                <a:buFontTx/>
                <a:buNone/>
              </a:pPr>
              <a:t>25</a:t>
            </a:fld>
            <a:endParaRPr lang="en-CA" altLang="en-US" sz="1200">
              <a:solidFill>
                <a:srgbClr val="898989"/>
              </a:solidFill>
            </a:endParaRPr>
          </a:p>
        </p:txBody>
      </p:sp>
      <p:graphicFrame>
        <p:nvGraphicFramePr>
          <p:cNvPr id="3" name="Chart 2"/>
          <p:cNvGraphicFramePr/>
          <p:nvPr/>
        </p:nvGraphicFramePr>
        <p:xfrm>
          <a:off x="0" y="304800"/>
          <a:ext cx="9144000"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31748" name="TextBox 1"/>
          <p:cNvSpPr txBox="1">
            <a:spLocks noChangeArrowheads="1"/>
          </p:cNvSpPr>
          <p:nvPr/>
        </p:nvSpPr>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400"/>
              <a:t>*60% participation; 3% discount;  gFOBT: guaiac Fecal Occult Blood Test; FIT: fecal immunochemical test; Col: Colonoscopy</a:t>
            </a:r>
          </a:p>
        </p:txBody>
      </p:sp>
      <p:cxnSp>
        <p:nvCxnSpPr>
          <p:cNvPr id="6" name="Straight Connector 5"/>
          <p:cNvCxnSpPr/>
          <p:nvPr/>
        </p:nvCxnSpPr>
        <p:spPr>
          <a:xfrm>
            <a:off x="1371600" y="4681538"/>
            <a:ext cx="7543800" cy="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V="1">
            <a:off x="1371600" y="914400"/>
            <a:ext cx="0" cy="457200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44EDB27-8183-4140-91FB-66CCE846E934}" type="slidenum">
              <a:rPr lang="en-CA" altLang="en-US" sz="1200">
                <a:solidFill>
                  <a:srgbClr val="898989"/>
                </a:solidFill>
              </a:rPr>
              <a:pPr>
                <a:spcBef>
                  <a:spcPct val="0"/>
                </a:spcBef>
                <a:buFontTx/>
                <a:buNone/>
              </a:pPr>
              <a:t>26</a:t>
            </a:fld>
            <a:endParaRPr lang="en-CA" altLang="en-US" sz="1200">
              <a:solidFill>
                <a:srgbClr val="898989"/>
              </a:solidFill>
            </a:endParaRPr>
          </a:p>
        </p:txBody>
      </p:sp>
      <p:graphicFrame>
        <p:nvGraphicFramePr>
          <p:cNvPr id="2" name="Table 1"/>
          <p:cNvGraphicFramePr>
            <a:graphicFrameLocks noGrp="1"/>
          </p:cNvGraphicFramePr>
          <p:nvPr/>
        </p:nvGraphicFramePr>
        <p:xfrm>
          <a:off x="228600" y="381000"/>
          <a:ext cx="8686800" cy="6232525"/>
        </p:xfrm>
        <a:graphic>
          <a:graphicData uri="http://schemas.openxmlformats.org/drawingml/2006/table">
            <a:tbl>
              <a:tblPr>
                <a:tableStyleId>{5C22544A-7EE6-4342-B048-85BDC9FD1C3A}</a:tableStyleId>
              </a:tblPr>
              <a:tblGrid>
                <a:gridCol w="4800601"/>
                <a:gridCol w="2133600"/>
                <a:gridCol w="1752599"/>
              </a:tblGrid>
              <a:tr h="886228">
                <a:tc>
                  <a:txBody>
                    <a:bodyPr/>
                    <a:lstStyle/>
                    <a:p>
                      <a:pPr algn="just" fontAlgn="ctr"/>
                      <a:r>
                        <a:rPr lang="en-CA" sz="1800" b="1" u="none" strike="noStrike" dirty="0">
                          <a:effectLst/>
                          <a:latin typeface="+mn-lt"/>
                        </a:rPr>
                        <a:t>Scenarios</a:t>
                      </a:r>
                      <a:endParaRPr lang="en-CA" sz="1800" b="1" i="0" u="none" strike="noStrike" dirty="0">
                        <a:solidFill>
                          <a:srgbClr val="000000"/>
                        </a:solidFill>
                        <a:effectLst/>
                        <a:latin typeface="+mn-lt"/>
                      </a:endParaRPr>
                    </a:p>
                  </a:txBody>
                  <a:tcPr marL="9052" marR="9052" marT="9052" marB="0" anchor="ctr">
                    <a:solidFill>
                      <a:schemeClr val="accent5"/>
                    </a:solidFill>
                  </a:tcPr>
                </a:tc>
                <a:tc>
                  <a:txBody>
                    <a:bodyPr/>
                    <a:lstStyle/>
                    <a:p>
                      <a:pPr algn="ctr" fontAlgn="ctr"/>
                      <a:r>
                        <a:rPr lang="en-CA" sz="1800" b="1" u="none" strike="noStrike" dirty="0">
                          <a:effectLst/>
                          <a:latin typeface="+mn-lt"/>
                        </a:rPr>
                        <a:t>Average annual total costs </a:t>
                      </a:r>
                      <a:r>
                        <a:rPr lang="en-CA" sz="1800" b="1" u="none" strike="noStrike" dirty="0" smtClean="0">
                          <a:effectLst/>
                          <a:latin typeface="+mn-lt"/>
                        </a:rPr>
                        <a:t>(undiscounted)</a:t>
                      </a:r>
                      <a:endParaRPr lang="en-CA" sz="1800" b="1" i="0" u="none" strike="noStrike" dirty="0">
                        <a:solidFill>
                          <a:srgbClr val="000000"/>
                        </a:solidFill>
                        <a:effectLst/>
                        <a:latin typeface="+mn-lt"/>
                      </a:endParaRPr>
                    </a:p>
                  </a:txBody>
                  <a:tcPr marL="9052" marR="9052" marT="9052" marB="0" anchor="ctr">
                    <a:solidFill>
                      <a:schemeClr val="accent5"/>
                    </a:solidFill>
                  </a:tcPr>
                </a:tc>
                <a:tc>
                  <a:txBody>
                    <a:bodyPr/>
                    <a:lstStyle/>
                    <a:p>
                      <a:pPr algn="ctr" fontAlgn="t"/>
                      <a:r>
                        <a:rPr lang="en-CA" sz="1800" b="1" u="none" strike="noStrike" dirty="0">
                          <a:effectLst/>
                          <a:latin typeface="+mn-lt"/>
                        </a:rPr>
                        <a:t>ICER (cost/QALY</a:t>
                      </a:r>
                      <a:r>
                        <a:rPr lang="en-CA" sz="1800" b="1" u="none" strike="noStrike" dirty="0" smtClean="0">
                          <a:effectLst/>
                          <a:latin typeface="+mn-lt"/>
                        </a:rPr>
                        <a:t>) </a:t>
                      </a:r>
                    </a:p>
                    <a:p>
                      <a:pPr algn="ctr" fontAlgn="t"/>
                      <a:r>
                        <a:rPr lang="en-CA" sz="1800" b="1" u="none" strike="noStrike" dirty="0" smtClean="0">
                          <a:effectLst/>
                          <a:latin typeface="+mn-lt"/>
                        </a:rPr>
                        <a:t>(3% discounted)</a:t>
                      </a:r>
                      <a:endParaRPr lang="en-CA" sz="1800" b="1" i="0" u="none" strike="noStrike" dirty="0">
                        <a:solidFill>
                          <a:srgbClr val="000000"/>
                        </a:solidFill>
                        <a:effectLst/>
                        <a:latin typeface="+mn-lt"/>
                      </a:endParaRPr>
                    </a:p>
                  </a:txBody>
                  <a:tcPr marL="9052" marR="9052" marT="9052" marB="0" anchor="ctr">
                    <a:solidFill>
                      <a:schemeClr val="accent5"/>
                    </a:solidFill>
                  </a:tcPr>
                </a:tc>
              </a:tr>
              <a:tr h="301838">
                <a:tc>
                  <a:txBody>
                    <a:bodyPr/>
                    <a:lstStyle/>
                    <a:p>
                      <a:pPr algn="l" fontAlgn="b"/>
                      <a:r>
                        <a:rPr lang="en-CA" sz="1800" u="none" strike="noStrike" dirty="0">
                          <a:effectLst/>
                          <a:latin typeface="+mn-lt"/>
                        </a:rPr>
                        <a:t>No Screening</a:t>
                      </a:r>
                      <a:endParaRPr lang="en-CA" sz="1800" b="0" i="0" u="none" strike="noStrike" dirty="0">
                        <a:solidFill>
                          <a:srgbClr val="000000"/>
                        </a:solidFill>
                        <a:effectLst/>
                        <a:latin typeface="+mn-lt"/>
                      </a:endParaRPr>
                    </a:p>
                  </a:txBody>
                  <a:tcPr marL="9052" marR="9052" marT="9052" marB="0" anchor="ctr"/>
                </a:tc>
                <a:tc>
                  <a:txBody>
                    <a:bodyPr/>
                    <a:lstStyle/>
                    <a:p>
                      <a:pPr algn="ctr" fontAlgn="b"/>
                      <a:r>
                        <a:rPr lang="en-CA" sz="1800" u="none" strike="noStrike" dirty="0">
                          <a:effectLst/>
                          <a:latin typeface="+mn-lt"/>
                        </a:rPr>
                        <a:t>$2.57B</a:t>
                      </a:r>
                      <a:endParaRPr lang="en-CA" sz="1800" b="0" i="0" u="none" strike="noStrike" dirty="0">
                        <a:solidFill>
                          <a:srgbClr val="000000"/>
                        </a:solidFill>
                        <a:effectLst/>
                        <a:latin typeface="+mn-lt"/>
                      </a:endParaRPr>
                    </a:p>
                  </a:txBody>
                  <a:tcPr marL="9052" marR="9052" marT="9052" marB="0" anchor="ctr"/>
                </a:tc>
                <a:tc>
                  <a:txBody>
                    <a:bodyPr/>
                    <a:lstStyle/>
                    <a:p>
                      <a:pPr algn="ctr" fontAlgn="b"/>
                      <a:r>
                        <a:rPr lang="en-CA" sz="1800" u="none" strike="noStrike" dirty="0">
                          <a:effectLst/>
                          <a:latin typeface="+mn-lt"/>
                        </a:rPr>
                        <a:t> </a:t>
                      </a:r>
                      <a:r>
                        <a:rPr lang="en-CA" sz="1800" u="none" strike="noStrike" dirty="0" smtClean="0">
                          <a:effectLst/>
                          <a:latin typeface="+mn-lt"/>
                        </a:rPr>
                        <a:t>-</a:t>
                      </a:r>
                      <a:endParaRPr lang="en-CA" sz="1800" b="0" i="0" u="none" strike="noStrike" dirty="0">
                        <a:solidFill>
                          <a:srgbClr val="000000"/>
                        </a:solidFill>
                        <a:effectLst/>
                        <a:latin typeface="+mn-lt"/>
                      </a:endParaRPr>
                    </a:p>
                  </a:txBody>
                  <a:tcPr marL="9052" marR="9052" marT="9052" marB="0" anchor="ctr"/>
                </a:tc>
              </a:tr>
              <a:tr h="594033">
                <a:tc>
                  <a:txBody>
                    <a:bodyPr/>
                    <a:lstStyle/>
                    <a:p>
                      <a:pPr algn="l" fontAlgn="t"/>
                      <a:r>
                        <a:rPr lang="en-CA" sz="1800" u="none" strike="noStrike" dirty="0">
                          <a:effectLst/>
                          <a:latin typeface="+mn-lt"/>
                        </a:rPr>
                        <a:t>Colonoscopy </a:t>
                      </a:r>
                      <a:r>
                        <a:rPr lang="en-CA" sz="1800" u="none" strike="noStrike" dirty="0" smtClean="0">
                          <a:effectLst/>
                          <a:latin typeface="+mn-lt"/>
                        </a:rPr>
                        <a:t>x 10 years</a:t>
                      </a:r>
                      <a:endParaRPr lang="en-CA" sz="1800" b="0" i="0" u="none" strike="noStrike" dirty="0">
                        <a:solidFill>
                          <a:srgbClr val="000000"/>
                        </a:solidFill>
                        <a:effectLst/>
                        <a:latin typeface="+mn-lt"/>
                      </a:endParaRPr>
                    </a:p>
                  </a:txBody>
                  <a:tcPr marL="9052" marR="9052" marT="9052" marB="0" anchor="ctr"/>
                </a:tc>
                <a:tc>
                  <a:txBody>
                    <a:bodyPr/>
                    <a:lstStyle/>
                    <a:p>
                      <a:pPr algn="ctr" fontAlgn="b"/>
                      <a:r>
                        <a:rPr lang="en-CA" sz="1800" u="none" strike="noStrike" dirty="0">
                          <a:effectLst/>
                          <a:latin typeface="+mn-lt"/>
                        </a:rPr>
                        <a:t>$</a:t>
                      </a:r>
                      <a:r>
                        <a:rPr lang="en-CA" sz="1800" u="none" strike="noStrike" dirty="0" smtClean="0">
                          <a:effectLst/>
                          <a:latin typeface="+mn-lt"/>
                        </a:rPr>
                        <a:t>2.63B - $2.70B</a:t>
                      </a:r>
                      <a:endParaRPr lang="en-CA" sz="1800" b="0" i="0" u="none" strike="noStrike" dirty="0">
                        <a:solidFill>
                          <a:srgbClr val="000000"/>
                        </a:solidFill>
                        <a:effectLst/>
                        <a:latin typeface="+mn-lt"/>
                      </a:endParaRPr>
                    </a:p>
                  </a:txBody>
                  <a:tcPr marL="9052" marR="9052" marT="9052" marB="0" anchor="ctr"/>
                </a:tc>
                <a:tc>
                  <a:txBody>
                    <a:bodyPr/>
                    <a:lstStyle/>
                    <a:p>
                      <a:pPr algn="ctr" fontAlgn="t"/>
                      <a:r>
                        <a:rPr lang="en-CA" sz="1800" u="none" strike="noStrike" dirty="0" smtClean="0">
                          <a:effectLst/>
                          <a:latin typeface="+mn-lt"/>
                        </a:rPr>
                        <a:t>DOMINANT</a:t>
                      </a:r>
                      <a:endParaRPr lang="en-CA" sz="1800" b="0" i="0" u="none" strike="noStrike" dirty="0">
                        <a:solidFill>
                          <a:srgbClr val="000000"/>
                        </a:solidFill>
                        <a:effectLst/>
                        <a:latin typeface="+mn-lt"/>
                      </a:endParaRPr>
                    </a:p>
                  </a:txBody>
                  <a:tcPr marL="9052" marR="9052" marT="9052" marB="0" anchor="ctr"/>
                </a:tc>
              </a:tr>
              <a:tr h="886228">
                <a:tc>
                  <a:txBody>
                    <a:bodyPr/>
                    <a:lstStyle/>
                    <a:p>
                      <a:pPr algn="l" fontAlgn="b"/>
                      <a:r>
                        <a:rPr lang="en-CA" sz="1800" b="0" i="0" u="none" strike="noStrike" dirty="0" smtClean="0">
                          <a:solidFill>
                            <a:srgbClr val="000000"/>
                          </a:solidFill>
                          <a:effectLst/>
                          <a:latin typeface="+mn-lt"/>
                        </a:rPr>
                        <a:t>FIT for low-risk (48%)</a:t>
                      </a:r>
                      <a:r>
                        <a:rPr lang="en-CA" sz="1800" b="0" i="0" u="none" strike="noStrike" baseline="0" dirty="0" smtClean="0">
                          <a:solidFill>
                            <a:srgbClr val="000000"/>
                          </a:solidFill>
                          <a:effectLst/>
                          <a:latin typeface="+mn-lt"/>
                        </a:rPr>
                        <a:t> </a:t>
                      </a:r>
                      <a:r>
                        <a:rPr lang="en-CA" sz="1800" b="0" i="0" u="none" strike="noStrike" dirty="0" smtClean="0">
                          <a:solidFill>
                            <a:srgbClr val="000000"/>
                          </a:solidFill>
                          <a:effectLst/>
                          <a:latin typeface="+mn-lt"/>
                        </a:rPr>
                        <a:t>&amp; colonoscopy</a:t>
                      </a:r>
                      <a:r>
                        <a:rPr lang="en-CA" sz="1800" b="0" i="0" u="none" strike="noStrike" baseline="0" dirty="0" smtClean="0">
                          <a:solidFill>
                            <a:srgbClr val="000000"/>
                          </a:solidFill>
                          <a:effectLst/>
                          <a:latin typeface="+mn-lt"/>
                        </a:rPr>
                        <a:t> for high-risk (12%)</a:t>
                      </a:r>
                      <a:endParaRPr lang="en-CA" sz="1800" b="0" i="0" u="none" strike="noStrike" dirty="0">
                        <a:solidFill>
                          <a:srgbClr val="000000"/>
                        </a:solidFill>
                        <a:effectLst/>
                        <a:latin typeface="+mn-lt"/>
                      </a:endParaRPr>
                    </a:p>
                  </a:txBody>
                  <a:tcPr marL="9052" marR="9052" marT="9052" marB="0" anchor="ctr"/>
                </a:tc>
                <a:tc>
                  <a:txBody>
                    <a:bodyPr/>
                    <a:lstStyle/>
                    <a:p>
                      <a:pPr algn="ctr" fontAlgn="b"/>
                      <a:r>
                        <a:rPr lang="en-CA" sz="1800" b="0" i="0" u="none" strike="noStrike" dirty="0" smtClean="0">
                          <a:solidFill>
                            <a:srgbClr val="000000"/>
                          </a:solidFill>
                          <a:effectLst/>
                          <a:latin typeface="+mn-lt"/>
                        </a:rPr>
                        <a:t>$2.64B</a:t>
                      </a:r>
                      <a:endParaRPr lang="en-CA" sz="1800" b="0" i="0" u="none" strike="noStrike" dirty="0">
                        <a:solidFill>
                          <a:srgbClr val="000000"/>
                        </a:solidFill>
                        <a:effectLst/>
                        <a:latin typeface="+mn-lt"/>
                      </a:endParaRPr>
                    </a:p>
                  </a:txBody>
                  <a:tcPr marL="9052" marR="9052" marT="9052"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CA" sz="1800" u="none" strike="noStrike" dirty="0" smtClean="0">
                          <a:effectLst/>
                          <a:latin typeface="+mn-lt"/>
                        </a:rPr>
                        <a:t>DOMINANT</a:t>
                      </a:r>
                      <a:endParaRPr lang="en-CA" sz="1800" b="0" i="0" u="none" strike="noStrike" dirty="0" smtClean="0">
                        <a:solidFill>
                          <a:srgbClr val="000000"/>
                        </a:solidFill>
                        <a:effectLst/>
                        <a:latin typeface="+mn-lt"/>
                      </a:endParaRPr>
                    </a:p>
                  </a:txBody>
                  <a:tcPr marL="9052" marR="9052" marT="9052" marB="0" anchor="ctr"/>
                </a:tc>
              </a:tr>
              <a:tr h="594033">
                <a:tc>
                  <a:txBody>
                    <a:bodyPr/>
                    <a:lstStyle/>
                    <a:p>
                      <a:pPr algn="l" fontAlgn="b"/>
                      <a:r>
                        <a:rPr lang="en-CA" sz="1800" b="0" i="0" u="none" strike="noStrike" dirty="0" smtClean="0">
                          <a:solidFill>
                            <a:srgbClr val="000000"/>
                          </a:solidFill>
                          <a:effectLst/>
                          <a:latin typeface="+mn-lt"/>
                        </a:rPr>
                        <a:t>FIT (30%) and opportunistic</a:t>
                      </a:r>
                      <a:r>
                        <a:rPr lang="en-CA" sz="1800" b="0" i="0" u="none" strike="noStrike" baseline="0" dirty="0" smtClean="0">
                          <a:solidFill>
                            <a:srgbClr val="000000"/>
                          </a:solidFill>
                          <a:effectLst/>
                          <a:latin typeface="+mn-lt"/>
                        </a:rPr>
                        <a:t> </a:t>
                      </a:r>
                      <a:r>
                        <a:rPr lang="en-CA" sz="1800" b="0" i="0" u="none" strike="noStrike" dirty="0" smtClean="0">
                          <a:solidFill>
                            <a:srgbClr val="000000"/>
                          </a:solidFill>
                          <a:effectLst/>
                          <a:latin typeface="+mn-lt"/>
                        </a:rPr>
                        <a:t>colonoscopy</a:t>
                      </a:r>
                      <a:r>
                        <a:rPr lang="en-CA" sz="1800" b="0" i="0" u="none" strike="noStrike" baseline="0" dirty="0" smtClean="0">
                          <a:solidFill>
                            <a:srgbClr val="000000"/>
                          </a:solidFill>
                          <a:effectLst/>
                          <a:latin typeface="+mn-lt"/>
                        </a:rPr>
                        <a:t>  (30%)</a:t>
                      </a:r>
                      <a:endParaRPr lang="en-CA" sz="1800" b="0" i="0" u="none" strike="noStrike" dirty="0">
                        <a:solidFill>
                          <a:srgbClr val="000000"/>
                        </a:solidFill>
                        <a:effectLst/>
                        <a:latin typeface="+mn-lt"/>
                      </a:endParaRPr>
                    </a:p>
                  </a:txBody>
                  <a:tcPr marL="9052" marR="9052" marT="9052" marB="0" anchor="ctr"/>
                </a:tc>
                <a:tc>
                  <a:txBody>
                    <a:bodyPr/>
                    <a:lstStyle/>
                    <a:p>
                      <a:pPr algn="ctr" fontAlgn="b"/>
                      <a:r>
                        <a:rPr lang="en-CA" sz="1800" b="0" i="0" u="none" strike="noStrike" dirty="0" smtClean="0">
                          <a:solidFill>
                            <a:srgbClr val="000000"/>
                          </a:solidFill>
                          <a:effectLst/>
                          <a:latin typeface="+mn-lt"/>
                        </a:rPr>
                        <a:t>$2.71B</a:t>
                      </a:r>
                      <a:endParaRPr lang="en-CA" sz="1800" b="0" i="0" u="none" strike="noStrike" dirty="0">
                        <a:solidFill>
                          <a:srgbClr val="000000"/>
                        </a:solidFill>
                        <a:effectLst/>
                        <a:latin typeface="+mn-lt"/>
                      </a:endParaRPr>
                    </a:p>
                  </a:txBody>
                  <a:tcPr marL="9052" marR="9052" marT="9052" marB="0" anchor="ctr"/>
                </a:tc>
                <a:tc>
                  <a:txBody>
                    <a:bodyPr/>
                    <a:lstStyle/>
                    <a:p>
                      <a:pPr algn="ctr" fontAlgn="t"/>
                      <a:r>
                        <a:rPr lang="en-CA" sz="1800" b="0" i="0" u="none" strike="noStrike" dirty="0" smtClean="0">
                          <a:solidFill>
                            <a:srgbClr val="000000"/>
                          </a:solidFill>
                          <a:effectLst/>
                          <a:latin typeface="+mn-lt"/>
                        </a:rPr>
                        <a:t>$770</a:t>
                      </a:r>
                      <a:endParaRPr lang="en-CA" sz="1800" b="0" i="0" u="none" strike="noStrike" dirty="0">
                        <a:solidFill>
                          <a:srgbClr val="000000"/>
                        </a:solidFill>
                        <a:effectLst/>
                        <a:latin typeface="+mn-lt"/>
                      </a:endParaRPr>
                    </a:p>
                  </a:txBody>
                  <a:tcPr marL="9052" marR="9052" marT="9052" marB="0" anchor="ctr"/>
                </a:tc>
              </a:tr>
              <a:tr h="594033">
                <a:tc>
                  <a:txBody>
                    <a:bodyPr/>
                    <a:lstStyle/>
                    <a:p>
                      <a:pPr algn="l" fontAlgn="b"/>
                      <a:r>
                        <a:rPr lang="en-CA" sz="1800" u="none" strike="noStrike" dirty="0">
                          <a:effectLst/>
                          <a:latin typeface="+mn-lt"/>
                        </a:rPr>
                        <a:t>Biennial </a:t>
                      </a:r>
                      <a:r>
                        <a:rPr lang="en-CA" sz="1800" u="none" strike="noStrike" dirty="0" smtClean="0">
                          <a:effectLst/>
                          <a:latin typeface="+mn-lt"/>
                        </a:rPr>
                        <a:t>FIT</a:t>
                      </a:r>
                      <a:endParaRPr lang="en-CA" sz="1800" b="0" i="0" u="none" strike="noStrike" dirty="0">
                        <a:solidFill>
                          <a:srgbClr val="000000"/>
                        </a:solidFill>
                        <a:effectLst/>
                        <a:latin typeface="+mn-lt"/>
                      </a:endParaRPr>
                    </a:p>
                  </a:txBody>
                  <a:tcPr marL="9052" marR="9052" marT="9052" marB="0" anchor="ctr"/>
                </a:tc>
                <a:tc>
                  <a:txBody>
                    <a:bodyPr/>
                    <a:lstStyle/>
                    <a:p>
                      <a:pPr algn="ctr" fontAlgn="b"/>
                      <a:r>
                        <a:rPr lang="en-CA" sz="1800" u="none" strike="noStrike" dirty="0">
                          <a:effectLst/>
                          <a:latin typeface="+mn-lt"/>
                        </a:rPr>
                        <a:t>$</a:t>
                      </a:r>
                      <a:r>
                        <a:rPr lang="en-CA" sz="1800" u="none" strike="noStrike" dirty="0" smtClean="0">
                          <a:effectLst/>
                          <a:latin typeface="+mn-lt"/>
                        </a:rPr>
                        <a:t>2.65B - $2.73B</a:t>
                      </a:r>
                      <a:endParaRPr lang="en-CA" sz="1800" b="0" i="0" u="none" strike="noStrike" dirty="0">
                        <a:solidFill>
                          <a:srgbClr val="000000"/>
                        </a:solidFill>
                        <a:effectLst/>
                        <a:latin typeface="+mn-lt"/>
                      </a:endParaRPr>
                    </a:p>
                  </a:txBody>
                  <a:tcPr marL="9052" marR="9052" marT="9052" marB="0" anchor="ctr"/>
                </a:tc>
                <a:tc>
                  <a:txBody>
                    <a:bodyPr/>
                    <a:lstStyle/>
                    <a:p>
                      <a:pPr algn="ctr" fontAlgn="t"/>
                      <a:r>
                        <a:rPr lang="en-CA" sz="1800" u="none" strike="noStrike" dirty="0" smtClean="0">
                          <a:effectLst/>
                          <a:latin typeface="+mn-lt"/>
                        </a:rPr>
                        <a:t>$2,600</a:t>
                      </a:r>
                      <a:endParaRPr lang="en-CA" sz="1800" b="0" i="0" u="none" strike="noStrike" dirty="0">
                        <a:solidFill>
                          <a:srgbClr val="000000"/>
                        </a:solidFill>
                        <a:effectLst/>
                        <a:latin typeface="+mn-lt"/>
                      </a:endParaRPr>
                    </a:p>
                  </a:txBody>
                  <a:tcPr marL="9052" marR="9052" marT="9052" marB="0" anchor="ctr"/>
                </a:tc>
              </a:tr>
              <a:tr h="594033">
                <a:tc>
                  <a:txBody>
                    <a:bodyPr/>
                    <a:lstStyle/>
                    <a:p>
                      <a:pPr algn="l" fontAlgn="ctr"/>
                      <a:r>
                        <a:rPr lang="en-CA" sz="1800" u="none" strike="noStrike" dirty="0">
                          <a:effectLst/>
                          <a:latin typeface="+mn-lt"/>
                        </a:rPr>
                        <a:t>Biennial FIT </a:t>
                      </a:r>
                      <a:r>
                        <a:rPr lang="en-CA" sz="1800" u="none" strike="noStrike" dirty="0" smtClean="0">
                          <a:effectLst/>
                          <a:latin typeface="+mn-lt"/>
                        </a:rPr>
                        <a:t>+ one-time flex </a:t>
                      </a:r>
                      <a:r>
                        <a:rPr lang="en-CA" sz="1800" u="none" strike="noStrike" dirty="0">
                          <a:effectLst/>
                          <a:latin typeface="+mn-lt"/>
                        </a:rPr>
                        <a:t>sig at </a:t>
                      </a:r>
                      <a:r>
                        <a:rPr lang="en-CA" sz="1800" u="none" strike="noStrike" dirty="0" smtClean="0">
                          <a:effectLst/>
                          <a:latin typeface="+mn-lt"/>
                        </a:rPr>
                        <a:t>60 </a:t>
                      </a:r>
                    </a:p>
                  </a:txBody>
                  <a:tcPr marL="9052" marR="9052" marT="9052" marB="0" anchor="ctr"/>
                </a:tc>
                <a:tc>
                  <a:txBody>
                    <a:bodyPr/>
                    <a:lstStyle/>
                    <a:p>
                      <a:pPr algn="ctr" fontAlgn="b"/>
                      <a:r>
                        <a:rPr lang="en-CA" sz="1800" u="none" strike="noStrike" dirty="0">
                          <a:effectLst/>
                          <a:latin typeface="+mn-lt"/>
                        </a:rPr>
                        <a:t>$</a:t>
                      </a:r>
                      <a:r>
                        <a:rPr lang="en-CA" sz="1800" u="none" strike="noStrike" dirty="0" smtClean="0">
                          <a:effectLst/>
                          <a:latin typeface="+mn-lt"/>
                        </a:rPr>
                        <a:t>2.68B - $2.79B</a:t>
                      </a:r>
                      <a:endParaRPr lang="en-CA" sz="1800" b="0" i="0" u="none" strike="noStrike" dirty="0">
                        <a:solidFill>
                          <a:srgbClr val="000000"/>
                        </a:solidFill>
                        <a:effectLst/>
                        <a:latin typeface="+mn-lt"/>
                      </a:endParaRPr>
                    </a:p>
                  </a:txBody>
                  <a:tcPr marL="9052" marR="9052" marT="9052" marB="0" anchor="ctr"/>
                </a:tc>
                <a:tc>
                  <a:txBody>
                    <a:bodyPr/>
                    <a:lstStyle/>
                    <a:p>
                      <a:pPr algn="ctr" fontAlgn="t"/>
                      <a:r>
                        <a:rPr lang="en-CA" sz="1800" u="none" strike="noStrike" dirty="0" smtClean="0">
                          <a:effectLst/>
                          <a:latin typeface="+mn-lt"/>
                        </a:rPr>
                        <a:t>$3,900 </a:t>
                      </a:r>
                      <a:endParaRPr lang="en-CA" sz="1800" b="0" i="0" u="none" strike="noStrike" dirty="0">
                        <a:solidFill>
                          <a:srgbClr val="000000"/>
                        </a:solidFill>
                        <a:effectLst/>
                        <a:latin typeface="+mn-lt"/>
                      </a:endParaRPr>
                    </a:p>
                  </a:txBody>
                  <a:tcPr marL="9052" marR="9052" marT="9052" marB="0" anchor="ctr"/>
                </a:tc>
              </a:tr>
              <a:tr h="594033">
                <a:tc>
                  <a:txBody>
                    <a:bodyPr/>
                    <a:lstStyle/>
                    <a:p>
                      <a:pPr algn="l" fontAlgn="b"/>
                      <a:r>
                        <a:rPr lang="en-CA" sz="1800" u="none" strike="noStrike" dirty="0">
                          <a:effectLst/>
                          <a:latin typeface="+mn-lt"/>
                        </a:rPr>
                        <a:t>Annual FIT </a:t>
                      </a:r>
                      <a:endParaRPr lang="en-CA" sz="1800" b="0" i="0" u="none" strike="noStrike" dirty="0">
                        <a:solidFill>
                          <a:srgbClr val="000000"/>
                        </a:solidFill>
                        <a:effectLst/>
                        <a:latin typeface="+mn-lt"/>
                      </a:endParaRPr>
                    </a:p>
                  </a:txBody>
                  <a:tcPr marL="9052" marR="9052" marT="9052" marB="0" anchor="ctr"/>
                </a:tc>
                <a:tc>
                  <a:txBody>
                    <a:bodyPr/>
                    <a:lstStyle/>
                    <a:p>
                      <a:pPr algn="ctr" fontAlgn="b"/>
                      <a:r>
                        <a:rPr lang="en-CA" sz="1800" u="none" strike="noStrike" dirty="0">
                          <a:effectLst/>
                          <a:latin typeface="+mn-lt"/>
                        </a:rPr>
                        <a:t>$</a:t>
                      </a:r>
                      <a:r>
                        <a:rPr lang="en-CA" sz="1800" u="none" strike="noStrike" dirty="0" smtClean="0">
                          <a:effectLst/>
                          <a:latin typeface="+mn-lt"/>
                        </a:rPr>
                        <a:t>2.74B - $2.90B</a:t>
                      </a:r>
                      <a:endParaRPr lang="en-CA" sz="1800" b="0" i="0" u="none" strike="noStrike" dirty="0">
                        <a:solidFill>
                          <a:srgbClr val="000000"/>
                        </a:solidFill>
                        <a:effectLst/>
                        <a:latin typeface="+mn-lt"/>
                      </a:endParaRPr>
                    </a:p>
                  </a:txBody>
                  <a:tcPr marL="9052" marR="9052" marT="9052"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CA" sz="1800" u="none" strike="noStrike" dirty="0" smtClean="0">
                          <a:effectLst/>
                          <a:latin typeface="+mn-lt"/>
                        </a:rPr>
                        <a:t>$6,300 </a:t>
                      </a:r>
                      <a:endParaRPr lang="en-CA" sz="1800" b="0" i="0" u="none" strike="noStrike" dirty="0" smtClean="0">
                        <a:solidFill>
                          <a:srgbClr val="000000"/>
                        </a:solidFill>
                        <a:effectLst/>
                        <a:latin typeface="+mn-lt"/>
                      </a:endParaRPr>
                    </a:p>
                    <a:p>
                      <a:pPr algn="ctr" fontAlgn="t"/>
                      <a:endParaRPr lang="en-CA" sz="1800" b="0" i="0" u="none" strike="noStrike" dirty="0">
                        <a:solidFill>
                          <a:srgbClr val="000000"/>
                        </a:solidFill>
                        <a:effectLst/>
                        <a:latin typeface="+mn-lt"/>
                      </a:endParaRPr>
                    </a:p>
                  </a:txBody>
                  <a:tcPr marL="9052" marR="9052" marT="9052" marB="0" anchor="ctr"/>
                </a:tc>
              </a:tr>
              <a:tr h="594033">
                <a:tc>
                  <a:txBody>
                    <a:bodyPr/>
                    <a:lstStyle/>
                    <a:p>
                      <a:pPr algn="l" fontAlgn="t"/>
                      <a:r>
                        <a:rPr lang="en-CA" sz="1800" u="none" strike="noStrike" dirty="0">
                          <a:effectLst/>
                          <a:latin typeface="+mn-lt"/>
                        </a:rPr>
                        <a:t>Flex Sig only </a:t>
                      </a:r>
                      <a:r>
                        <a:rPr lang="en-CA" sz="1800" u="none" strike="noStrike" dirty="0" smtClean="0">
                          <a:effectLst/>
                          <a:latin typeface="+mn-lt"/>
                        </a:rPr>
                        <a:t>x 5 </a:t>
                      </a:r>
                      <a:r>
                        <a:rPr lang="en-CA" sz="1800" u="none" strike="noStrike" dirty="0">
                          <a:effectLst/>
                          <a:latin typeface="+mn-lt"/>
                        </a:rPr>
                        <a:t>years </a:t>
                      </a:r>
                      <a:endParaRPr lang="en-CA" sz="1800" b="0" i="0" u="none" strike="noStrike" dirty="0">
                        <a:solidFill>
                          <a:srgbClr val="000000"/>
                        </a:solidFill>
                        <a:effectLst/>
                        <a:latin typeface="+mn-lt"/>
                      </a:endParaRPr>
                    </a:p>
                  </a:txBody>
                  <a:tcPr marL="9052" marR="9052" marT="9052" marB="0" anchor="ctr"/>
                </a:tc>
                <a:tc>
                  <a:txBody>
                    <a:bodyPr/>
                    <a:lstStyle/>
                    <a:p>
                      <a:pPr algn="ctr" fontAlgn="b"/>
                      <a:r>
                        <a:rPr lang="en-CA" sz="1800" u="none" strike="noStrike" dirty="0">
                          <a:effectLst/>
                          <a:latin typeface="+mn-lt"/>
                        </a:rPr>
                        <a:t>$</a:t>
                      </a:r>
                      <a:r>
                        <a:rPr lang="en-CA" sz="1800" u="none" strike="noStrike" dirty="0" smtClean="0">
                          <a:effectLst/>
                          <a:latin typeface="+mn-lt"/>
                        </a:rPr>
                        <a:t>2.85B - $3.13B</a:t>
                      </a:r>
                      <a:endParaRPr lang="en-CA" sz="1800" b="0" i="0" u="none" strike="noStrike" dirty="0">
                        <a:solidFill>
                          <a:srgbClr val="000000"/>
                        </a:solidFill>
                        <a:effectLst/>
                        <a:latin typeface="+mn-lt"/>
                      </a:endParaRPr>
                    </a:p>
                  </a:txBody>
                  <a:tcPr marL="9052" marR="9052" marT="9052"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CA" sz="1800" u="none" strike="noStrike" dirty="0" smtClean="0">
                          <a:effectLst/>
                          <a:latin typeface="+mn-lt"/>
                        </a:rPr>
                        <a:t>$13,000 </a:t>
                      </a:r>
                      <a:endParaRPr lang="en-CA" sz="1800" b="0" i="0" u="none" strike="noStrike" dirty="0" smtClean="0">
                        <a:solidFill>
                          <a:srgbClr val="000000"/>
                        </a:solidFill>
                        <a:effectLst/>
                        <a:latin typeface="+mn-lt"/>
                      </a:endParaRPr>
                    </a:p>
                    <a:p>
                      <a:pPr algn="ctr" fontAlgn="t"/>
                      <a:endParaRPr lang="en-CA" sz="1800" b="0" i="0" u="none" strike="noStrike" dirty="0">
                        <a:solidFill>
                          <a:srgbClr val="000000"/>
                        </a:solidFill>
                        <a:effectLst/>
                        <a:latin typeface="+mn-lt"/>
                      </a:endParaRPr>
                    </a:p>
                  </a:txBody>
                  <a:tcPr marL="9052" marR="9052" marT="9052" marB="0" anchor="ctr"/>
                </a:tc>
              </a:tr>
              <a:tr h="594033">
                <a:tc>
                  <a:txBody>
                    <a:bodyPr/>
                    <a:lstStyle/>
                    <a:p>
                      <a:pPr algn="l" fontAlgn="t"/>
                      <a:r>
                        <a:rPr lang="en-CA" sz="1800" u="none" strike="noStrike" dirty="0">
                          <a:effectLst/>
                          <a:latin typeface="+mn-lt"/>
                        </a:rPr>
                        <a:t>Biennial FOBT </a:t>
                      </a:r>
                      <a:endParaRPr lang="en-CA" sz="1800" b="0" i="0" u="none" strike="noStrike" dirty="0">
                        <a:solidFill>
                          <a:srgbClr val="000000"/>
                        </a:solidFill>
                        <a:effectLst/>
                        <a:latin typeface="+mn-lt"/>
                      </a:endParaRPr>
                    </a:p>
                  </a:txBody>
                  <a:tcPr marL="9052" marR="9052" marT="9052" marB="0" anchor="ctr"/>
                </a:tc>
                <a:tc>
                  <a:txBody>
                    <a:bodyPr/>
                    <a:lstStyle/>
                    <a:p>
                      <a:pPr algn="ctr" fontAlgn="b"/>
                      <a:r>
                        <a:rPr lang="en-CA" sz="1800" u="none" strike="noStrike" dirty="0" smtClean="0">
                          <a:effectLst/>
                          <a:latin typeface="+mn-lt"/>
                        </a:rPr>
                        <a:t>$2.69B - $2.80B</a:t>
                      </a:r>
                      <a:endParaRPr lang="en-CA" sz="1800" b="0" i="0" u="none" strike="noStrike" dirty="0">
                        <a:solidFill>
                          <a:srgbClr val="000000"/>
                        </a:solidFill>
                        <a:effectLst/>
                        <a:latin typeface="+mn-lt"/>
                      </a:endParaRPr>
                    </a:p>
                  </a:txBody>
                  <a:tcPr marL="9052" marR="9052" marT="9052" marB="0" anchor="ctr"/>
                </a:tc>
                <a:tc>
                  <a:txBody>
                    <a:bodyPr/>
                    <a:lstStyle/>
                    <a:p>
                      <a:pPr algn="ctr" fontAlgn="t"/>
                      <a:r>
                        <a:rPr lang="en-CA" sz="1800" u="none" strike="noStrike" dirty="0">
                          <a:effectLst/>
                          <a:latin typeface="+mn-lt"/>
                        </a:rPr>
                        <a:t>$</a:t>
                      </a:r>
                      <a:r>
                        <a:rPr lang="en-CA" sz="1800" u="none" strike="noStrike" dirty="0" smtClean="0">
                          <a:effectLst/>
                          <a:latin typeface="+mn-lt"/>
                        </a:rPr>
                        <a:t>13,900 </a:t>
                      </a:r>
                      <a:endParaRPr lang="en-CA" sz="1800" b="0" i="0" u="none" strike="noStrike" dirty="0">
                        <a:solidFill>
                          <a:srgbClr val="000000"/>
                        </a:solidFill>
                        <a:effectLst/>
                        <a:latin typeface="+mn-lt"/>
                      </a:endParaRPr>
                    </a:p>
                  </a:txBody>
                  <a:tcPr marL="9052" marR="9052" marT="9052" marB="0" anchor="ctr"/>
                </a:tc>
              </a:tr>
            </a:tbl>
          </a:graphicData>
        </a:graphic>
      </p:graphicFrame>
      <p:cxnSp>
        <p:nvCxnSpPr>
          <p:cNvPr id="5" name="Straight Arrow Connector 4"/>
          <p:cNvCxnSpPr/>
          <p:nvPr/>
        </p:nvCxnSpPr>
        <p:spPr>
          <a:xfrm>
            <a:off x="8763000" y="1828800"/>
            <a:ext cx="0" cy="3886200"/>
          </a:xfrm>
          <a:prstGeom prst="straightConnector1">
            <a:avLst/>
          </a:prstGeom>
          <a:ln w="41275">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CA" altLang="en-US" smtClean="0"/>
              <a:t>FIT cut-off values</a:t>
            </a:r>
          </a:p>
        </p:txBody>
      </p:sp>
      <p:sp>
        <p:nvSpPr>
          <p:cNvPr id="3379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5D7AFAD-8270-481D-B7D4-AA2A727FC662}" type="slidenum">
              <a:rPr lang="en-CA" altLang="en-US" sz="1200">
                <a:solidFill>
                  <a:srgbClr val="898989"/>
                </a:solidFill>
              </a:rPr>
              <a:pPr>
                <a:spcBef>
                  <a:spcPct val="0"/>
                </a:spcBef>
                <a:buFontTx/>
                <a:buNone/>
              </a:pPr>
              <a:t>27</a:t>
            </a:fld>
            <a:endParaRPr lang="en-CA" altLang="en-US" sz="1200">
              <a:solidFill>
                <a:srgbClr val="898989"/>
              </a:solidFill>
            </a:endParaRPr>
          </a:p>
        </p:txBody>
      </p:sp>
      <p:graphicFrame>
        <p:nvGraphicFramePr>
          <p:cNvPr id="4" name="Table 3"/>
          <p:cNvGraphicFramePr>
            <a:graphicFrameLocks noGrp="1"/>
          </p:cNvGraphicFramePr>
          <p:nvPr/>
        </p:nvGraphicFramePr>
        <p:xfrm>
          <a:off x="304800" y="1524000"/>
          <a:ext cx="8610600" cy="3811588"/>
        </p:xfrm>
        <a:graphic>
          <a:graphicData uri="http://schemas.openxmlformats.org/drawingml/2006/table">
            <a:tbl>
              <a:tblPr/>
              <a:tblGrid>
                <a:gridCol w="1311467"/>
                <a:gridCol w="1459827"/>
                <a:gridCol w="1459827"/>
                <a:gridCol w="1459827"/>
                <a:gridCol w="1459827"/>
                <a:gridCol w="1459827"/>
              </a:tblGrid>
              <a:tr h="1133019">
                <a:tc>
                  <a:txBody>
                    <a:bodyPr/>
                    <a:lstStyle/>
                    <a:p>
                      <a:pPr marL="0" marR="0">
                        <a:spcBef>
                          <a:spcPts val="0"/>
                        </a:spcBef>
                        <a:spcAft>
                          <a:spcPts val="0"/>
                        </a:spcAft>
                      </a:pPr>
                      <a:endParaRPr lang="en-CA" sz="1800" dirty="0">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000" dirty="0">
                          <a:solidFill>
                            <a:srgbClr val="000000"/>
                          </a:solidFill>
                          <a:latin typeface="Cambria"/>
                          <a:ea typeface="Cambria"/>
                          <a:cs typeface="Univers"/>
                        </a:rPr>
                        <a:t>FIT 200 </a:t>
                      </a:r>
                      <a:r>
                        <a:rPr lang="en-CA" sz="2000" dirty="0" err="1">
                          <a:solidFill>
                            <a:srgbClr val="000000"/>
                          </a:solidFill>
                          <a:latin typeface="Cambria"/>
                          <a:ea typeface="Cambria"/>
                          <a:cs typeface="Univers"/>
                        </a:rPr>
                        <a:t>ng</a:t>
                      </a:r>
                      <a:r>
                        <a:rPr lang="en-CA" sz="2000" dirty="0">
                          <a:solidFill>
                            <a:srgbClr val="000000"/>
                          </a:solidFill>
                          <a:latin typeface="Cambria"/>
                          <a:ea typeface="Cambria"/>
                          <a:cs typeface="Univers"/>
                        </a:rPr>
                        <a:t> hemoglobin per mL</a:t>
                      </a:r>
                      <a:endParaRPr lang="en-CA" sz="2000" dirty="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000" dirty="0">
                          <a:solidFill>
                            <a:srgbClr val="000000"/>
                          </a:solidFill>
                          <a:latin typeface="Cambria"/>
                          <a:ea typeface="Cambria"/>
                          <a:cs typeface="Univers"/>
                        </a:rPr>
                        <a:t>FIT 150 </a:t>
                      </a:r>
                      <a:r>
                        <a:rPr lang="en-CA" sz="2000" dirty="0" err="1">
                          <a:solidFill>
                            <a:srgbClr val="000000"/>
                          </a:solidFill>
                          <a:latin typeface="Cambria"/>
                          <a:ea typeface="Cambria"/>
                          <a:cs typeface="Univers"/>
                        </a:rPr>
                        <a:t>ng</a:t>
                      </a:r>
                      <a:r>
                        <a:rPr lang="en-CA" sz="2000" dirty="0">
                          <a:solidFill>
                            <a:srgbClr val="000000"/>
                          </a:solidFill>
                          <a:latin typeface="Cambria"/>
                          <a:ea typeface="Cambria"/>
                          <a:cs typeface="Univers"/>
                        </a:rPr>
                        <a:t> hemoglobin per mL</a:t>
                      </a:r>
                      <a:endParaRPr lang="en-CA" sz="2000" dirty="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000">
                          <a:solidFill>
                            <a:srgbClr val="000000"/>
                          </a:solidFill>
                          <a:latin typeface="Cambria"/>
                          <a:ea typeface="Cambria"/>
                          <a:cs typeface="Univers"/>
                        </a:rPr>
                        <a:t>FIT 100 ng hemoglobin per mL</a:t>
                      </a:r>
                      <a:endParaRPr lang="en-CA" sz="200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000">
                          <a:solidFill>
                            <a:srgbClr val="000000"/>
                          </a:solidFill>
                          <a:latin typeface="Cambria"/>
                          <a:ea typeface="Cambria"/>
                          <a:cs typeface="Univers"/>
                        </a:rPr>
                        <a:t>FIT 75 ng hemoglobin per mL</a:t>
                      </a:r>
                      <a:endParaRPr lang="en-CA" sz="200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CA" sz="2000">
                          <a:solidFill>
                            <a:srgbClr val="000000"/>
                          </a:solidFill>
                          <a:latin typeface="Cambria"/>
                          <a:ea typeface="Cambria"/>
                          <a:cs typeface="Univers"/>
                        </a:rPr>
                        <a:t>FIT 50 ng hemoglobin per mL</a:t>
                      </a:r>
                      <a:endParaRPr lang="en-CA" sz="200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2">
                <a:tc>
                  <a:txBody>
                    <a:bodyPr/>
                    <a:lstStyle/>
                    <a:p>
                      <a:pPr marL="0" marR="0">
                        <a:spcBef>
                          <a:spcPts val="0"/>
                        </a:spcBef>
                        <a:spcAft>
                          <a:spcPts val="0"/>
                        </a:spcAft>
                      </a:pPr>
                      <a:r>
                        <a:rPr lang="en-CA" sz="2000" dirty="0">
                          <a:solidFill>
                            <a:srgbClr val="000000"/>
                          </a:solidFill>
                          <a:latin typeface="Cambria"/>
                          <a:ea typeface="Cambria"/>
                          <a:cs typeface="Univers"/>
                        </a:rPr>
                        <a:t>Sensitivity Upper</a:t>
                      </a:r>
                      <a:endParaRPr lang="en-CA" sz="2000" dirty="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CA" sz="1800">
                          <a:latin typeface="Cambria"/>
                          <a:ea typeface="Cambria"/>
                          <a:cs typeface="Times New Roman"/>
                        </a:rPr>
                        <a:t>80</a:t>
                      </a:r>
                      <a:endParaRPr lang="en-CA" sz="200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CA" sz="1800" dirty="0">
                          <a:latin typeface="Cambria"/>
                          <a:ea typeface="Cambria"/>
                          <a:cs typeface="Times New Roman"/>
                        </a:rPr>
                        <a:t>84</a:t>
                      </a:r>
                      <a:endParaRPr lang="en-CA" sz="2000" dirty="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CA" sz="2000" dirty="0">
                          <a:solidFill>
                            <a:srgbClr val="000000"/>
                          </a:solidFill>
                          <a:latin typeface="Calibri"/>
                          <a:ea typeface="Cambria"/>
                          <a:cs typeface="Times New Roman"/>
                        </a:rPr>
                        <a:t>88</a:t>
                      </a:r>
                      <a:endParaRPr lang="en-CA" sz="2000" dirty="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CA" sz="1800" dirty="0">
                          <a:latin typeface="Cambria"/>
                          <a:ea typeface="Cambria"/>
                          <a:cs typeface="Times New Roman"/>
                        </a:rPr>
                        <a:t>92</a:t>
                      </a:r>
                      <a:endParaRPr lang="en-CA" sz="2000" dirty="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CA" sz="1800">
                          <a:latin typeface="Cambria"/>
                          <a:ea typeface="Cambria"/>
                          <a:cs typeface="Times New Roman"/>
                        </a:rPr>
                        <a:t>95</a:t>
                      </a:r>
                      <a:endParaRPr lang="en-CA" sz="200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609602">
                <a:tc>
                  <a:txBody>
                    <a:bodyPr/>
                    <a:lstStyle/>
                    <a:p>
                      <a:pPr marL="0" marR="0">
                        <a:spcBef>
                          <a:spcPts val="600"/>
                        </a:spcBef>
                        <a:spcAft>
                          <a:spcPts val="0"/>
                        </a:spcAft>
                      </a:pPr>
                      <a:r>
                        <a:rPr lang="en-CA" sz="2000" dirty="0">
                          <a:solidFill>
                            <a:srgbClr val="000000"/>
                          </a:solidFill>
                          <a:latin typeface="Cambria"/>
                          <a:ea typeface="Cambria"/>
                          <a:cs typeface="Univers"/>
                        </a:rPr>
                        <a:t>Sensitivity Lower</a:t>
                      </a:r>
                      <a:endParaRPr lang="en-CA" sz="2000" dirty="0">
                        <a:latin typeface="Univers"/>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CA" sz="1800" dirty="0">
                          <a:latin typeface="Cambria"/>
                          <a:ea typeface="Cambria"/>
                          <a:cs typeface="Times New Roman"/>
                        </a:rPr>
                        <a:t>55</a:t>
                      </a:r>
                      <a:endParaRPr lang="en-CA" sz="2000" dirty="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CA" sz="1800" dirty="0">
                          <a:latin typeface="Cambria"/>
                          <a:ea typeface="Cambria"/>
                          <a:cs typeface="Times New Roman"/>
                        </a:rPr>
                        <a:t>60</a:t>
                      </a:r>
                      <a:endParaRPr lang="en-CA" sz="2000" dirty="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CA" sz="1800" dirty="0">
                          <a:latin typeface="Cambria"/>
                          <a:ea typeface="Cambria"/>
                          <a:cs typeface="Times New Roman"/>
                        </a:rPr>
                        <a:t>65</a:t>
                      </a:r>
                      <a:endParaRPr lang="en-CA" sz="2000" dirty="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CA" sz="1800" dirty="0">
                          <a:latin typeface="Cambria"/>
                          <a:ea typeface="Cambria"/>
                          <a:cs typeface="Times New Roman"/>
                        </a:rPr>
                        <a:t>70</a:t>
                      </a:r>
                      <a:endParaRPr lang="en-CA" sz="2000" dirty="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CA" sz="1800" dirty="0">
                          <a:latin typeface="Cambria"/>
                          <a:ea typeface="Cambria"/>
                          <a:cs typeface="Times New Roman"/>
                        </a:rPr>
                        <a:t>75</a:t>
                      </a:r>
                      <a:endParaRPr lang="en-CA" sz="2000" dirty="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609602">
                <a:tc>
                  <a:txBody>
                    <a:bodyPr/>
                    <a:lstStyle/>
                    <a:p>
                      <a:pPr marL="0" marR="0">
                        <a:spcBef>
                          <a:spcPts val="0"/>
                        </a:spcBef>
                        <a:spcAft>
                          <a:spcPts val="0"/>
                        </a:spcAft>
                      </a:pPr>
                      <a:r>
                        <a:rPr lang="en-CA" sz="2000" dirty="0">
                          <a:solidFill>
                            <a:srgbClr val="000000"/>
                          </a:solidFill>
                          <a:latin typeface="Cambria"/>
                          <a:ea typeface="Cambria"/>
                          <a:cs typeface="Univers"/>
                        </a:rPr>
                        <a:t>Specificity Upper</a:t>
                      </a:r>
                      <a:endParaRPr lang="en-CA" sz="2000" dirty="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A9CB"/>
                    </a:solidFill>
                  </a:tcPr>
                </a:tc>
                <a:tc>
                  <a:txBody>
                    <a:bodyPr/>
                    <a:lstStyle/>
                    <a:p>
                      <a:pPr marL="0" marR="0" algn="ctr">
                        <a:spcBef>
                          <a:spcPts val="0"/>
                        </a:spcBef>
                        <a:spcAft>
                          <a:spcPts val="0"/>
                        </a:spcAft>
                      </a:pPr>
                      <a:r>
                        <a:rPr lang="en-CA" sz="1800" dirty="0">
                          <a:latin typeface="Cambria"/>
                          <a:ea typeface="Cambria"/>
                          <a:cs typeface="Times New Roman"/>
                        </a:rPr>
                        <a:t>98</a:t>
                      </a:r>
                      <a:endParaRPr lang="en-CA" sz="2000" dirty="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A9CB"/>
                    </a:solidFill>
                  </a:tcPr>
                </a:tc>
                <a:tc>
                  <a:txBody>
                    <a:bodyPr/>
                    <a:lstStyle/>
                    <a:p>
                      <a:pPr marL="0" marR="0" algn="ctr">
                        <a:spcBef>
                          <a:spcPts val="0"/>
                        </a:spcBef>
                        <a:spcAft>
                          <a:spcPts val="0"/>
                        </a:spcAft>
                      </a:pPr>
                      <a:r>
                        <a:rPr lang="en-CA" sz="1800">
                          <a:latin typeface="Cambria"/>
                          <a:ea typeface="Cambria"/>
                          <a:cs typeface="Times New Roman"/>
                        </a:rPr>
                        <a:t>96</a:t>
                      </a:r>
                      <a:endParaRPr lang="en-CA" sz="200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A9CB"/>
                    </a:solidFill>
                  </a:tcPr>
                </a:tc>
                <a:tc>
                  <a:txBody>
                    <a:bodyPr/>
                    <a:lstStyle/>
                    <a:p>
                      <a:pPr marL="0" marR="0" algn="ctr">
                        <a:spcBef>
                          <a:spcPts val="0"/>
                        </a:spcBef>
                        <a:spcAft>
                          <a:spcPts val="0"/>
                        </a:spcAft>
                      </a:pPr>
                      <a:r>
                        <a:rPr lang="en-CA" sz="1800">
                          <a:latin typeface="Cambria"/>
                          <a:ea typeface="Cambria"/>
                          <a:cs typeface="Times New Roman"/>
                        </a:rPr>
                        <a:t>94</a:t>
                      </a:r>
                      <a:endParaRPr lang="en-CA" sz="200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A9CB"/>
                    </a:solidFill>
                  </a:tcPr>
                </a:tc>
                <a:tc>
                  <a:txBody>
                    <a:bodyPr/>
                    <a:lstStyle/>
                    <a:p>
                      <a:pPr marL="0" marR="0" algn="ctr">
                        <a:spcBef>
                          <a:spcPts val="0"/>
                        </a:spcBef>
                        <a:spcAft>
                          <a:spcPts val="0"/>
                        </a:spcAft>
                      </a:pPr>
                      <a:r>
                        <a:rPr lang="en-CA" sz="1800">
                          <a:latin typeface="Cambria"/>
                          <a:ea typeface="Cambria"/>
                          <a:cs typeface="Times New Roman"/>
                        </a:rPr>
                        <a:t>92</a:t>
                      </a:r>
                      <a:endParaRPr lang="en-CA" sz="200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A9CB"/>
                    </a:solidFill>
                  </a:tcPr>
                </a:tc>
                <a:tc>
                  <a:txBody>
                    <a:bodyPr/>
                    <a:lstStyle/>
                    <a:p>
                      <a:pPr marL="0" marR="0" algn="ctr">
                        <a:spcBef>
                          <a:spcPts val="0"/>
                        </a:spcBef>
                        <a:spcAft>
                          <a:spcPts val="0"/>
                        </a:spcAft>
                      </a:pPr>
                      <a:r>
                        <a:rPr lang="en-CA" sz="1800" dirty="0">
                          <a:latin typeface="Cambria"/>
                          <a:ea typeface="Cambria"/>
                          <a:cs typeface="Times New Roman"/>
                        </a:rPr>
                        <a:t>90</a:t>
                      </a:r>
                      <a:endParaRPr lang="en-CA" sz="2000" dirty="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A9CB"/>
                    </a:solidFill>
                  </a:tcPr>
                </a:tc>
              </a:tr>
              <a:tr h="849763">
                <a:tc>
                  <a:txBody>
                    <a:bodyPr/>
                    <a:lstStyle/>
                    <a:p>
                      <a:pPr marL="0" marR="0">
                        <a:spcBef>
                          <a:spcPts val="0"/>
                        </a:spcBef>
                        <a:spcAft>
                          <a:spcPts val="0"/>
                        </a:spcAft>
                      </a:pPr>
                      <a:r>
                        <a:rPr lang="en-CA" sz="2000" dirty="0">
                          <a:solidFill>
                            <a:srgbClr val="000000"/>
                          </a:solidFill>
                          <a:latin typeface="Cambria"/>
                          <a:ea typeface="Cambria"/>
                          <a:cs typeface="Univers"/>
                        </a:rPr>
                        <a:t>Specificity</a:t>
                      </a:r>
                      <a:endParaRPr lang="en-CA" sz="2000" dirty="0">
                        <a:latin typeface="Cambria"/>
                        <a:ea typeface="Cambria"/>
                        <a:cs typeface="Times New Roman"/>
                      </a:endParaRPr>
                    </a:p>
                    <a:p>
                      <a:pPr marL="0" marR="0">
                        <a:spcBef>
                          <a:spcPts val="0"/>
                        </a:spcBef>
                        <a:spcAft>
                          <a:spcPts val="0"/>
                        </a:spcAft>
                      </a:pPr>
                      <a:r>
                        <a:rPr lang="en-CA" sz="2000" dirty="0">
                          <a:solidFill>
                            <a:srgbClr val="000000"/>
                          </a:solidFill>
                          <a:latin typeface="Cambria"/>
                          <a:ea typeface="Cambria"/>
                          <a:cs typeface="Univers"/>
                        </a:rPr>
                        <a:t>Lower</a:t>
                      </a:r>
                      <a:endParaRPr lang="en-CA" sz="2000" dirty="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A9CB"/>
                    </a:solidFill>
                  </a:tcPr>
                </a:tc>
                <a:tc>
                  <a:txBody>
                    <a:bodyPr/>
                    <a:lstStyle/>
                    <a:p>
                      <a:pPr marL="0" marR="0" algn="ctr">
                        <a:spcBef>
                          <a:spcPts val="0"/>
                        </a:spcBef>
                        <a:spcAft>
                          <a:spcPts val="0"/>
                        </a:spcAft>
                      </a:pPr>
                      <a:r>
                        <a:rPr lang="en-CA" sz="1800" dirty="0">
                          <a:latin typeface="Cambria"/>
                          <a:ea typeface="Cambria"/>
                          <a:cs typeface="Times New Roman"/>
                        </a:rPr>
                        <a:t>90</a:t>
                      </a:r>
                      <a:endParaRPr lang="en-CA" sz="2000" dirty="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A9CB"/>
                    </a:solidFill>
                  </a:tcPr>
                </a:tc>
                <a:tc>
                  <a:txBody>
                    <a:bodyPr/>
                    <a:lstStyle/>
                    <a:p>
                      <a:pPr marL="0" marR="0" algn="ctr">
                        <a:spcBef>
                          <a:spcPts val="0"/>
                        </a:spcBef>
                        <a:spcAft>
                          <a:spcPts val="0"/>
                        </a:spcAft>
                      </a:pPr>
                      <a:r>
                        <a:rPr lang="en-CA" sz="1800" dirty="0">
                          <a:latin typeface="Cambria"/>
                          <a:ea typeface="Cambria"/>
                          <a:cs typeface="Times New Roman"/>
                        </a:rPr>
                        <a:t>88</a:t>
                      </a:r>
                      <a:endParaRPr lang="en-CA" sz="2000" dirty="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A9CB"/>
                    </a:solidFill>
                  </a:tcPr>
                </a:tc>
                <a:tc>
                  <a:txBody>
                    <a:bodyPr/>
                    <a:lstStyle/>
                    <a:p>
                      <a:pPr marL="0" marR="0" algn="ctr">
                        <a:spcBef>
                          <a:spcPts val="0"/>
                        </a:spcBef>
                        <a:spcAft>
                          <a:spcPts val="0"/>
                        </a:spcAft>
                      </a:pPr>
                      <a:r>
                        <a:rPr lang="en-CA" sz="1800" dirty="0">
                          <a:latin typeface="Cambria"/>
                          <a:ea typeface="Cambria"/>
                          <a:cs typeface="Times New Roman"/>
                        </a:rPr>
                        <a:t>85</a:t>
                      </a:r>
                      <a:endParaRPr lang="en-CA" sz="2000" dirty="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A9CB"/>
                    </a:solidFill>
                  </a:tcPr>
                </a:tc>
                <a:tc>
                  <a:txBody>
                    <a:bodyPr/>
                    <a:lstStyle/>
                    <a:p>
                      <a:pPr marL="0" marR="0" algn="ctr">
                        <a:spcBef>
                          <a:spcPts val="0"/>
                        </a:spcBef>
                        <a:spcAft>
                          <a:spcPts val="0"/>
                        </a:spcAft>
                      </a:pPr>
                      <a:r>
                        <a:rPr lang="en-CA" sz="1800" dirty="0">
                          <a:latin typeface="Cambria"/>
                          <a:ea typeface="Cambria"/>
                          <a:cs typeface="Times New Roman"/>
                        </a:rPr>
                        <a:t>82</a:t>
                      </a:r>
                      <a:endParaRPr lang="en-CA" sz="2000" dirty="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A9CB"/>
                    </a:solidFill>
                  </a:tcPr>
                </a:tc>
                <a:tc>
                  <a:txBody>
                    <a:bodyPr/>
                    <a:lstStyle/>
                    <a:p>
                      <a:pPr marL="0" marR="0" algn="ctr">
                        <a:spcBef>
                          <a:spcPts val="0"/>
                        </a:spcBef>
                        <a:spcAft>
                          <a:spcPts val="0"/>
                        </a:spcAft>
                      </a:pPr>
                      <a:r>
                        <a:rPr lang="en-CA" sz="1800" dirty="0">
                          <a:latin typeface="Cambria"/>
                          <a:ea typeface="Cambria"/>
                          <a:cs typeface="Times New Roman"/>
                        </a:rPr>
                        <a:t>80</a:t>
                      </a:r>
                      <a:endParaRPr lang="en-CA" sz="2000" dirty="0">
                        <a:latin typeface="Cambria"/>
                        <a:ea typeface="Cambri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A9CB"/>
                    </a:solidFill>
                  </a:tcPr>
                </a:tc>
              </a:tr>
            </a:tbl>
          </a:graphicData>
        </a:graphic>
      </p:graphicFrame>
      <p:sp>
        <p:nvSpPr>
          <p:cNvPr id="5" name="TextBox 4"/>
          <p:cNvSpPr txBox="1">
            <a:spLocks noChangeArrowheads="1"/>
          </p:cNvSpPr>
          <p:nvPr/>
        </p:nvSpPr>
        <p:spPr bwMode="auto">
          <a:xfrm>
            <a:off x="3124200" y="1447800"/>
            <a:ext cx="5791200" cy="4154488"/>
          </a:xfrm>
          <a:prstGeom prst="rect">
            <a:avLst/>
          </a:prstGeom>
          <a:solidFill>
            <a:schemeClr val="bg1"/>
          </a:solidFill>
          <a:ln w="2857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en-US" sz="2400"/>
              <a:t>Example: FIT 200ng</a:t>
            </a:r>
          </a:p>
          <a:p>
            <a:pPr>
              <a:spcBef>
                <a:spcPct val="0"/>
              </a:spcBef>
              <a:buFontTx/>
              <a:buNone/>
            </a:pPr>
            <a:endParaRPr lang="en-CA" altLang="en-US" sz="2400"/>
          </a:p>
          <a:p>
            <a:pPr>
              <a:spcBef>
                <a:spcPct val="0"/>
              </a:spcBef>
              <a:buFontTx/>
              <a:buNone/>
            </a:pPr>
            <a:r>
              <a:rPr lang="en-CA" altLang="en-US" sz="2400"/>
              <a:t>1. Run Upper/Upper : sensitivity = 80</a:t>
            </a:r>
          </a:p>
          <a:p>
            <a:pPr>
              <a:spcBef>
                <a:spcPct val="0"/>
              </a:spcBef>
              <a:buFontTx/>
              <a:buNone/>
            </a:pPr>
            <a:r>
              <a:rPr lang="en-CA" altLang="en-US" sz="2400"/>
              <a:t>  		    	specificity = 98</a:t>
            </a:r>
          </a:p>
          <a:p>
            <a:pPr>
              <a:spcBef>
                <a:spcPct val="0"/>
              </a:spcBef>
              <a:buFontTx/>
              <a:buNone/>
            </a:pPr>
            <a:endParaRPr lang="en-CA" altLang="en-US" sz="2400"/>
          </a:p>
          <a:p>
            <a:pPr>
              <a:spcBef>
                <a:spcPct val="0"/>
              </a:spcBef>
              <a:buFontTx/>
              <a:buNone/>
            </a:pPr>
            <a:r>
              <a:rPr lang="en-CA" altLang="en-US" sz="2400"/>
              <a:t>2. Run Lower/Lower: 	sensitivity = 55</a:t>
            </a:r>
          </a:p>
          <a:p>
            <a:pPr>
              <a:spcBef>
                <a:spcPct val="0"/>
              </a:spcBef>
              <a:buFontTx/>
              <a:buNone/>
            </a:pPr>
            <a:r>
              <a:rPr lang="en-CA" altLang="en-US" sz="2400"/>
              <a:t>		 	specificity = 90</a:t>
            </a:r>
          </a:p>
          <a:p>
            <a:pPr>
              <a:spcBef>
                <a:spcPct val="0"/>
              </a:spcBef>
              <a:buFontTx/>
              <a:buNone/>
            </a:pPr>
            <a:endParaRPr lang="en-CA" altLang="en-US" sz="2400"/>
          </a:p>
          <a:p>
            <a:pPr>
              <a:spcBef>
                <a:spcPct val="0"/>
              </a:spcBef>
              <a:buFontTx/>
              <a:buNone/>
            </a:pPr>
            <a:r>
              <a:rPr lang="en-CA" altLang="en-US" sz="2400"/>
              <a:t>3. Midpoint of those values</a:t>
            </a:r>
          </a:p>
          <a:p>
            <a:pPr>
              <a:spcBef>
                <a:spcPct val="0"/>
              </a:spcBef>
              <a:buFontTx/>
              <a:buNone/>
            </a:pPr>
            <a:endParaRPr lang="en-CA" altLang="en-US" sz="2400"/>
          </a:p>
          <a:p>
            <a:pPr>
              <a:spcBef>
                <a:spcPct val="0"/>
              </a:spcBef>
              <a:buFontTx/>
              <a:buNone/>
            </a:pPr>
            <a:endParaRPr lang="en-CA"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5CA197F-E7AE-426F-B33E-621E91F6F098}" type="slidenum">
              <a:rPr lang="en-CA" altLang="en-US" sz="1200">
                <a:solidFill>
                  <a:srgbClr val="898989"/>
                </a:solidFill>
              </a:rPr>
              <a:pPr>
                <a:spcBef>
                  <a:spcPct val="0"/>
                </a:spcBef>
                <a:buFontTx/>
                <a:buNone/>
              </a:pPr>
              <a:t>28</a:t>
            </a:fld>
            <a:endParaRPr lang="en-CA" altLang="en-US" sz="1200">
              <a:solidFill>
                <a:srgbClr val="898989"/>
              </a:solidFill>
            </a:endParaRPr>
          </a:p>
        </p:txBody>
      </p:sp>
      <p:graphicFrame>
        <p:nvGraphicFramePr>
          <p:cNvPr id="35843" name="Chart 4"/>
          <p:cNvGraphicFramePr>
            <a:graphicFrameLocks/>
          </p:cNvGraphicFramePr>
          <p:nvPr/>
        </p:nvGraphicFramePr>
        <p:xfrm>
          <a:off x="406400" y="330200"/>
          <a:ext cx="8483600" cy="6076950"/>
        </p:xfrm>
        <a:graphic>
          <a:graphicData uri="http://schemas.openxmlformats.org/presentationml/2006/ole">
            <mc:AlternateContent xmlns:mc="http://schemas.openxmlformats.org/markup-compatibility/2006">
              <mc:Choice xmlns:v="urn:schemas-microsoft-com:vml" Requires="v">
                <p:oleObj spid="_x0000_s35845" name="Chart" r:id="rId4" imgW="8492464" imgH="6084335" progId="Excel.Chart.8">
                  <p:embed/>
                </p:oleObj>
              </mc:Choice>
              <mc:Fallback>
                <p:oleObj name="Chart" r:id="rId4" imgW="8492464" imgH="6084335" progId="Excel.Char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330200"/>
                        <a:ext cx="8483600"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56C5DB1-C90A-42FB-9CD7-CB55BDA862F7}" type="slidenum">
              <a:rPr lang="en-CA" altLang="en-US" sz="1200">
                <a:solidFill>
                  <a:srgbClr val="898989"/>
                </a:solidFill>
              </a:rPr>
              <a:pPr>
                <a:spcBef>
                  <a:spcPct val="0"/>
                </a:spcBef>
                <a:buFontTx/>
                <a:buNone/>
              </a:pPr>
              <a:t>29</a:t>
            </a:fld>
            <a:endParaRPr lang="en-CA" altLang="en-US" sz="1200">
              <a:solidFill>
                <a:srgbClr val="898989"/>
              </a:solidFill>
            </a:endParaRPr>
          </a:p>
        </p:txBody>
      </p:sp>
      <p:graphicFrame>
        <p:nvGraphicFramePr>
          <p:cNvPr id="37891" name="Chart 4"/>
          <p:cNvGraphicFramePr>
            <a:graphicFrameLocks/>
          </p:cNvGraphicFramePr>
          <p:nvPr/>
        </p:nvGraphicFramePr>
        <p:xfrm>
          <a:off x="254000" y="177800"/>
          <a:ext cx="8483600" cy="6229350"/>
        </p:xfrm>
        <a:graphic>
          <a:graphicData uri="http://schemas.openxmlformats.org/presentationml/2006/ole">
            <mc:AlternateContent xmlns:mc="http://schemas.openxmlformats.org/markup-compatibility/2006">
              <mc:Choice xmlns:v="urn:schemas-microsoft-com:vml" Requires="v">
                <p:oleObj spid="_x0000_s37893" name="Chart" r:id="rId4" imgW="8492464" imgH="6236749" progId="Excel.Chart.8">
                  <p:embed/>
                </p:oleObj>
              </mc:Choice>
              <mc:Fallback>
                <p:oleObj name="Chart" r:id="rId4" imgW="8492464" imgH="6236749" progId="Excel.Char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77800"/>
                        <a:ext cx="848360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457200" y="228600"/>
            <a:ext cx="8229600" cy="704850"/>
          </a:xfrm>
        </p:spPr>
        <p:txBody>
          <a:bodyPr/>
          <a:lstStyle/>
          <a:p>
            <a:pPr eaLnBrk="1" hangingPunct="1"/>
            <a:r>
              <a:rPr lang="en-CA" altLang="en-US" sz="4000" b="1" smtClean="0"/>
              <a:t>Background</a:t>
            </a:r>
          </a:p>
        </p:txBody>
      </p:sp>
      <p:sp>
        <p:nvSpPr>
          <p:cNvPr id="6147" name="Content Placeholder 1"/>
          <p:cNvSpPr>
            <a:spLocks noGrp="1"/>
          </p:cNvSpPr>
          <p:nvPr>
            <p:ph idx="1"/>
          </p:nvPr>
        </p:nvSpPr>
        <p:spPr>
          <a:xfrm>
            <a:off x="457200" y="1143000"/>
            <a:ext cx="8229600" cy="5181600"/>
          </a:xfrm>
        </p:spPr>
        <p:txBody>
          <a:bodyPr/>
          <a:lstStyle/>
          <a:p>
            <a:pPr eaLnBrk="1" hangingPunct="1">
              <a:spcBef>
                <a:spcPts val="1200"/>
              </a:spcBef>
              <a:spcAft>
                <a:spcPts val="600"/>
              </a:spcAft>
            </a:pPr>
            <a:r>
              <a:rPr lang="en-CA" altLang="en-US" sz="2800" smtClean="0"/>
              <a:t>Feedback received from Network members:</a:t>
            </a:r>
          </a:p>
          <a:p>
            <a:pPr lvl="1" eaLnBrk="1" hangingPunct="1">
              <a:spcBef>
                <a:spcPts val="1200"/>
              </a:spcBef>
              <a:spcAft>
                <a:spcPts val="600"/>
              </a:spcAft>
            </a:pPr>
            <a:r>
              <a:rPr lang="en-CA" altLang="en-US" sz="2400" smtClean="0"/>
              <a:t>More on FIT vs. gFOBT</a:t>
            </a:r>
          </a:p>
          <a:p>
            <a:pPr lvl="1" eaLnBrk="1" hangingPunct="1">
              <a:spcBef>
                <a:spcPts val="1200"/>
              </a:spcBef>
              <a:spcAft>
                <a:spcPts val="600"/>
              </a:spcAft>
            </a:pPr>
            <a:r>
              <a:rPr lang="en-CA" altLang="en-US" sz="2400" smtClean="0"/>
              <a:t>FIT cut-off thresholds</a:t>
            </a:r>
          </a:p>
          <a:p>
            <a:pPr lvl="1" eaLnBrk="1" hangingPunct="1">
              <a:spcBef>
                <a:spcPts val="1200"/>
              </a:spcBef>
              <a:spcAft>
                <a:spcPts val="600"/>
              </a:spcAft>
            </a:pPr>
            <a:r>
              <a:rPr lang="en-CA" altLang="en-US" sz="2400" smtClean="0"/>
              <a:t>Error bands</a:t>
            </a:r>
          </a:p>
          <a:p>
            <a:pPr lvl="1" eaLnBrk="1" hangingPunct="1">
              <a:spcBef>
                <a:spcPts val="1200"/>
              </a:spcBef>
              <a:spcAft>
                <a:spcPts val="600"/>
              </a:spcAft>
            </a:pPr>
            <a:r>
              <a:rPr lang="en-CA" altLang="en-US" sz="2400" smtClean="0"/>
              <a:t>Breakdown of males/females</a:t>
            </a:r>
          </a:p>
          <a:p>
            <a:pPr lvl="1" eaLnBrk="1" hangingPunct="1">
              <a:spcBef>
                <a:spcPts val="1200"/>
              </a:spcBef>
              <a:spcAft>
                <a:spcPts val="600"/>
              </a:spcAft>
            </a:pPr>
            <a:r>
              <a:rPr lang="en-CA" altLang="en-US" sz="2400" smtClean="0"/>
              <a:t>Jurisdictional analysis</a:t>
            </a:r>
          </a:p>
          <a:p>
            <a:pPr eaLnBrk="1" hangingPunct="1">
              <a:spcBef>
                <a:spcPts val="1200"/>
              </a:spcBef>
              <a:spcAft>
                <a:spcPts val="600"/>
              </a:spcAft>
            </a:pPr>
            <a:r>
              <a:rPr lang="en-CA" altLang="en-US" sz="2800" smtClean="0"/>
              <a:t>Report to be disseminated to Network in June</a:t>
            </a:r>
          </a:p>
        </p:txBody>
      </p:sp>
      <p:sp>
        <p:nvSpPr>
          <p:cNvPr id="614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813D651-0656-4098-BCD9-7AF2E2C46AF3}" type="slidenum">
              <a:rPr lang="en-CA" altLang="en-US" sz="1200">
                <a:solidFill>
                  <a:srgbClr val="898989"/>
                </a:solidFill>
              </a:rPr>
              <a:pPr>
                <a:spcBef>
                  <a:spcPct val="0"/>
                </a:spcBef>
                <a:buFontTx/>
                <a:buNone/>
              </a:pPr>
              <a:t>3</a:t>
            </a:fld>
            <a:endParaRPr lang="en-CA" altLang="en-US" sz="1200">
              <a:solidFill>
                <a:srgbClr val="898989"/>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D8035C6-D65B-4700-99FA-8D1D14BB059A}" type="slidenum">
              <a:rPr lang="en-CA" altLang="en-US" sz="1200">
                <a:solidFill>
                  <a:srgbClr val="898989"/>
                </a:solidFill>
              </a:rPr>
              <a:pPr>
                <a:spcBef>
                  <a:spcPct val="0"/>
                </a:spcBef>
                <a:buFontTx/>
                <a:buNone/>
              </a:pPr>
              <a:t>30</a:t>
            </a:fld>
            <a:endParaRPr lang="en-CA" altLang="en-US" sz="1200">
              <a:solidFill>
                <a:srgbClr val="898989"/>
              </a:solidFill>
            </a:endParaRPr>
          </a:p>
        </p:txBody>
      </p:sp>
      <p:graphicFrame>
        <p:nvGraphicFramePr>
          <p:cNvPr id="39939" name="Chart 4"/>
          <p:cNvGraphicFramePr>
            <a:graphicFrameLocks/>
          </p:cNvGraphicFramePr>
          <p:nvPr/>
        </p:nvGraphicFramePr>
        <p:xfrm>
          <a:off x="254000" y="330200"/>
          <a:ext cx="8712200" cy="5892800"/>
        </p:xfrm>
        <a:graphic>
          <a:graphicData uri="http://schemas.openxmlformats.org/presentationml/2006/ole">
            <mc:AlternateContent xmlns:mc="http://schemas.openxmlformats.org/markup-compatibility/2006">
              <mc:Choice xmlns:v="urn:schemas-microsoft-com:vml" Requires="v">
                <p:oleObj spid="_x0000_s39942" name="Chart" r:id="rId4" imgW="8718036" imgH="5895343" progId="Excel.Chart.8">
                  <p:embed/>
                </p:oleObj>
              </mc:Choice>
              <mc:Fallback>
                <p:oleObj name="Chart" r:id="rId4" imgW="8718036" imgH="5895343" progId="Excel.Char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330200"/>
                        <a:ext cx="8712200"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0" name="TextBox 3"/>
          <p:cNvSpPr txBox="1">
            <a:spLocks noChangeArrowheads="1"/>
          </p:cNvSpPr>
          <p:nvPr/>
        </p:nvSpPr>
        <p:spPr bwMode="auto">
          <a:xfrm>
            <a:off x="0" y="11430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en-US" sz="1800"/>
              <a:t>Billions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F33A73-042E-4B14-B939-4B6B13F6B7B0}" type="slidenum">
              <a:rPr lang="en-CA" altLang="en-US" sz="1200">
                <a:solidFill>
                  <a:srgbClr val="898989"/>
                </a:solidFill>
              </a:rPr>
              <a:pPr>
                <a:spcBef>
                  <a:spcPct val="0"/>
                </a:spcBef>
                <a:buFontTx/>
                <a:buNone/>
              </a:pPr>
              <a:t>31</a:t>
            </a:fld>
            <a:endParaRPr lang="en-CA" altLang="en-US" sz="1200">
              <a:solidFill>
                <a:srgbClr val="898989"/>
              </a:solidFill>
            </a:endParaRPr>
          </a:p>
        </p:txBody>
      </p:sp>
      <p:graphicFrame>
        <p:nvGraphicFramePr>
          <p:cNvPr id="41987" name="Chart 4"/>
          <p:cNvGraphicFramePr>
            <a:graphicFrameLocks/>
          </p:cNvGraphicFramePr>
          <p:nvPr/>
        </p:nvGraphicFramePr>
        <p:xfrm>
          <a:off x="254000" y="177800"/>
          <a:ext cx="8636000" cy="6229350"/>
        </p:xfrm>
        <a:graphic>
          <a:graphicData uri="http://schemas.openxmlformats.org/presentationml/2006/ole">
            <mc:AlternateContent xmlns:mc="http://schemas.openxmlformats.org/markup-compatibility/2006">
              <mc:Choice xmlns:v="urn:schemas-microsoft-com:vml" Requires="v">
                <p:oleObj spid="_x0000_s41989" name="Chart" r:id="rId4" imgW="8644877" imgH="6236749" progId="Excel.Chart.8">
                  <p:embed/>
                </p:oleObj>
              </mc:Choice>
              <mc:Fallback>
                <p:oleObj name="Chart" r:id="rId4" imgW="8644877" imgH="6236749" progId="Excel.Char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77800"/>
                        <a:ext cx="863600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884F37B-A1B8-4ABA-8D9B-01BCEDB44416}" type="slidenum">
              <a:rPr lang="en-CA" altLang="en-US" sz="1200">
                <a:solidFill>
                  <a:srgbClr val="898989"/>
                </a:solidFill>
              </a:rPr>
              <a:pPr>
                <a:spcBef>
                  <a:spcPct val="0"/>
                </a:spcBef>
                <a:buFontTx/>
                <a:buNone/>
              </a:pPr>
              <a:t>32</a:t>
            </a:fld>
            <a:endParaRPr lang="en-CA" altLang="en-US" sz="1200">
              <a:solidFill>
                <a:srgbClr val="898989"/>
              </a:solidFill>
            </a:endParaRPr>
          </a:p>
        </p:txBody>
      </p:sp>
      <p:graphicFrame>
        <p:nvGraphicFramePr>
          <p:cNvPr id="44035" name="Chart 6"/>
          <p:cNvGraphicFramePr>
            <a:graphicFrameLocks/>
          </p:cNvGraphicFramePr>
          <p:nvPr/>
        </p:nvGraphicFramePr>
        <p:xfrm>
          <a:off x="254000" y="330200"/>
          <a:ext cx="8483600" cy="5664200"/>
        </p:xfrm>
        <a:graphic>
          <a:graphicData uri="http://schemas.openxmlformats.org/presentationml/2006/ole">
            <mc:AlternateContent xmlns:mc="http://schemas.openxmlformats.org/markup-compatibility/2006">
              <mc:Choice xmlns:v="urn:schemas-microsoft-com:vml" Requires="v">
                <p:oleObj spid="_x0000_s44037" name="Chart" r:id="rId4" imgW="8486671" imgH="5667255" progId="Excel.Chart.8">
                  <p:embed/>
                </p:oleObj>
              </mc:Choice>
              <mc:Fallback>
                <p:oleObj name="Chart" r:id="rId4" imgW="8486671" imgH="5667255" progId="Excel.Chart.8">
                  <p:embed/>
                  <p:pic>
                    <p:nvPicPr>
                      <p:cNvPr id="0" name="Char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330200"/>
                        <a:ext cx="8483600"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2DCCEFD-5D3E-412E-933C-FA4A52382B21}" type="slidenum">
              <a:rPr lang="en-CA" altLang="en-US" sz="1200">
                <a:solidFill>
                  <a:srgbClr val="898989"/>
                </a:solidFill>
              </a:rPr>
              <a:pPr>
                <a:spcBef>
                  <a:spcPct val="0"/>
                </a:spcBef>
                <a:buFontTx/>
                <a:buNone/>
              </a:pPr>
              <a:t>33</a:t>
            </a:fld>
            <a:endParaRPr lang="en-CA" altLang="en-US" sz="1200">
              <a:solidFill>
                <a:srgbClr val="898989"/>
              </a:solidFill>
            </a:endParaRPr>
          </a:p>
        </p:txBody>
      </p:sp>
      <p:graphicFrame>
        <p:nvGraphicFramePr>
          <p:cNvPr id="46083" name="Chart 4"/>
          <p:cNvGraphicFramePr>
            <a:graphicFrameLocks/>
          </p:cNvGraphicFramePr>
          <p:nvPr/>
        </p:nvGraphicFramePr>
        <p:xfrm>
          <a:off x="177800" y="330200"/>
          <a:ext cx="8559800" cy="5892800"/>
        </p:xfrm>
        <a:graphic>
          <a:graphicData uri="http://schemas.openxmlformats.org/presentationml/2006/ole">
            <mc:AlternateContent xmlns:mc="http://schemas.openxmlformats.org/markup-compatibility/2006">
              <mc:Choice xmlns:v="urn:schemas-microsoft-com:vml" Requires="v">
                <p:oleObj spid="_x0000_s46085" name="Chart" r:id="rId4" imgW="8565622" imgH="5895343" progId="Excel.Chart.8">
                  <p:embed/>
                </p:oleObj>
              </mc:Choice>
              <mc:Fallback>
                <p:oleObj name="Chart" r:id="rId4" imgW="8565622" imgH="5895343" progId="Excel.Char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330200"/>
                        <a:ext cx="8559800"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CA" altLang="en-US" smtClean="0"/>
              <a:t>Conclusions</a:t>
            </a:r>
          </a:p>
        </p:txBody>
      </p:sp>
      <p:sp>
        <p:nvSpPr>
          <p:cNvPr id="48131" name="Content Placeholder 3"/>
          <p:cNvSpPr>
            <a:spLocks noGrp="1"/>
          </p:cNvSpPr>
          <p:nvPr>
            <p:ph idx="1"/>
          </p:nvPr>
        </p:nvSpPr>
        <p:spPr/>
        <p:txBody>
          <a:bodyPr/>
          <a:lstStyle/>
          <a:p>
            <a:r>
              <a:rPr lang="en-CA" altLang="en-US" smtClean="0"/>
              <a:t>Colonoscopy most cost-effective, gFOBT least</a:t>
            </a:r>
          </a:p>
          <a:p>
            <a:r>
              <a:rPr lang="en-CA" altLang="en-US" smtClean="0"/>
              <a:t>FIT reasonably cost-effective, especially when high-risk patients are directed to colonoscopy</a:t>
            </a:r>
          </a:p>
          <a:p>
            <a:r>
              <a:rPr lang="en-CA" altLang="en-US" smtClean="0"/>
              <a:t>FIT cut-offs have small impact on health outcomes or total overall cost, but significant implications on # colonoscopies</a:t>
            </a:r>
          </a:p>
        </p:txBody>
      </p:sp>
      <p:sp>
        <p:nvSpPr>
          <p:cNvPr id="4813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4834F12-A9D4-45C3-8A5C-BED38EC0CA1F}" type="slidenum">
              <a:rPr lang="en-CA" altLang="en-US" sz="1200">
                <a:solidFill>
                  <a:srgbClr val="898989"/>
                </a:solidFill>
              </a:rPr>
              <a:pPr>
                <a:spcBef>
                  <a:spcPct val="0"/>
                </a:spcBef>
                <a:buFontTx/>
                <a:buNone/>
              </a:pPr>
              <a:t>34</a:t>
            </a:fld>
            <a:endParaRPr lang="en-CA" altLang="en-US" sz="1200">
              <a:solidFill>
                <a:srgbClr val="898989"/>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CA" altLang="en-US" smtClean="0"/>
              <a:t>Limitations</a:t>
            </a:r>
          </a:p>
        </p:txBody>
      </p:sp>
      <p:sp>
        <p:nvSpPr>
          <p:cNvPr id="49155" name="Content Placeholder 2"/>
          <p:cNvSpPr>
            <a:spLocks noGrp="1"/>
          </p:cNvSpPr>
          <p:nvPr>
            <p:ph idx="1"/>
          </p:nvPr>
        </p:nvSpPr>
        <p:spPr/>
        <p:txBody>
          <a:bodyPr/>
          <a:lstStyle/>
          <a:p>
            <a:pPr eaLnBrk="1" hangingPunct="1"/>
            <a:r>
              <a:rPr lang="en-CA" altLang="en-US" smtClean="0"/>
              <a:t>Basecase scenario assumes no screening, but we know some opportunistic screening occurred in some provinces</a:t>
            </a:r>
          </a:p>
          <a:p>
            <a:pPr eaLnBrk="1" hangingPunct="1"/>
            <a:r>
              <a:rPr lang="en-CA" altLang="en-US" smtClean="0"/>
              <a:t>Programmatic screening needs to be incorporated into basecase</a:t>
            </a:r>
          </a:p>
          <a:p>
            <a:pPr eaLnBrk="1" hangingPunct="1"/>
            <a:r>
              <a:rPr lang="en-CA" altLang="en-US" smtClean="0"/>
              <a:t>Overhead costs of increasing colonoscopy capacity not incorporated</a:t>
            </a:r>
          </a:p>
        </p:txBody>
      </p:sp>
      <p:sp>
        <p:nvSpPr>
          <p:cNvPr id="491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F6F46-8B56-4CB2-B1A9-F2679A565333}" type="slidenum">
              <a:rPr lang="en-CA" altLang="en-US" sz="1200">
                <a:solidFill>
                  <a:srgbClr val="898989"/>
                </a:solidFill>
              </a:rPr>
              <a:pPr>
                <a:spcBef>
                  <a:spcPct val="0"/>
                </a:spcBef>
                <a:buFontTx/>
                <a:buNone/>
              </a:pPr>
              <a:t>35</a:t>
            </a:fld>
            <a:endParaRPr lang="en-CA" altLang="en-US" sz="1200">
              <a:solidFill>
                <a:srgbClr val="898989"/>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CA" altLang="en-US" smtClean="0"/>
              <a:t>Additional work</a:t>
            </a:r>
          </a:p>
        </p:txBody>
      </p:sp>
      <p:sp>
        <p:nvSpPr>
          <p:cNvPr id="50179" name="Content Placeholder 2"/>
          <p:cNvSpPr>
            <a:spLocks noGrp="1"/>
          </p:cNvSpPr>
          <p:nvPr>
            <p:ph idx="1"/>
          </p:nvPr>
        </p:nvSpPr>
        <p:spPr/>
        <p:txBody>
          <a:bodyPr/>
          <a:lstStyle/>
          <a:p>
            <a:r>
              <a:rPr lang="en-CA" altLang="en-US" smtClean="0"/>
              <a:t>Continue exploring FIT cut-off thresholds</a:t>
            </a:r>
          </a:p>
          <a:p>
            <a:r>
              <a:rPr lang="en-CA" altLang="en-US" smtClean="0"/>
              <a:t>Explore impact of # samples collected</a:t>
            </a:r>
          </a:p>
          <a:p>
            <a:r>
              <a:rPr lang="en-CA" altLang="en-US" smtClean="0"/>
              <a:t>Report to be disseminated with jurisdictional results</a:t>
            </a:r>
          </a:p>
          <a:p>
            <a:endParaRPr lang="en-CA" altLang="en-US" smtClean="0"/>
          </a:p>
        </p:txBody>
      </p:sp>
      <p:sp>
        <p:nvSpPr>
          <p:cNvPr id="501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53A42A0-4465-402E-ADC7-9395FF021BFE}" type="slidenum">
              <a:rPr lang="en-CA" altLang="en-US" sz="1200">
                <a:solidFill>
                  <a:srgbClr val="898989"/>
                </a:solidFill>
              </a:rPr>
              <a:pPr>
                <a:spcBef>
                  <a:spcPct val="0"/>
                </a:spcBef>
                <a:buFontTx/>
                <a:buNone/>
              </a:pPr>
              <a:t>36</a:t>
            </a:fld>
            <a:endParaRPr lang="en-CA" altLang="en-US" sz="1200">
              <a:solidFill>
                <a:srgbClr val="898989"/>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3"/>
          <p:cNvSpPr>
            <a:spLocks noGrp="1"/>
          </p:cNvSpPr>
          <p:nvPr>
            <p:ph idx="1"/>
          </p:nvPr>
        </p:nvSpPr>
        <p:spPr>
          <a:xfrm>
            <a:off x="0" y="4724400"/>
            <a:ext cx="9144000" cy="1676400"/>
          </a:xfrm>
        </p:spPr>
        <p:txBody>
          <a:bodyPr/>
          <a:lstStyle/>
          <a:p>
            <a:pPr algn="ctr">
              <a:buFont typeface="Arial" panose="020B0604020202020204" pitchFamily="34" charset="0"/>
              <a:buNone/>
            </a:pPr>
            <a:r>
              <a:rPr lang="en-CA" altLang="en-US" sz="2400" smtClean="0">
                <a:hlinkClick r:id="rId2"/>
              </a:rPr>
              <a:t>https://cancerview.ca/cancerriskmanagement</a:t>
            </a:r>
            <a:endParaRPr lang="en-CA" altLang="en-US" sz="2400" smtClean="0">
              <a:hlinkClick r:id="rId3"/>
            </a:endParaRPr>
          </a:p>
          <a:p>
            <a:pPr algn="ctr">
              <a:buFont typeface="Arial" panose="020B0604020202020204" pitchFamily="34" charset="0"/>
              <a:buNone/>
            </a:pPr>
            <a:r>
              <a:rPr lang="en-CA" altLang="en-US" sz="2400" smtClean="0"/>
              <a:t>Natalie Fitzgerald, Program Manager, Economics, CRM</a:t>
            </a:r>
          </a:p>
          <a:p>
            <a:pPr algn="ctr">
              <a:buFont typeface="Arial" panose="020B0604020202020204" pitchFamily="34" charset="0"/>
              <a:buNone/>
            </a:pPr>
            <a:r>
              <a:rPr lang="en-CA" altLang="en-US" sz="2400" smtClean="0">
                <a:hlinkClick r:id="rId3"/>
              </a:rPr>
              <a:t>natalie.fitzgerald@partnershipagainstcancer.ca</a:t>
            </a:r>
            <a:r>
              <a:rPr lang="en-CA" altLang="en-US" sz="2400" smtClean="0"/>
              <a:t> </a:t>
            </a:r>
          </a:p>
          <a:p>
            <a:pPr algn="ctr">
              <a:buFont typeface="Arial" panose="020B0604020202020204" pitchFamily="34" charset="0"/>
              <a:buNone/>
            </a:pPr>
            <a:r>
              <a:rPr lang="en-CA" altLang="en-US" sz="2400" smtClean="0"/>
              <a:t>416-619-5780</a:t>
            </a:r>
          </a:p>
        </p:txBody>
      </p:sp>
      <p:pic>
        <p:nvPicPr>
          <p:cNvPr id="51203" name="Content Placeholder 4" descr="Screen Shot 2013-09-15 at 11.38.38 AM.png"/>
          <p:cNvPicPr>
            <a:picLocks noChangeAspect="1"/>
          </p:cNvPicPr>
          <p:nvPr/>
        </p:nvPicPr>
        <p:blipFill>
          <a:blip r:embed="rId4">
            <a:extLst>
              <a:ext uri="{28A0092B-C50C-407E-A947-70E740481C1C}">
                <a14:useLocalDpi xmlns:a14="http://schemas.microsoft.com/office/drawing/2010/main" val="0"/>
              </a:ext>
            </a:extLst>
          </a:blip>
          <a:srcRect t="12717" b="1093"/>
          <a:stretch>
            <a:fillRect/>
          </a:stretch>
        </p:blipFill>
        <p:spPr bwMode="auto">
          <a:xfrm>
            <a:off x="0" y="0"/>
            <a:ext cx="9144000"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1676400" y="2362200"/>
            <a:ext cx="1066800" cy="304800"/>
          </a:xfrm>
          <a:prstGeom prst="ellipse">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CA"/>
          </a:p>
        </p:txBody>
      </p:sp>
      <p:sp>
        <p:nvSpPr>
          <p:cNvPr id="5120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5D7D986-272E-4305-953F-CAB5FA7561CB}" type="slidenum">
              <a:rPr lang="en-CA" altLang="en-US" sz="1200">
                <a:solidFill>
                  <a:srgbClr val="898989"/>
                </a:solidFill>
              </a:rPr>
              <a:pPr>
                <a:spcBef>
                  <a:spcPct val="0"/>
                </a:spcBef>
                <a:buFontTx/>
                <a:buNone/>
              </a:pPr>
              <a:t>37</a:t>
            </a:fld>
            <a:endParaRPr lang="en-CA" altLang="en-US" sz="1200">
              <a:solidFill>
                <a:srgbClr val="898989"/>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p:txBody>
          <a:bodyPr/>
          <a:lstStyle/>
          <a:p>
            <a:r>
              <a:rPr lang="en-CA" altLang="en-US" smtClean="0"/>
              <a:t>APPENDIX</a:t>
            </a:r>
          </a:p>
        </p:txBody>
      </p:sp>
      <p:sp>
        <p:nvSpPr>
          <p:cNvPr id="522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079F338-81A2-4822-A322-30797CDD0FAF}" type="slidenum">
              <a:rPr lang="en-CA" altLang="en-US" sz="1200">
                <a:solidFill>
                  <a:srgbClr val="898989"/>
                </a:solidFill>
              </a:rPr>
              <a:pPr>
                <a:spcBef>
                  <a:spcPct val="0"/>
                </a:spcBef>
                <a:buFontTx/>
                <a:buNone/>
              </a:pPr>
              <a:t>38</a:t>
            </a:fld>
            <a:endParaRPr lang="en-CA" altLang="en-US" sz="1200">
              <a:solidFill>
                <a:srgbClr val="898989"/>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rtlCol="0">
            <a:normAutofit fontScale="90000"/>
          </a:bodyPr>
          <a:lstStyle/>
          <a:p>
            <a:pPr eaLnBrk="1" fontAlgn="auto" hangingPunct="1">
              <a:spcAft>
                <a:spcPts val="0"/>
              </a:spcAft>
              <a:defRPr/>
            </a:pPr>
            <a:r>
              <a:rPr lang="en-CA" dirty="0" smtClean="0"/>
              <a:t>What is the Cancer Risk Management Model (CRMM)? </a:t>
            </a:r>
            <a:endParaRPr lang="en-CA" dirty="0"/>
          </a:p>
        </p:txBody>
      </p:sp>
      <p:sp>
        <p:nvSpPr>
          <p:cNvPr id="5325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945AFC8-84ED-4E39-B3A0-541710D57FB1}" type="slidenum">
              <a:rPr lang="en-CA" altLang="en-US" sz="1200">
                <a:solidFill>
                  <a:srgbClr val="898989"/>
                </a:solidFill>
              </a:rPr>
              <a:pPr>
                <a:spcBef>
                  <a:spcPct val="0"/>
                </a:spcBef>
                <a:buFontTx/>
                <a:buNone/>
              </a:pPr>
              <a:t>39</a:t>
            </a:fld>
            <a:endParaRPr lang="en-CA" altLang="en-US" sz="1200">
              <a:solidFill>
                <a:srgbClr val="898989"/>
              </a:solidFill>
            </a:endParaRPr>
          </a:p>
        </p:txBody>
      </p:sp>
      <p:pic>
        <p:nvPicPr>
          <p:cNvPr id="5325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41910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72000" y="1676400"/>
            <a:ext cx="4572000" cy="2862263"/>
          </a:xfrm>
          <a:prstGeom prst="rect">
            <a:avLst/>
          </a:prstGeom>
          <a:noFill/>
        </p:spPr>
        <p:txBody>
          <a:bodyPr>
            <a:spAutoFit/>
          </a:bodyPr>
          <a:lstStyle/>
          <a:p>
            <a:pPr eaLnBrk="1" fontAlgn="auto" hangingPunct="1">
              <a:spcBef>
                <a:spcPts val="0"/>
              </a:spcBef>
              <a:spcAft>
                <a:spcPts val="0"/>
              </a:spcAft>
              <a:buFontTx/>
              <a:buChar char="-"/>
              <a:defRPr/>
            </a:pPr>
            <a:r>
              <a:rPr lang="en-CA" dirty="0">
                <a:latin typeface="+mn-lt"/>
              </a:rPr>
              <a:t> Colorectal cancer</a:t>
            </a:r>
          </a:p>
          <a:p>
            <a:pPr lvl="1" eaLnBrk="1" fontAlgn="auto" hangingPunct="1">
              <a:spcBef>
                <a:spcPts val="0"/>
              </a:spcBef>
              <a:spcAft>
                <a:spcPts val="0"/>
              </a:spcAft>
              <a:buFontTx/>
              <a:buChar char="-"/>
              <a:defRPr/>
            </a:pPr>
            <a:r>
              <a:rPr lang="en-CA" dirty="0">
                <a:latin typeface="+mn-lt"/>
              </a:rPr>
              <a:t> Screening, prevention, treatment</a:t>
            </a:r>
          </a:p>
          <a:p>
            <a:pPr eaLnBrk="1" fontAlgn="auto" hangingPunct="1">
              <a:spcBef>
                <a:spcPts val="0"/>
              </a:spcBef>
              <a:spcAft>
                <a:spcPts val="0"/>
              </a:spcAft>
              <a:buFontTx/>
              <a:buChar char="-"/>
              <a:defRPr/>
            </a:pPr>
            <a:r>
              <a:rPr lang="en-CA" dirty="0">
                <a:latin typeface="+mn-lt"/>
              </a:rPr>
              <a:t> Lung cancer</a:t>
            </a:r>
          </a:p>
          <a:p>
            <a:pPr lvl="1" eaLnBrk="1" fontAlgn="auto" hangingPunct="1">
              <a:spcBef>
                <a:spcPts val="0"/>
              </a:spcBef>
              <a:spcAft>
                <a:spcPts val="0"/>
              </a:spcAft>
              <a:buFontTx/>
              <a:buChar char="-"/>
              <a:defRPr/>
            </a:pPr>
            <a:r>
              <a:rPr lang="en-CA" dirty="0">
                <a:latin typeface="+mn-lt"/>
              </a:rPr>
              <a:t> Smoking, radon, screening, treatment</a:t>
            </a:r>
          </a:p>
          <a:p>
            <a:pPr eaLnBrk="1" fontAlgn="auto" hangingPunct="1">
              <a:spcBef>
                <a:spcPts val="0"/>
              </a:spcBef>
              <a:spcAft>
                <a:spcPts val="0"/>
              </a:spcAft>
              <a:buFontTx/>
              <a:buChar char="-"/>
              <a:defRPr/>
            </a:pPr>
            <a:r>
              <a:rPr lang="en-CA" dirty="0">
                <a:latin typeface="+mn-lt"/>
              </a:rPr>
              <a:t> HPV transmission</a:t>
            </a:r>
          </a:p>
          <a:p>
            <a:pPr lvl="1" eaLnBrk="1" fontAlgn="auto" hangingPunct="1">
              <a:spcBef>
                <a:spcPts val="0"/>
              </a:spcBef>
              <a:spcAft>
                <a:spcPts val="0"/>
              </a:spcAft>
              <a:buFontTx/>
              <a:buChar char="-"/>
              <a:defRPr/>
            </a:pPr>
            <a:r>
              <a:rPr lang="en-CA" dirty="0">
                <a:latin typeface="+mn-lt"/>
              </a:rPr>
              <a:t> Vaccination</a:t>
            </a:r>
          </a:p>
          <a:p>
            <a:pPr eaLnBrk="1" fontAlgn="auto" hangingPunct="1">
              <a:spcBef>
                <a:spcPts val="0"/>
              </a:spcBef>
              <a:spcAft>
                <a:spcPts val="0"/>
              </a:spcAft>
              <a:buFontTx/>
              <a:buChar char="-"/>
              <a:defRPr/>
            </a:pPr>
            <a:r>
              <a:rPr lang="en-CA" dirty="0">
                <a:latin typeface="+mn-lt"/>
              </a:rPr>
              <a:t> Cervical cancer</a:t>
            </a:r>
          </a:p>
          <a:p>
            <a:pPr lvl="1" eaLnBrk="1" fontAlgn="auto" hangingPunct="1">
              <a:spcBef>
                <a:spcPts val="0"/>
              </a:spcBef>
              <a:spcAft>
                <a:spcPts val="0"/>
              </a:spcAft>
              <a:buFontTx/>
              <a:buChar char="-"/>
              <a:defRPr/>
            </a:pPr>
            <a:r>
              <a:rPr lang="en-CA" dirty="0">
                <a:latin typeface="+mn-lt"/>
              </a:rPr>
              <a:t> Screening, treatment</a:t>
            </a:r>
          </a:p>
          <a:p>
            <a:pPr eaLnBrk="1" fontAlgn="auto" hangingPunct="1">
              <a:spcBef>
                <a:spcPts val="0"/>
              </a:spcBef>
              <a:spcAft>
                <a:spcPts val="0"/>
              </a:spcAft>
              <a:buFontTx/>
              <a:buChar char="-"/>
              <a:defRPr/>
            </a:pPr>
            <a:r>
              <a:rPr lang="en-CA" dirty="0">
                <a:solidFill>
                  <a:schemeClr val="bg1">
                    <a:lumMod val="65000"/>
                  </a:schemeClr>
                </a:solidFill>
                <a:latin typeface="+mn-lt"/>
              </a:rPr>
              <a:t> Breast cancer</a:t>
            </a:r>
            <a:r>
              <a:rPr lang="en-CA" dirty="0">
                <a:latin typeface="+mn-lt"/>
              </a:rPr>
              <a:t>	</a:t>
            </a:r>
          </a:p>
          <a:p>
            <a:pPr lvl="1" eaLnBrk="1" fontAlgn="auto" hangingPunct="1">
              <a:spcBef>
                <a:spcPts val="0"/>
              </a:spcBef>
              <a:spcAft>
                <a:spcPts val="0"/>
              </a:spcAft>
              <a:buFontTx/>
              <a:buChar char="-"/>
              <a:defRPr/>
            </a:pPr>
            <a:r>
              <a:rPr lang="en-CA" dirty="0">
                <a:solidFill>
                  <a:schemeClr val="bg1">
                    <a:lumMod val="65000"/>
                  </a:schemeClr>
                </a:solidFill>
                <a:latin typeface="+mn-lt"/>
              </a:rPr>
              <a:t> Screening, treatment</a:t>
            </a:r>
          </a:p>
        </p:txBody>
      </p:sp>
      <p:pic>
        <p:nvPicPr>
          <p:cNvPr id="5325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479925"/>
            <a:ext cx="6126163"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038350" y="5029200"/>
            <a:ext cx="1600200" cy="152400"/>
          </a:xfrm>
          <a:prstGeom prst="rect">
            <a:avLst/>
          </a:prstGeom>
          <a:gradFill flip="none" rotWithShape="1">
            <a:gsLst>
              <a:gs pos="0">
                <a:srgbClr val="92CEBE"/>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9" name="TextBox 8"/>
          <p:cNvSpPr txBox="1"/>
          <p:nvPr/>
        </p:nvSpPr>
        <p:spPr>
          <a:xfrm>
            <a:off x="2057400" y="5002213"/>
            <a:ext cx="1447800" cy="214312"/>
          </a:xfrm>
          <a:prstGeom prst="rect">
            <a:avLst/>
          </a:prstGeom>
          <a:noFill/>
        </p:spPr>
        <p:txBody>
          <a:bodyPr>
            <a:spAutoFit/>
          </a:bodyPr>
          <a:lstStyle/>
          <a:p>
            <a:pPr eaLnBrk="1" fontAlgn="auto" hangingPunct="1">
              <a:spcBef>
                <a:spcPts val="0"/>
              </a:spcBef>
              <a:spcAft>
                <a:spcPts val="0"/>
              </a:spcAft>
              <a:defRPr/>
            </a:pPr>
            <a:r>
              <a:rPr lang="en-CA" sz="800" b="1" i="1" dirty="0">
                <a:solidFill>
                  <a:schemeClr val="bg1">
                    <a:lumMod val="50000"/>
                  </a:schemeClr>
                </a:solidFill>
                <a:latin typeface="Corbel" pitchFamily="34" charset="0"/>
              </a:rPr>
              <a:t>health-related quality of life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182688"/>
          <a:ext cx="8458200" cy="4684712"/>
        </p:xfrm>
        <a:graphic>
          <a:graphicData uri="http://schemas.openxmlformats.org/drawingml/2006/table">
            <a:tbl>
              <a:tblPr firstRow="1" bandRow="1">
                <a:tableStyleId>{5C22544A-7EE6-4342-B048-85BDC9FD1C3A}</a:tableStyleId>
              </a:tblPr>
              <a:tblGrid>
                <a:gridCol w="3048000"/>
                <a:gridCol w="5410200"/>
              </a:tblGrid>
              <a:tr h="493699">
                <a:tc>
                  <a:txBody>
                    <a:bodyPr/>
                    <a:lstStyle/>
                    <a:p>
                      <a:r>
                        <a:rPr lang="en-CA" sz="2000" dirty="0" smtClean="0"/>
                        <a:t>Input</a:t>
                      </a:r>
                      <a:endParaRPr lang="en-CA" sz="2000" dirty="0"/>
                    </a:p>
                  </a:txBody>
                  <a:tcPr marT="45726" marB="45726"/>
                </a:tc>
                <a:tc>
                  <a:txBody>
                    <a:bodyPr/>
                    <a:lstStyle/>
                    <a:p>
                      <a:r>
                        <a:rPr lang="en-CA" sz="2000" dirty="0" smtClean="0"/>
                        <a:t>Baseline</a:t>
                      </a:r>
                      <a:r>
                        <a:rPr lang="en-CA" sz="2000" baseline="0" dirty="0" smtClean="0"/>
                        <a:t> assumptions</a:t>
                      </a:r>
                      <a:endParaRPr lang="en-CA" sz="2000" dirty="0"/>
                    </a:p>
                  </a:txBody>
                  <a:tcPr marT="45726" marB="45726"/>
                </a:tc>
              </a:tr>
              <a:tr h="577076">
                <a:tc>
                  <a:txBody>
                    <a:bodyPr/>
                    <a:lstStyle/>
                    <a:p>
                      <a:r>
                        <a:rPr lang="en-CA" sz="2000" dirty="0" smtClean="0"/>
                        <a:t>Recruitment period</a:t>
                      </a:r>
                      <a:endParaRPr lang="en-CA" sz="2000" dirty="0"/>
                    </a:p>
                  </a:txBody>
                  <a:tcPr marT="45726" marB="45726"/>
                </a:tc>
                <a:tc>
                  <a:txBody>
                    <a:bodyPr/>
                    <a:lstStyle/>
                    <a:p>
                      <a:r>
                        <a:rPr lang="en-CA" sz="2000" dirty="0" smtClean="0"/>
                        <a:t>2014 onward</a:t>
                      </a:r>
                      <a:endParaRPr lang="en-CA" sz="2000" dirty="0"/>
                    </a:p>
                  </a:txBody>
                  <a:tcPr marT="45726" marB="45726"/>
                </a:tc>
              </a:tr>
              <a:tr h="622878">
                <a:tc>
                  <a:txBody>
                    <a:bodyPr/>
                    <a:lstStyle/>
                    <a:p>
                      <a:r>
                        <a:rPr lang="en-CA" sz="2000" dirty="0" smtClean="0"/>
                        <a:t>Eligibility</a:t>
                      </a:r>
                      <a:endParaRPr lang="en-CA" sz="2000" dirty="0"/>
                    </a:p>
                  </a:txBody>
                  <a:tcPr marT="45726" marB="45726"/>
                </a:tc>
                <a:tc>
                  <a:txBody>
                    <a:bodyPr/>
                    <a:lstStyle/>
                    <a:p>
                      <a:r>
                        <a:rPr lang="en-CA" sz="2000" dirty="0" smtClean="0"/>
                        <a:t>Average risk men &amp; women, 50-74 years old</a:t>
                      </a:r>
                      <a:endParaRPr lang="en-CA" sz="2000" dirty="0"/>
                    </a:p>
                  </a:txBody>
                  <a:tcPr marT="45726" marB="45726"/>
                </a:tc>
              </a:tr>
              <a:tr h="627809">
                <a:tc>
                  <a:txBody>
                    <a:bodyPr/>
                    <a:lstStyle/>
                    <a:p>
                      <a:r>
                        <a:rPr lang="en-CA" sz="2000" dirty="0" smtClean="0"/>
                        <a:t>Participation</a:t>
                      </a:r>
                      <a:endParaRPr lang="en-CA" sz="2000" dirty="0"/>
                    </a:p>
                  </a:txBody>
                  <a:tcPr marT="45726" marB="45726"/>
                </a:tc>
                <a:tc>
                  <a:txBody>
                    <a:bodyPr/>
                    <a:lstStyle/>
                    <a:p>
                      <a:r>
                        <a:rPr lang="en-CA" sz="2000" dirty="0" smtClean="0"/>
                        <a:t>30% &amp; 60%</a:t>
                      </a:r>
                      <a:endParaRPr lang="en-CA" sz="2000" dirty="0"/>
                    </a:p>
                  </a:txBody>
                  <a:tcPr marT="45726" marB="45726"/>
                </a:tc>
              </a:tr>
              <a:tr h="756365">
                <a:tc>
                  <a:txBody>
                    <a:bodyPr/>
                    <a:lstStyle/>
                    <a:p>
                      <a:r>
                        <a:rPr lang="en-CA" sz="2000" dirty="0" smtClean="0"/>
                        <a:t>Phase-in period</a:t>
                      </a:r>
                      <a:endParaRPr lang="en-CA" sz="2000" dirty="0"/>
                    </a:p>
                  </a:txBody>
                  <a:tcPr marT="45726" marB="45726"/>
                </a:tc>
                <a:tc>
                  <a:txBody>
                    <a:bodyPr/>
                    <a:lstStyle/>
                    <a:p>
                      <a:r>
                        <a:rPr lang="en-CA" sz="2000" dirty="0" smtClean="0"/>
                        <a:t>Ten</a:t>
                      </a:r>
                      <a:r>
                        <a:rPr lang="en-CA" sz="2000" baseline="0" dirty="0" smtClean="0"/>
                        <a:t> year phase-in for cohorts entering in 2014</a:t>
                      </a:r>
                    </a:p>
                    <a:p>
                      <a:r>
                        <a:rPr lang="en-CA" sz="2000" baseline="0" dirty="0" smtClean="0"/>
                        <a:t>No phase-in for cohorts entering 2015 onwards</a:t>
                      </a:r>
                      <a:endParaRPr lang="en-CA" sz="2000" dirty="0"/>
                    </a:p>
                  </a:txBody>
                  <a:tcPr marT="45726" marB="45726"/>
                </a:tc>
              </a:tr>
              <a:tr h="754746">
                <a:tc>
                  <a:txBody>
                    <a:bodyPr/>
                    <a:lstStyle/>
                    <a:p>
                      <a:r>
                        <a:rPr lang="en-CA" sz="2000" dirty="0" smtClean="0"/>
                        <a:t>Compliance</a:t>
                      </a:r>
                      <a:endParaRPr lang="en-CA" sz="2000" dirty="0"/>
                    </a:p>
                  </a:txBody>
                  <a:tcPr marT="45726" marB="45726"/>
                </a:tc>
                <a:tc>
                  <a:txBody>
                    <a:bodyPr/>
                    <a:lstStyle/>
                    <a:p>
                      <a:r>
                        <a:rPr lang="en-CA" sz="2000" dirty="0" smtClean="0"/>
                        <a:t>FIT/gFOBT:</a:t>
                      </a:r>
                      <a:r>
                        <a:rPr lang="en-CA" sz="2000" baseline="0" dirty="0" smtClean="0"/>
                        <a:t> 93%</a:t>
                      </a:r>
                    </a:p>
                    <a:p>
                      <a:r>
                        <a:rPr lang="en-CA" sz="2000" baseline="0" dirty="0" smtClean="0"/>
                        <a:t>Flex sig &amp; colonoscopy : 80%</a:t>
                      </a:r>
                      <a:endParaRPr lang="en-CA" sz="2000" dirty="0"/>
                    </a:p>
                  </a:txBody>
                  <a:tcPr marT="45726" marB="45726"/>
                </a:tc>
              </a:tr>
              <a:tr h="8521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dirty="0" smtClean="0"/>
                        <a:t>Screening</a:t>
                      </a:r>
                      <a:r>
                        <a:rPr lang="en-CA" sz="2000" baseline="0" dirty="0" smtClean="0"/>
                        <a:t> modalities</a:t>
                      </a:r>
                      <a:endParaRPr lang="en-CA" sz="2000" dirty="0" smtClean="0"/>
                    </a:p>
                    <a:p>
                      <a:endParaRPr lang="en-CA" sz="2000" dirty="0"/>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dirty="0" smtClean="0"/>
                        <a:t>FIT, gFOBT, flex sig, colonoscopy,</a:t>
                      </a:r>
                      <a:r>
                        <a:rPr lang="en-CA" sz="2000" baseline="0" dirty="0" smtClean="0"/>
                        <a:t> </a:t>
                      </a:r>
                      <a:r>
                        <a:rPr lang="en-CA" sz="2000" dirty="0" smtClean="0"/>
                        <a:t>combination</a:t>
                      </a:r>
                    </a:p>
                    <a:p>
                      <a:endParaRPr lang="en-CA" sz="2000" dirty="0"/>
                    </a:p>
                  </a:txBody>
                  <a:tcPr marT="45726" marB="45726"/>
                </a:tc>
              </a:tr>
            </a:tbl>
          </a:graphicData>
        </a:graphic>
      </p:graphicFrame>
      <p:sp>
        <p:nvSpPr>
          <p:cNvPr id="71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2F740D8-ED92-4D25-A201-79F890A6EAC2}" type="slidenum">
              <a:rPr lang="en-CA" altLang="en-US" sz="1200">
                <a:solidFill>
                  <a:srgbClr val="898989"/>
                </a:solidFill>
              </a:rPr>
              <a:pPr>
                <a:spcBef>
                  <a:spcPct val="0"/>
                </a:spcBef>
                <a:buFontTx/>
                <a:buNone/>
              </a:pPr>
              <a:t>4</a:t>
            </a:fld>
            <a:endParaRPr lang="en-CA" altLang="en-US" sz="1200">
              <a:solidFill>
                <a:srgbClr val="898989"/>
              </a:solidFill>
            </a:endParaRPr>
          </a:p>
        </p:txBody>
      </p:sp>
      <p:sp>
        <p:nvSpPr>
          <p:cNvPr id="7197" name="TextBox 5"/>
          <p:cNvSpPr txBox="1">
            <a:spLocks noChangeArrowheads="1"/>
          </p:cNvSpPr>
          <p:nvPr/>
        </p:nvSpPr>
        <p:spPr bwMode="auto">
          <a:xfrm>
            <a:off x="228600" y="6400800"/>
            <a:ext cx="815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400"/>
              <a:t>*FIT = fecal immunochemical test; gFOBT = guaiac fecal occult blood test; flex sig = flexible sigmoidoscopy</a:t>
            </a:r>
          </a:p>
        </p:txBody>
      </p:sp>
      <p:sp>
        <p:nvSpPr>
          <p:cNvPr id="7" name="Title 2"/>
          <p:cNvSpPr txBox="1">
            <a:spLocks/>
          </p:cNvSpPr>
          <p:nvPr/>
        </p:nvSpPr>
        <p:spPr>
          <a:xfrm>
            <a:off x="257175" y="152400"/>
            <a:ext cx="8229600" cy="704850"/>
          </a:xfrm>
          <a:prstGeom prst="rect">
            <a:avLst/>
          </a:prstGeom>
        </p:spPr>
        <p:txBody>
          <a:bodyPr anchor="ctr">
            <a:normAutofit/>
          </a:bodyPr>
          <a:lstStyle/>
          <a:p>
            <a:pPr algn="ctr" eaLnBrk="1" fontAlgn="auto" hangingPunct="1">
              <a:spcAft>
                <a:spcPts val="0"/>
              </a:spcAft>
              <a:defRPr/>
            </a:pPr>
            <a:r>
              <a:rPr lang="en-CA" sz="4000" b="1" dirty="0">
                <a:latin typeface="+mj-lt"/>
                <a:ea typeface="+mj-ea"/>
                <a:cs typeface="+mj-cs"/>
              </a:rPr>
              <a:t>Assumptions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119"/>
          <p:cNvGrpSpPr>
            <a:grpSpLocks/>
          </p:cNvGrpSpPr>
          <p:nvPr/>
        </p:nvGrpSpPr>
        <p:grpSpPr bwMode="auto">
          <a:xfrm>
            <a:off x="304800" y="1181100"/>
            <a:ext cx="8534400" cy="5219700"/>
            <a:chOff x="8839200" y="3810000"/>
            <a:chExt cx="15849600" cy="5791200"/>
          </a:xfrm>
        </p:grpSpPr>
        <p:sp>
          <p:nvSpPr>
            <p:cNvPr id="16" name="Rectangle 15"/>
            <p:cNvSpPr/>
            <p:nvPr/>
          </p:nvSpPr>
          <p:spPr>
            <a:xfrm>
              <a:off x="8839200" y="3810000"/>
              <a:ext cx="2668135" cy="98985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743" tIns="43871" rIns="87743" bIns="43871" anchor="ctr"/>
            <a:lstStyle/>
            <a:p>
              <a:pPr algn="ctr" eaLnBrk="1" fontAlgn="auto" hangingPunct="1">
                <a:spcBef>
                  <a:spcPts val="0"/>
                </a:spcBef>
                <a:spcAft>
                  <a:spcPts val="0"/>
                </a:spcAft>
                <a:defRPr/>
              </a:pPr>
              <a:r>
                <a:rPr lang="en-CA" sz="1600" dirty="0">
                  <a:solidFill>
                    <a:schemeClr val="tx1"/>
                  </a:solidFill>
                </a:rPr>
                <a:t>Normal</a:t>
              </a:r>
            </a:p>
          </p:txBody>
        </p:sp>
        <p:sp>
          <p:nvSpPr>
            <p:cNvPr id="17" name="Rectangle 16"/>
            <p:cNvSpPr/>
            <p:nvPr/>
          </p:nvSpPr>
          <p:spPr>
            <a:xfrm>
              <a:off x="8839200" y="7010308"/>
              <a:ext cx="2668135" cy="98985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743" tIns="43871" rIns="87743" bIns="43871" anchor="ctr"/>
            <a:lstStyle/>
            <a:p>
              <a:pPr algn="ctr" eaLnBrk="1" fontAlgn="auto" hangingPunct="1">
                <a:spcBef>
                  <a:spcPts val="0"/>
                </a:spcBef>
                <a:spcAft>
                  <a:spcPts val="0"/>
                </a:spcAft>
                <a:defRPr/>
              </a:pPr>
              <a:r>
                <a:rPr lang="en-CA" sz="1600" dirty="0" err="1">
                  <a:solidFill>
                    <a:schemeClr val="tx1"/>
                  </a:solidFill>
                </a:rPr>
                <a:t>Neoplastic</a:t>
              </a:r>
              <a:r>
                <a:rPr lang="en-CA" sz="1600" dirty="0">
                  <a:solidFill>
                    <a:schemeClr val="tx1"/>
                  </a:solidFill>
                </a:rPr>
                <a:t> polyps (6-9 mm)</a:t>
              </a:r>
            </a:p>
          </p:txBody>
        </p:sp>
        <p:sp>
          <p:nvSpPr>
            <p:cNvPr id="18" name="Rectangle 17"/>
            <p:cNvSpPr/>
            <p:nvPr/>
          </p:nvSpPr>
          <p:spPr>
            <a:xfrm>
              <a:off x="12344628" y="7010308"/>
              <a:ext cx="2668133" cy="98985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743" tIns="43871" rIns="87743" bIns="43871" anchor="ctr"/>
            <a:lstStyle/>
            <a:p>
              <a:pPr algn="ctr" eaLnBrk="1" fontAlgn="auto" hangingPunct="1">
                <a:spcBef>
                  <a:spcPts val="0"/>
                </a:spcBef>
                <a:spcAft>
                  <a:spcPts val="0"/>
                </a:spcAft>
                <a:defRPr/>
              </a:pPr>
              <a:r>
                <a:rPr lang="en-CA" sz="1600" dirty="0">
                  <a:solidFill>
                    <a:schemeClr val="tx1"/>
                  </a:solidFill>
                </a:rPr>
                <a:t>Preclinical CRC</a:t>
              </a:r>
            </a:p>
            <a:p>
              <a:pPr algn="ctr" eaLnBrk="1" fontAlgn="auto" hangingPunct="1">
                <a:spcBef>
                  <a:spcPts val="0"/>
                </a:spcBef>
                <a:spcAft>
                  <a:spcPts val="0"/>
                </a:spcAft>
                <a:defRPr/>
              </a:pPr>
              <a:r>
                <a:rPr lang="en-CA" sz="1600" dirty="0">
                  <a:solidFill>
                    <a:schemeClr val="tx1"/>
                  </a:solidFill>
                </a:rPr>
                <a:t>Stage 3 (TMN)</a:t>
              </a:r>
            </a:p>
          </p:txBody>
        </p:sp>
        <p:sp>
          <p:nvSpPr>
            <p:cNvPr id="19" name="Rectangle 18"/>
            <p:cNvSpPr/>
            <p:nvPr/>
          </p:nvSpPr>
          <p:spPr>
            <a:xfrm>
              <a:off x="15543439" y="7010308"/>
              <a:ext cx="2668135" cy="98985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743" tIns="43871" rIns="87743" bIns="43871" anchor="ctr"/>
            <a:lstStyle/>
            <a:p>
              <a:pPr algn="ctr" eaLnBrk="1" fontAlgn="auto" hangingPunct="1">
                <a:spcBef>
                  <a:spcPts val="0"/>
                </a:spcBef>
                <a:spcAft>
                  <a:spcPts val="0"/>
                </a:spcAft>
                <a:defRPr/>
              </a:pPr>
              <a:r>
                <a:rPr lang="en-CA" sz="1600" dirty="0">
                  <a:solidFill>
                    <a:schemeClr val="tx1"/>
                  </a:solidFill>
                </a:rPr>
                <a:t>Clinical CRC</a:t>
              </a:r>
            </a:p>
            <a:p>
              <a:pPr algn="ctr" eaLnBrk="1" fontAlgn="auto" hangingPunct="1">
                <a:spcBef>
                  <a:spcPts val="0"/>
                </a:spcBef>
                <a:spcAft>
                  <a:spcPts val="0"/>
                </a:spcAft>
                <a:defRPr/>
              </a:pPr>
              <a:r>
                <a:rPr lang="en-CA" sz="1600" dirty="0">
                  <a:solidFill>
                    <a:schemeClr val="tx1"/>
                  </a:solidFill>
                </a:rPr>
                <a:t>Stage 3 (TMN)</a:t>
              </a:r>
            </a:p>
          </p:txBody>
        </p:sp>
        <p:sp>
          <p:nvSpPr>
            <p:cNvPr id="20" name="Rectangle 19"/>
            <p:cNvSpPr/>
            <p:nvPr/>
          </p:nvSpPr>
          <p:spPr>
            <a:xfrm>
              <a:off x="12344628" y="5412796"/>
              <a:ext cx="2668133" cy="99162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743" tIns="43871" rIns="87743" bIns="43871" anchor="ctr"/>
            <a:lstStyle/>
            <a:p>
              <a:pPr algn="ctr" eaLnBrk="1" fontAlgn="auto" hangingPunct="1">
                <a:spcBef>
                  <a:spcPts val="0"/>
                </a:spcBef>
                <a:spcAft>
                  <a:spcPts val="0"/>
                </a:spcAft>
                <a:defRPr/>
              </a:pPr>
              <a:r>
                <a:rPr lang="en-CA" sz="1600" dirty="0">
                  <a:solidFill>
                    <a:schemeClr val="tx1"/>
                  </a:solidFill>
                </a:rPr>
                <a:t>Preclinical CRC</a:t>
              </a:r>
            </a:p>
            <a:p>
              <a:pPr algn="ctr" eaLnBrk="1" fontAlgn="auto" hangingPunct="1">
                <a:spcBef>
                  <a:spcPts val="0"/>
                </a:spcBef>
                <a:spcAft>
                  <a:spcPts val="0"/>
                </a:spcAft>
                <a:defRPr/>
              </a:pPr>
              <a:r>
                <a:rPr lang="en-CA" sz="1600" dirty="0">
                  <a:solidFill>
                    <a:schemeClr val="tx1"/>
                  </a:solidFill>
                </a:rPr>
                <a:t>Stage 2 (TMN)</a:t>
              </a:r>
            </a:p>
          </p:txBody>
        </p:sp>
        <p:sp>
          <p:nvSpPr>
            <p:cNvPr id="21" name="Rectangle 20"/>
            <p:cNvSpPr/>
            <p:nvPr/>
          </p:nvSpPr>
          <p:spPr>
            <a:xfrm>
              <a:off x="15543439" y="5412796"/>
              <a:ext cx="2668135" cy="99162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743" tIns="43871" rIns="87743" bIns="43871" anchor="ctr"/>
            <a:lstStyle/>
            <a:p>
              <a:pPr algn="ctr" eaLnBrk="1" fontAlgn="auto" hangingPunct="1">
                <a:spcBef>
                  <a:spcPts val="0"/>
                </a:spcBef>
                <a:spcAft>
                  <a:spcPts val="0"/>
                </a:spcAft>
                <a:defRPr/>
              </a:pPr>
              <a:r>
                <a:rPr lang="en-CA" sz="1600" dirty="0">
                  <a:solidFill>
                    <a:schemeClr val="tx1"/>
                  </a:solidFill>
                </a:rPr>
                <a:t>Clinical CRC</a:t>
              </a:r>
            </a:p>
            <a:p>
              <a:pPr algn="ctr" eaLnBrk="1" fontAlgn="auto" hangingPunct="1">
                <a:spcBef>
                  <a:spcPts val="0"/>
                </a:spcBef>
                <a:spcAft>
                  <a:spcPts val="0"/>
                </a:spcAft>
                <a:defRPr/>
              </a:pPr>
              <a:r>
                <a:rPr lang="en-CA" sz="1600" dirty="0">
                  <a:solidFill>
                    <a:schemeClr val="tx1"/>
                  </a:solidFill>
                </a:rPr>
                <a:t>Stage 2 (TMN)</a:t>
              </a:r>
            </a:p>
          </p:txBody>
        </p:sp>
        <p:sp>
          <p:nvSpPr>
            <p:cNvPr id="22" name="Rectangle 21"/>
            <p:cNvSpPr/>
            <p:nvPr/>
          </p:nvSpPr>
          <p:spPr>
            <a:xfrm>
              <a:off x="19432135" y="7848693"/>
              <a:ext cx="1751239" cy="98985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743" tIns="43871" rIns="87743" bIns="43871" anchor="ctr"/>
            <a:lstStyle/>
            <a:p>
              <a:pPr algn="ctr" eaLnBrk="1" fontAlgn="auto" hangingPunct="1">
                <a:spcBef>
                  <a:spcPts val="0"/>
                </a:spcBef>
                <a:spcAft>
                  <a:spcPts val="0"/>
                </a:spcAft>
                <a:defRPr/>
              </a:pPr>
              <a:r>
                <a:rPr lang="en-CA" sz="1600" dirty="0">
                  <a:solidFill>
                    <a:schemeClr val="tx1"/>
                  </a:solidFill>
                </a:rPr>
                <a:t>Cure</a:t>
              </a:r>
            </a:p>
          </p:txBody>
        </p:sp>
        <p:sp>
          <p:nvSpPr>
            <p:cNvPr id="23" name="Rectangle 22"/>
            <p:cNvSpPr/>
            <p:nvPr/>
          </p:nvSpPr>
          <p:spPr>
            <a:xfrm>
              <a:off x="15543439" y="3810000"/>
              <a:ext cx="2668135" cy="98985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743" tIns="43871" rIns="87743" bIns="43871" anchor="ctr"/>
            <a:lstStyle/>
            <a:p>
              <a:pPr algn="ctr" eaLnBrk="1" fontAlgn="auto" hangingPunct="1">
                <a:spcBef>
                  <a:spcPts val="0"/>
                </a:spcBef>
                <a:spcAft>
                  <a:spcPts val="0"/>
                </a:spcAft>
                <a:defRPr/>
              </a:pPr>
              <a:r>
                <a:rPr lang="en-CA" sz="1600" dirty="0">
                  <a:solidFill>
                    <a:schemeClr val="tx1"/>
                  </a:solidFill>
                </a:rPr>
                <a:t>Clinical CRC</a:t>
              </a:r>
            </a:p>
            <a:p>
              <a:pPr algn="ctr" eaLnBrk="1" fontAlgn="auto" hangingPunct="1">
                <a:spcBef>
                  <a:spcPts val="0"/>
                </a:spcBef>
                <a:spcAft>
                  <a:spcPts val="0"/>
                </a:spcAft>
                <a:defRPr/>
              </a:pPr>
              <a:r>
                <a:rPr lang="en-CA" sz="1600" dirty="0">
                  <a:solidFill>
                    <a:schemeClr val="tx1"/>
                  </a:solidFill>
                </a:rPr>
                <a:t>Stage 1 (TMN)</a:t>
              </a:r>
            </a:p>
          </p:txBody>
        </p:sp>
        <p:sp>
          <p:nvSpPr>
            <p:cNvPr id="24" name="Rectangle 23"/>
            <p:cNvSpPr/>
            <p:nvPr/>
          </p:nvSpPr>
          <p:spPr>
            <a:xfrm>
              <a:off x="12344628" y="3810000"/>
              <a:ext cx="2668133" cy="98985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743" tIns="43871" rIns="87743" bIns="43871" anchor="ctr"/>
            <a:lstStyle/>
            <a:p>
              <a:pPr algn="ctr" eaLnBrk="1" fontAlgn="auto" hangingPunct="1">
                <a:spcBef>
                  <a:spcPts val="0"/>
                </a:spcBef>
                <a:spcAft>
                  <a:spcPts val="0"/>
                </a:spcAft>
                <a:defRPr/>
              </a:pPr>
              <a:r>
                <a:rPr lang="en-CA" sz="1600" dirty="0">
                  <a:solidFill>
                    <a:schemeClr val="tx1"/>
                  </a:solidFill>
                </a:rPr>
                <a:t>Preclinical CRC</a:t>
              </a:r>
            </a:p>
            <a:p>
              <a:pPr algn="ctr" eaLnBrk="1" fontAlgn="auto" hangingPunct="1">
                <a:spcBef>
                  <a:spcPts val="0"/>
                </a:spcBef>
                <a:spcAft>
                  <a:spcPts val="0"/>
                </a:spcAft>
                <a:defRPr/>
              </a:pPr>
              <a:r>
                <a:rPr lang="en-CA" sz="1600" dirty="0">
                  <a:solidFill>
                    <a:schemeClr val="tx1"/>
                  </a:solidFill>
                </a:rPr>
                <a:t>Stage 1 (TMN)</a:t>
              </a:r>
            </a:p>
          </p:txBody>
        </p:sp>
        <p:sp>
          <p:nvSpPr>
            <p:cNvPr id="25" name="Rectangle 24"/>
            <p:cNvSpPr/>
            <p:nvPr/>
          </p:nvSpPr>
          <p:spPr>
            <a:xfrm>
              <a:off x="8839200" y="8611342"/>
              <a:ext cx="2668135" cy="98985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743" tIns="43871" rIns="87743" bIns="43871" anchor="ctr"/>
            <a:lstStyle/>
            <a:p>
              <a:pPr algn="ctr" eaLnBrk="1" fontAlgn="auto" hangingPunct="1">
                <a:spcBef>
                  <a:spcPts val="0"/>
                </a:spcBef>
                <a:spcAft>
                  <a:spcPts val="0"/>
                </a:spcAft>
                <a:defRPr/>
              </a:pPr>
              <a:r>
                <a:rPr lang="en-CA" sz="1600" dirty="0" err="1">
                  <a:solidFill>
                    <a:schemeClr val="tx1"/>
                  </a:solidFill>
                </a:rPr>
                <a:t>Neoplastic</a:t>
              </a:r>
              <a:r>
                <a:rPr lang="en-CA" sz="1600" dirty="0">
                  <a:solidFill>
                    <a:schemeClr val="tx1"/>
                  </a:solidFill>
                </a:rPr>
                <a:t> polyps (≥10 mm)</a:t>
              </a:r>
            </a:p>
          </p:txBody>
        </p:sp>
        <p:sp>
          <p:nvSpPr>
            <p:cNvPr id="26" name="Rectangle 25"/>
            <p:cNvSpPr/>
            <p:nvPr/>
          </p:nvSpPr>
          <p:spPr>
            <a:xfrm>
              <a:off x="12344628" y="8611342"/>
              <a:ext cx="2668133" cy="98985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743" tIns="43871" rIns="87743" bIns="43871" anchor="ctr"/>
            <a:lstStyle/>
            <a:p>
              <a:pPr algn="ctr" eaLnBrk="1" fontAlgn="auto" hangingPunct="1">
                <a:spcBef>
                  <a:spcPts val="0"/>
                </a:spcBef>
                <a:spcAft>
                  <a:spcPts val="0"/>
                </a:spcAft>
                <a:defRPr/>
              </a:pPr>
              <a:r>
                <a:rPr lang="en-CA" sz="1600" dirty="0">
                  <a:solidFill>
                    <a:schemeClr val="tx1"/>
                  </a:solidFill>
                </a:rPr>
                <a:t>Preclinical CRC</a:t>
              </a:r>
            </a:p>
            <a:p>
              <a:pPr algn="ctr" eaLnBrk="1" fontAlgn="auto" hangingPunct="1">
                <a:spcBef>
                  <a:spcPts val="0"/>
                </a:spcBef>
                <a:spcAft>
                  <a:spcPts val="0"/>
                </a:spcAft>
                <a:defRPr/>
              </a:pPr>
              <a:r>
                <a:rPr lang="en-CA" sz="1600" dirty="0">
                  <a:solidFill>
                    <a:schemeClr val="tx1"/>
                  </a:solidFill>
                </a:rPr>
                <a:t>Stage 4 (TMN)</a:t>
              </a:r>
            </a:p>
          </p:txBody>
        </p:sp>
        <p:sp>
          <p:nvSpPr>
            <p:cNvPr id="27" name="Rectangle 26"/>
            <p:cNvSpPr/>
            <p:nvPr/>
          </p:nvSpPr>
          <p:spPr>
            <a:xfrm>
              <a:off x="15543439" y="8611342"/>
              <a:ext cx="2668135" cy="98985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743" tIns="43871" rIns="87743" bIns="43871" anchor="ctr"/>
            <a:lstStyle/>
            <a:p>
              <a:pPr algn="ctr" eaLnBrk="1" fontAlgn="auto" hangingPunct="1">
                <a:spcBef>
                  <a:spcPts val="0"/>
                </a:spcBef>
                <a:spcAft>
                  <a:spcPts val="0"/>
                </a:spcAft>
                <a:defRPr/>
              </a:pPr>
              <a:r>
                <a:rPr lang="en-CA" sz="1600" dirty="0">
                  <a:solidFill>
                    <a:schemeClr val="tx1"/>
                  </a:solidFill>
                </a:rPr>
                <a:t>Clinical CRC</a:t>
              </a:r>
            </a:p>
            <a:p>
              <a:pPr algn="ctr" eaLnBrk="1" fontAlgn="auto" hangingPunct="1">
                <a:spcBef>
                  <a:spcPts val="0"/>
                </a:spcBef>
                <a:spcAft>
                  <a:spcPts val="0"/>
                </a:spcAft>
                <a:defRPr/>
              </a:pPr>
              <a:r>
                <a:rPr lang="en-CA" sz="1600" dirty="0">
                  <a:solidFill>
                    <a:schemeClr val="tx1"/>
                  </a:solidFill>
                </a:rPr>
                <a:t>Stage 4 (TMN)</a:t>
              </a:r>
            </a:p>
          </p:txBody>
        </p:sp>
        <p:sp>
          <p:nvSpPr>
            <p:cNvPr id="28" name="Rectangle 27"/>
            <p:cNvSpPr/>
            <p:nvPr/>
          </p:nvSpPr>
          <p:spPr>
            <a:xfrm>
              <a:off x="8839200" y="5411035"/>
              <a:ext cx="2668135" cy="98985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743" tIns="43871" rIns="87743" bIns="43871" anchor="ctr"/>
            <a:lstStyle/>
            <a:p>
              <a:pPr algn="ctr" eaLnBrk="1" fontAlgn="auto" hangingPunct="1">
                <a:spcBef>
                  <a:spcPts val="0"/>
                </a:spcBef>
                <a:spcAft>
                  <a:spcPts val="0"/>
                </a:spcAft>
                <a:defRPr/>
              </a:pPr>
              <a:r>
                <a:rPr lang="en-CA" sz="1600" dirty="0">
                  <a:solidFill>
                    <a:schemeClr val="tx1"/>
                  </a:solidFill>
                </a:rPr>
                <a:t>Neoplastic polyps (≤5 mm)</a:t>
              </a:r>
            </a:p>
          </p:txBody>
        </p:sp>
        <p:sp>
          <p:nvSpPr>
            <p:cNvPr id="29" name="Rectangle 28"/>
            <p:cNvSpPr/>
            <p:nvPr/>
          </p:nvSpPr>
          <p:spPr>
            <a:xfrm>
              <a:off x="20269428" y="5411035"/>
              <a:ext cx="2668133" cy="98985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743" tIns="43871" rIns="87743" bIns="43871" anchor="ctr"/>
            <a:lstStyle/>
            <a:p>
              <a:pPr algn="ctr" eaLnBrk="1" fontAlgn="auto" hangingPunct="1">
                <a:spcBef>
                  <a:spcPts val="0"/>
                </a:spcBef>
                <a:spcAft>
                  <a:spcPts val="0"/>
                </a:spcAft>
                <a:defRPr/>
              </a:pPr>
              <a:r>
                <a:rPr lang="en-CA" sz="1600" dirty="0">
                  <a:solidFill>
                    <a:schemeClr val="tx1"/>
                  </a:solidFill>
                </a:rPr>
                <a:t>Non-resectable distant or local recurrence</a:t>
              </a:r>
            </a:p>
          </p:txBody>
        </p:sp>
        <p:sp>
          <p:nvSpPr>
            <p:cNvPr id="30" name="Rectangle 29"/>
            <p:cNvSpPr/>
            <p:nvPr/>
          </p:nvSpPr>
          <p:spPr>
            <a:xfrm>
              <a:off x="22784254" y="7315015"/>
              <a:ext cx="1904546" cy="99162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743" tIns="43871" rIns="87743" bIns="43871" anchor="ctr"/>
            <a:lstStyle/>
            <a:p>
              <a:pPr algn="ctr" eaLnBrk="1" fontAlgn="auto" hangingPunct="1">
                <a:spcBef>
                  <a:spcPts val="0"/>
                </a:spcBef>
                <a:spcAft>
                  <a:spcPts val="0"/>
                </a:spcAft>
                <a:defRPr/>
              </a:pPr>
              <a:r>
                <a:rPr lang="en-CA" sz="1600" dirty="0">
                  <a:solidFill>
                    <a:schemeClr val="tx1"/>
                  </a:solidFill>
                </a:rPr>
                <a:t>Death</a:t>
              </a:r>
            </a:p>
          </p:txBody>
        </p:sp>
        <p:cxnSp>
          <p:nvCxnSpPr>
            <p:cNvPr id="34" name="Straight Arrow Connector 33"/>
            <p:cNvCxnSpPr/>
            <p:nvPr/>
          </p:nvCxnSpPr>
          <p:spPr>
            <a:xfrm>
              <a:off x="10590439" y="4799858"/>
              <a:ext cx="0" cy="6111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a:off x="10590439" y="6400893"/>
              <a:ext cx="0" cy="6094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a:off x="10590439" y="8000166"/>
              <a:ext cx="0" cy="6111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p:cNvCxnSpPr>
              <a:stCxn id="24" idx="2"/>
              <a:endCxn id="20" idx="0"/>
            </p:cNvCxnSpPr>
            <p:nvPr/>
          </p:nvCxnSpPr>
          <p:spPr>
            <a:xfrm>
              <a:off x="13677221" y="4799858"/>
              <a:ext cx="0" cy="6129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3638893" y="6400893"/>
              <a:ext cx="0" cy="6129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3638893" y="8000166"/>
              <a:ext cx="0" cy="6129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9829800" y="4799858"/>
              <a:ext cx="0" cy="6111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9753146" y="6400893"/>
              <a:ext cx="0" cy="6094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9676493" y="8000166"/>
              <a:ext cx="0" cy="611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6" idx="3"/>
              <a:endCxn id="24" idx="1"/>
            </p:cNvCxnSpPr>
            <p:nvPr/>
          </p:nvCxnSpPr>
          <p:spPr>
            <a:xfrm>
              <a:off x="11507335" y="4304930"/>
              <a:ext cx="837293" cy="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a:off x="15012761" y="4343679"/>
              <a:ext cx="53067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9" name="Straight Arrow Connector 48"/>
            <p:cNvCxnSpPr/>
            <p:nvPr/>
          </p:nvCxnSpPr>
          <p:spPr>
            <a:xfrm>
              <a:off x="15012761" y="5867215"/>
              <a:ext cx="53067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a:off x="15012761" y="7468249"/>
              <a:ext cx="53067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a:off x="15012761" y="9067522"/>
              <a:ext cx="53067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a:off x="11507335" y="5867215"/>
              <a:ext cx="30366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a:off x="11507335" y="7543985"/>
              <a:ext cx="30366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a:xfrm>
              <a:off x="11507335" y="9067522"/>
              <a:ext cx="30366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8" name="Straight Arrow Connector 57"/>
            <p:cNvCxnSpPr/>
            <p:nvPr/>
          </p:nvCxnSpPr>
          <p:spPr>
            <a:xfrm flipV="1">
              <a:off x="11811000" y="4343679"/>
              <a:ext cx="0" cy="47238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0" name="Straight Arrow Connector 59"/>
            <p:cNvCxnSpPr>
              <a:stCxn id="21" idx="3"/>
              <a:endCxn id="29" idx="1"/>
            </p:cNvCxnSpPr>
            <p:nvPr/>
          </p:nvCxnSpPr>
          <p:spPr>
            <a:xfrm flipV="1">
              <a:off x="18211574" y="5905964"/>
              <a:ext cx="2057854" cy="176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0" name="Shape 69"/>
            <p:cNvCxnSpPr>
              <a:stCxn id="23" idx="3"/>
              <a:endCxn id="29" idx="0"/>
            </p:cNvCxnSpPr>
            <p:nvPr/>
          </p:nvCxnSpPr>
          <p:spPr>
            <a:xfrm>
              <a:off x="18211574" y="4304930"/>
              <a:ext cx="3390446" cy="1106105"/>
            </a:xfrm>
            <a:prstGeom prst="curvedConnector2">
              <a:avLst/>
            </a:prstGeom>
            <a:ln>
              <a:tailEnd type="arrow"/>
            </a:ln>
          </p:spPr>
          <p:style>
            <a:lnRef idx="1">
              <a:schemeClr val="dk1"/>
            </a:lnRef>
            <a:fillRef idx="0">
              <a:schemeClr val="dk1"/>
            </a:fillRef>
            <a:effectRef idx="0">
              <a:schemeClr val="dk1"/>
            </a:effectRef>
            <a:fontRef idx="minor">
              <a:schemeClr val="tx1"/>
            </a:fontRef>
          </p:style>
        </p:cxnSp>
        <p:cxnSp>
          <p:nvCxnSpPr>
            <p:cNvPr id="72" name="Shape 71"/>
            <p:cNvCxnSpPr>
              <a:stCxn id="23" idx="3"/>
              <a:endCxn id="22" idx="0"/>
            </p:cNvCxnSpPr>
            <p:nvPr/>
          </p:nvCxnSpPr>
          <p:spPr>
            <a:xfrm>
              <a:off x="18211574" y="4304930"/>
              <a:ext cx="2096179" cy="3543764"/>
            </a:xfrm>
            <a:prstGeom prst="curvedConnector2">
              <a:avLst/>
            </a:prstGeom>
            <a:ln>
              <a:tailEnd type="arrow"/>
            </a:ln>
          </p:spPr>
          <p:style>
            <a:lnRef idx="1">
              <a:schemeClr val="dk1"/>
            </a:lnRef>
            <a:fillRef idx="0">
              <a:schemeClr val="dk1"/>
            </a:fillRef>
            <a:effectRef idx="0">
              <a:schemeClr val="dk1"/>
            </a:effectRef>
            <a:fontRef idx="minor">
              <a:schemeClr val="tx1"/>
            </a:fontRef>
          </p:style>
        </p:cxnSp>
        <p:cxnSp>
          <p:nvCxnSpPr>
            <p:cNvPr id="85" name="Shape 84"/>
            <p:cNvCxnSpPr>
              <a:stCxn id="19" idx="3"/>
              <a:endCxn id="29" idx="2"/>
            </p:cNvCxnSpPr>
            <p:nvPr/>
          </p:nvCxnSpPr>
          <p:spPr>
            <a:xfrm flipV="1">
              <a:off x="18211574" y="6400893"/>
              <a:ext cx="3390446" cy="1104343"/>
            </a:xfrm>
            <a:prstGeom prst="curvedConnector2">
              <a:avLst/>
            </a:prstGeom>
            <a:ln>
              <a:tailEnd type="arrow"/>
            </a:ln>
          </p:spPr>
          <p:style>
            <a:lnRef idx="1">
              <a:schemeClr val="dk1"/>
            </a:lnRef>
            <a:fillRef idx="0">
              <a:schemeClr val="dk1"/>
            </a:fillRef>
            <a:effectRef idx="0">
              <a:schemeClr val="dk1"/>
            </a:effectRef>
            <a:fontRef idx="minor">
              <a:schemeClr val="tx1"/>
            </a:fontRef>
          </p:style>
        </p:cxnSp>
        <p:cxnSp>
          <p:nvCxnSpPr>
            <p:cNvPr id="88" name="Curved Connector 87"/>
            <p:cNvCxnSpPr>
              <a:stCxn id="19" idx="3"/>
              <a:endCxn id="22" idx="1"/>
            </p:cNvCxnSpPr>
            <p:nvPr/>
          </p:nvCxnSpPr>
          <p:spPr>
            <a:xfrm>
              <a:off x="18211574" y="7505236"/>
              <a:ext cx="1220561" cy="838385"/>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90" name="Curved Connector 89"/>
            <p:cNvCxnSpPr>
              <a:stCxn id="27" idx="3"/>
              <a:endCxn id="22" idx="1"/>
            </p:cNvCxnSpPr>
            <p:nvPr/>
          </p:nvCxnSpPr>
          <p:spPr>
            <a:xfrm flipV="1">
              <a:off x="18211574" y="8343622"/>
              <a:ext cx="1220561" cy="762649"/>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92" name="Shape 91"/>
            <p:cNvCxnSpPr>
              <a:stCxn id="27" idx="3"/>
              <a:endCxn id="30" idx="2"/>
            </p:cNvCxnSpPr>
            <p:nvPr/>
          </p:nvCxnSpPr>
          <p:spPr>
            <a:xfrm flipV="1">
              <a:off x="18211574" y="8306635"/>
              <a:ext cx="5524954" cy="799636"/>
            </a:xfrm>
            <a:prstGeom prst="curvedConnector2">
              <a:avLst/>
            </a:prstGeom>
            <a:ln>
              <a:tailEnd type="arrow"/>
            </a:ln>
          </p:spPr>
          <p:style>
            <a:lnRef idx="1">
              <a:schemeClr val="dk1"/>
            </a:lnRef>
            <a:fillRef idx="0">
              <a:schemeClr val="dk1"/>
            </a:fillRef>
            <a:effectRef idx="0">
              <a:schemeClr val="dk1"/>
            </a:effectRef>
            <a:fontRef idx="minor">
              <a:schemeClr val="tx1"/>
            </a:fontRef>
          </p:style>
        </p:cxnSp>
        <p:cxnSp>
          <p:nvCxnSpPr>
            <p:cNvPr id="105" name="Shape 104"/>
            <p:cNvCxnSpPr>
              <a:stCxn id="29" idx="3"/>
              <a:endCxn id="30" idx="0"/>
            </p:cNvCxnSpPr>
            <p:nvPr/>
          </p:nvCxnSpPr>
          <p:spPr>
            <a:xfrm>
              <a:off x="22937561" y="5905964"/>
              <a:ext cx="798967" cy="1409051"/>
            </a:xfrm>
            <a:prstGeom prst="curvedConnector2">
              <a:avLst/>
            </a:prstGeom>
            <a:ln>
              <a:tailEnd type="arrow"/>
            </a:ln>
          </p:spPr>
          <p:style>
            <a:lnRef idx="1">
              <a:schemeClr val="dk1"/>
            </a:lnRef>
            <a:fillRef idx="0">
              <a:schemeClr val="dk1"/>
            </a:fillRef>
            <a:effectRef idx="0">
              <a:schemeClr val="dk1"/>
            </a:effectRef>
            <a:fontRef idx="minor">
              <a:schemeClr val="tx1"/>
            </a:fontRef>
          </p:style>
        </p:cxnSp>
        <p:cxnSp>
          <p:nvCxnSpPr>
            <p:cNvPr id="107" name="Shape 106"/>
            <p:cNvCxnSpPr>
              <a:stCxn id="21" idx="3"/>
              <a:endCxn id="22" idx="0"/>
            </p:cNvCxnSpPr>
            <p:nvPr/>
          </p:nvCxnSpPr>
          <p:spPr>
            <a:xfrm>
              <a:off x="18211574" y="5907725"/>
              <a:ext cx="2096179" cy="1940968"/>
            </a:xfrm>
            <a:prstGeom prst="curvedConnector2">
              <a:avLst/>
            </a:prstGeom>
            <a:ln>
              <a:tailEnd type="arrow"/>
            </a:ln>
          </p:spPr>
          <p:style>
            <a:lnRef idx="1">
              <a:schemeClr val="dk1"/>
            </a:lnRef>
            <a:fillRef idx="0">
              <a:schemeClr val="dk1"/>
            </a:fillRef>
            <a:effectRef idx="0">
              <a:schemeClr val="dk1"/>
            </a:effectRef>
            <a:fontRef idx="minor">
              <a:schemeClr val="tx1"/>
            </a:fontRef>
          </p:style>
        </p:cxnSp>
      </p:grpSp>
      <p:sp>
        <p:nvSpPr>
          <p:cNvPr id="55299" name="Title 1"/>
          <p:cNvSpPr>
            <a:spLocks noGrp="1"/>
          </p:cNvSpPr>
          <p:nvPr>
            <p:ph type="title"/>
          </p:nvPr>
        </p:nvSpPr>
        <p:spPr>
          <a:xfrm>
            <a:off x="457200" y="17463"/>
            <a:ext cx="8229600" cy="906462"/>
          </a:xfrm>
        </p:spPr>
        <p:txBody>
          <a:bodyPr/>
          <a:lstStyle/>
          <a:p>
            <a:pPr eaLnBrk="1" hangingPunct="1"/>
            <a:r>
              <a:rPr lang="en-CA" altLang="en-US" smtClean="0"/>
              <a:t>Natural history diagram</a:t>
            </a:r>
          </a:p>
        </p:txBody>
      </p:sp>
      <p:sp>
        <p:nvSpPr>
          <p:cNvPr id="553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84D5121-3216-486C-A1C7-CE210E3D4F9B}" type="slidenum">
              <a:rPr lang="en-CA" altLang="en-US" sz="1200">
                <a:solidFill>
                  <a:srgbClr val="898989"/>
                </a:solidFill>
              </a:rPr>
              <a:pPr>
                <a:spcBef>
                  <a:spcPct val="0"/>
                </a:spcBef>
                <a:buFontTx/>
                <a:buNone/>
              </a:pPr>
              <a:t>40</a:t>
            </a:fld>
            <a:endParaRPr lang="en-CA" altLang="en-US" sz="1200">
              <a:solidFill>
                <a:srgbClr val="898989"/>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28600"/>
            <a:ext cx="8229600" cy="960438"/>
          </a:xfrm>
        </p:spPr>
        <p:txBody>
          <a:bodyPr/>
          <a:lstStyle/>
          <a:p>
            <a:r>
              <a:rPr lang="en-US" altLang="en-US" smtClean="0"/>
              <a:t>Publications</a:t>
            </a:r>
          </a:p>
        </p:txBody>
      </p:sp>
      <p:sp>
        <p:nvSpPr>
          <p:cNvPr id="3" name="Content Placeholder 2"/>
          <p:cNvSpPr>
            <a:spLocks noGrp="1"/>
          </p:cNvSpPr>
          <p:nvPr>
            <p:ph idx="1"/>
          </p:nvPr>
        </p:nvSpPr>
        <p:spPr/>
        <p:txBody>
          <a:bodyPr>
            <a:normAutofit fontScale="70000" lnSpcReduction="20000"/>
          </a:bodyPr>
          <a:lstStyle/>
          <a:p>
            <a:pPr>
              <a:defRPr/>
            </a:pPr>
            <a:r>
              <a:rPr lang="en-US" dirty="0" smtClean="0"/>
              <a:t>William </a:t>
            </a:r>
            <a:r>
              <a:rPr lang="en-US" dirty="0"/>
              <a:t>K. Evans, Michael C. </a:t>
            </a:r>
            <a:r>
              <a:rPr lang="en-US" dirty="0" err="1"/>
              <a:t>Wolfson</a:t>
            </a:r>
            <a:r>
              <a:rPr lang="en-US" dirty="0"/>
              <a:t>, William M. Flanagan, </a:t>
            </a:r>
            <a:r>
              <a:rPr lang="en-US" dirty="0" err="1"/>
              <a:t>Janey</a:t>
            </a:r>
            <a:r>
              <a:rPr lang="en-US" dirty="0"/>
              <a:t> Shin, John Goffin, Anthony B. Miller, Keiko </a:t>
            </a:r>
            <a:r>
              <a:rPr lang="en-US" dirty="0" err="1"/>
              <a:t>Asakawa</a:t>
            </a:r>
            <a:r>
              <a:rPr lang="en-US" dirty="0"/>
              <a:t>, Craig Earle, Nicole </a:t>
            </a:r>
            <a:r>
              <a:rPr lang="en-US" dirty="0" err="1"/>
              <a:t>Mittmann</a:t>
            </a:r>
            <a:r>
              <a:rPr lang="en-US" dirty="0"/>
              <a:t>, Lee </a:t>
            </a:r>
            <a:r>
              <a:rPr lang="en-US" dirty="0" err="1"/>
              <a:t>Fairclough</a:t>
            </a:r>
            <a:r>
              <a:rPr lang="en-US" dirty="0"/>
              <a:t>, Jillian </a:t>
            </a:r>
            <a:r>
              <a:rPr lang="en-US" dirty="0" err="1"/>
              <a:t>Oderkirk</a:t>
            </a:r>
            <a:r>
              <a:rPr lang="en-US" dirty="0"/>
              <a:t>, Philippe </a:t>
            </a:r>
            <a:r>
              <a:rPr lang="en-US" dirty="0" err="1"/>
              <a:t>Finès</a:t>
            </a:r>
            <a:r>
              <a:rPr lang="en-US" dirty="0"/>
              <a:t>, Stephen Gribble, Jeffrey Hoch, Chantal Hicks, D. Walter R. </a:t>
            </a:r>
            <a:r>
              <a:rPr lang="en-US" dirty="0" err="1"/>
              <a:t>Omariba</a:t>
            </a:r>
            <a:r>
              <a:rPr lang="en-US" dirty="0"/>
              <a:t> and Edward Ng (2013). </a:t>
            </a:r>
            <a:r>
              <a:rPr lang="en-US" dirty="0" smtClean="0">
                <a:solidFill>
                  <a:schemeClr val="accent6">
                    <a:lumMod val="75000"/>
                  </a:schemeClr>
                </a:solidFill>
              </a:rPr>
              <a:t>Canadian Cancer Risk Management Model: evaluation of cancer </a:t>
            </a:r>
            <a:r>
              <a:rPr lang="en-US" dirty="0">
                <a:solidFill>
                  <a:schemeClr val="accent6">
                    <a:lumMod val="75000"/>
                  </a:schemeClr>
                </a:solidFill>
              </a:rPr>
              <a:t>c</a:t>
            </a:r>
            <a:r>
              <a:rPr lang="en-US" dirty="0" smtClean="0">
                <a:solidFill>
                  <a:schemeClr val="accent6">
                    <a:lumMod val="75000"/>
                  </a:schemeClr>
                </a:solidFill>
              </a:rPr>
              <a:t>ontrol. </a:t>
            </a:r>
            <a:r>
              <a:rPr lang="en-US" dirty="0"/>
              <a:t>International Journal of Technology Assessment in Health Care, 29, </a:t>
            </a:r>
            <a:r>
              <a:rPr lang="en-US" dirty="0" err="1"/>
              <a:t>pp</a:t>
            </a:r>
            <a:r>
              <a:rPr lang="en-US" dirty="0"/>
              <a:t> 131-139.</a:t>
            </a:r>
          </a:p>
          <a:p>
            <a:pPr marL="0" indent="0">
              <a:buFont typeface="Arial" panose="020B0604020202020204" pitchFamily="34" charset="0"/>
              <a:buNone/>
              <a:defRPr/>
            </a:pPr>
            <a:endParaRPr lang="en-US" dirty="0"/>
          </a:p>
          <a:p>
            <a:pPr>
              <a:defRPr/>
            </a:pPr>
            <a:r>
              <a:rPr lang="en-US" dirty="0"/>
              <a:t>William K. Evans, Michael </a:t>
            </a:r>
            <a:r>
              <a:rPr lang="en-US" dirty="0" err="1"/>
              <a:t>Wolfson</a:t>
            </a:r>
            <a:r>
              <a:rPr lang="en-US" dirty="0"/>
              <a:t>, William M. Flanagan, </a:t>
            </a:r>
            <a:r>
              <a:rPr lang="en-US" dirty="0" err="1"/>
              <a:t>Janey</a:t>
            </a:r>
            <a:r>
              <a:rPr lang="en-US" dirty="0"/>
              <a:t> Shin, John R. Goffin, Keiko </a:t>
            </a:r>
            <a:r>
              <a:rPr lang="en-US" dirty="0" err="1"/>
              <a:t>Asakawa</a:t>
            </a:r>
            <a:r>
              <a:rPr lang="en-US" dirty="0"/>
              <a:t>, Craig Earle, Nicole </a:t>
            </a:r>
            <a:r>
              <a:rPr lang="en-US" dirty="0" err="1"/>
              <a:t>Mittmann</a:t>
            </a:r>
            <a:r>
              <a:rPr lang="en-US" dirty="0"/>
              <a:t>, Lee </a:t>
            </a:r>
            <a:r>
              <a:rPr lang="en-US" dirty="0" err="1"/>
              <a:t>Fairclough</a:t>
            </a:r>
            <a:r>
              <a:rPr lang="en-US" dirty="0"/>
              <a:t>, Philippe </a:t>
            </a:r>
            <a:r>
              <a:rPr lang="en-US" dirty="0" err="1"/>
              <a:t>Finès</a:t>
            </a:r>
            <a:r>
              <a:rPr lang="en-US" dirty="0"/>
              <a:t>, Steve Gribble, Jeffrey Hoch, Chantal Hicks, Walter D.R. </a:t>
            </a:r>
            <a:r>
              <a:rPr lang="en-US" dirty="0" err="1"/>
              <a:t>Omariba</a:t>
            </a:r>
            <a:r>
              <a:rPr lang="en-US" dirty="0"/>
              <a:t> &amp; Edward Ng (2012). </a:t>
            </a:r>
            <a:r>
              <a:rPr lang="en-US" dirty="0">
                <a:solidFill>
                  <a:srgbClr val="E46C0A"/>
                </a:solidFill>
              </a:rPr>
              <a:t>The evaluation of cancer control interventions in lung cancer using the Canadian Cancer Risk Management Model</a:t>
            </a:r>
            <a:r>
              <a:rPr lang="en-US" dirty="0"/>
              <a:t>. Lung Cancer Management, 1:1 </a:t>
            </a:r>
            <a:r>
              <a:rPr lang="en-US" dirty="0" err="1"/>
              <a:t>pp</a:t>
            </a:r>
            <a:r>
              <a:rPr lang="en-US" dirty="0"/>
              <a:t> 25-33.</a:t>
            </a:r>
          </a:p>
        </p:txBody>
      </p:sp>
      <p:sp>
        <p:nvSpPr>
          <p:cNvPr id="56324" name="Slide Number Placeholder 3"/>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fld id="{C94D0C5B-B931-432A-B406-0E85BF1DCB68}" type="slidenum">
              <a:rPr lang="en-CA" altLang="en-US" sz="1200">
                <a:solidFill>
                  <a:srgbClr val="898989"/>
                </a:solidFill>
              </a:rPr>
              <a:pPr algn="l">
                <a:spcBef>
                  <a:spcPct val="0"/>
                </a:spcBef>
                <a:buFontTx/>
                <a:buNone/>
              </a:pPr>
              <a:t>41</a:t>
            </a:fld>
            <a:endParaRPr lang="en-CA" altLang="en-US" sz="1200">
              <a:solidFill>
                <a:srgbClr val="898989"/>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88950" y="23813"/>
            <a:ext cx="8229600" cy="738187"/>
          </a:xfrm>
        </p:spPr>
        <p:txBody>
          <a:bodyPr/>
          <a:lstStyle/>
          <a:p>
            <a:pPr eaLnBrk="1" hangingPunct="1"/>
            <a:r>
              <a:rPr lang="en-CA" altLang="en-US" sz="2800" b="1" smtClean="0"/>
              <a:t>Colorectal cancer mortality per 100,000</a:t>
            </a:r>
          </a:p>
        </p:txBody>
      </p:sp>
      <p:graphicFrame>
        <p:nvGraphicFramePr>
          <p:cNvPr id="6" name="Content Placeholder 5"/>
          <p:cNvGraphicFramePr>
            <a:graphicFrameLocks noGrp="1"/>
          </p:cNvGraphicFramePr>
          <p:nvPr>
            <p:ph sz="half" idx="1"/>
          </p:nvPr>
        </p:nvGraphicFramePr>
        <p:xfrm>
          <a:off x="304800" y="990600"/>
          <a:ext cx="8610600" cy="4164013"/>
        </p:xfrm>
        <a:graphic>
          <a:graphicData uri="http://schemas.openxmlformats.org/drawingml/2006/table">
            <a:tbl>
              <a:tblPr firstRow="1" bandRow="1">
                <a:tableStyleId>{7DF18680-E054-41AD-8BC1-D1AEF772440D}</a:tableStyleId>
              </a:tblPr>
              <a:tblGrid>
                <a:gridCol w="2151387"/>
                <a:gridCol w="1076535"/>
                <a:gridCol w="1169617"/>
                <a:gridCol w="936460"/>
                <a:gridCol w="1170070"/>
                <a:gridCol w="963530"/>
                <a:gridCol w="1143000"/>
              </a:tblGrid>
              <a:tr h="884643">
                <a:tc>
                  <a:txBody>
                    <a:bodyPr/>
                    <a:lstStyle/>
                    <a:p>
                      <a:pPr algn="l" fontAlgn="b"/>
                      <a:endParaRPr lang="en-CA" sz="2400" b="0" i="0" u="none" strike="noStrike" dirty="0">
                        <a:solidFill>
                          <a:srgbClr val="000000"/>
                        </a:solidFill>
                        <a:effectLst/>
                        <a:latin typeface="+mn-lt"/>
                      </a:endParaRPr>
                    </a:p>
                  </a:txBody>
                  <a:tcPr marL="9525" marR="9525" marT="9524" marB="0" anchor="b"/>
                </a:tc>
                <a:tc gridSpan="2">
                  <a:txBody>
                    <a:bodyPr/>
                    <a:lstStyle/>
                    <a:p>
                      <a:pPr algn="ctr" fontAlgn="t"/>
                      <a:r>
                        <a:rPr lang="en-CA" sz="2400" u="none" strike="noStrike" dirty="0" smtClean="0">
                          <a:effectLst/>
                        </a:rPr>
                        <a:t>2015</a:t>
                      </a:r>
                      <a:endParaRPr lang="en-CA" sz="2400" b="0" i="0" u="none" strike="noStrike" dirty="0">
                        <a:solidFill>
                          <a:srgbClr val="000000"/>
                        </a:solidFill>
                        <a:effectLst/>
                        <a:latin typeface="+mn-lt"/>
                      </a:endParaRPr>
                    </a:p>
                  </a:txBody>
                  <a:tcPr marL="9525" marR="9525" marT="9524" marB="0" anchor="ctr"/>
                </a:tc>
                <a:tc hMerge="1">
                  <a:txBody>
                    <a:bodyPr/>
                    <a:lstStyle/>
                    <a:p>
                      <a:endParaRPr lang="en-CA"/>
                    </a:p>
                  </a:txBody>
                  <a:tcPr/>
                </a:tc>
                <a:tc gridSpan="2">
                  <a:txBody>
                    <a:bodyPr/>
                    <a:lstStyle/>
                    <a:p>
                      <a:pPr algn="ctr" fontAlgn="t"/>
                      <a:r>
                        <a:rPr lang="en-CA" sz="2400" u="none" strike="noStrike" dirty="0" smtClean="0">
                          <a:effectLst/>
                        </a:rPr>
                        <a:t>2030</a:t>
                      </a:r>
                      <a:endParaRPr lang="en-CA" sz="2400" b="0" i="0" u="none" strike="noStrike" dirty="0">
                        <a:solidFill>
                          <a:srgbClr val="000000"/>
                        </a:solidFill>
                        <a:effectLst/>
                        <a:latin typeface="+mn-lt"/>
                      </a:endParaRPr>
                    </a:p>
                  </a:txBody>
                  <a:tcPr marL="9525" marR="9525" marT="9524" marB="0" anchor="ctr"/>
                </a:tc>
                <a:tc hMerge="1">
                  <a:txBody>
                    <a:bodyPr/>
                    <a:lstStyle/>
                    <a:p>
                      <a:endParaRPr lang="en-CA"/>
                    </a:p>
                  </a:txBody>
                  <a:tcPr/>
                </a:tc>
                <a:tc gridSpan="2">
                  <a:txBody>
                    <a:bodyPr/>
                    <a:lstStyle/>
                    <a:p>
                      <a:pPr algn="ctr" fontAlgn="t"/>
                      <a:r>
                        <a:rPr lang="en-CA" sz="2400" u="none" strike="noStrike" dirty="0" smtClean="0">
                          <a:effectLst/>
                        </a:rPr>
                        <a:t>2050</a:t>
                      </a:r>
                      <a:endParaRPr lang="en-CA" sz="2400" b="0" i="0" u="none" strike="noStrike" dirty="0">
                        <a:solidFill>
                          <a:srgbClr val="000000"/>
                        </a:solidFill>
                        <a:effectLst/>
                        <a:latin typeface="+mn-lt"/>
                      </a:endParaRPr>
                    </a:p>
                  </a:txBody>
                  <a:tcPr marL="9525" marR="9525" marT="9524" marB="0" anchor="ctr"/>
                </a:tc>
                <a:tc hMerge="1">
                  <a:txBody>
                    <a:bodyPr/>
                    <a:lstStyle/>
                    <a:p>
                      <a:pPr algn="ctr" fontAlgn="t"/>
                      <a:endParaRPr lang="en-CA" sz="1800" b="0" i="0" u="none" strike="noStrike" dirty="0">
                        <a:solidFill>
                          <a:srgbClr val="000000"/>
                        </a:solidFill>
                        <a:effectLst/>
                        <a:latin typeface="+mn-lt"/>
                      </a:endParaRPr>
                    </a:p>
                  </a:txBody>
                  <a:tcPr marL="9525" marR="9525" marT="9525" marB="0"/>
                </a:tc>
              </a:tr>
              <a:tr h="486873">
                <a:tc>
                  <a:txBody>
                    <a:bodyPr/>
                    <a:lstStyle/>
                    <a:p>
                      <a:pPr algn="l" fontAlgn="b"/>
                      <a:endParaRPr lang="en-CA" sz="2400" b="0" i="0" u="none" strike="noStrike" dirty="0">
                        <a:solidFill>
                          <a:srgbClr val="000000"/>
                        </a:solidFill>
                        <a:effectLst/>
                        <a:latin typeface="+mn-lt"/>
                      </a:endParaRPr>
                    </a:p>
                  </a:txBody>
                  <a:tcPr marL="0" marR="0" marT="0" marB="0" anchor="b"/>
                </a:tc>
                <a:tc>
                  <a:txBody>
                    <a:bodyPr/>
                    <a:lstStyle/>
                    <a:p>
                      <a:pPr algn="ctr" fontAlgn="b"/>
                      <a:r>
                        <a:rPr lang="en-CA" sz="2400" u="none" strike="noStrike" dirty="0" smtClean="0">
                          <a:effectLst/>
                        </a:rPr>
                        <a:t>Males</a:t>
                      </a:r>
                      <a:endParaRPr lang="en-CA" sz="2400" b="0" i="0" u="none" strike="noStrike" dirty="0">
                        <a:solidFill>
                          <a:srgbClr val="000000"/>
                        </a:solidFill>
                        <a:effectLst/>
                        <a:latin typeface="+mn-lt"/>
                      </a:endParaRPr>
                    </a:p>
                  </a:txBody>
                  <a:tcPr marL="0" marR="0" marT="0" marB="0" anchor="b"/>
                </a:tc>
                <a:tc>
                  <a:txBody>
                    <a:bodyPr/>
                    <a:lstStyle/>
                    <a:p>
                      <a:pPr algn="ctr" fontAlgn="b"/>
                      <a:r>
                        <a:rPr lang="en-CA" sz="2400" u="none" strike="noStrike" dirty="0" smtClean="0">
                          <a:effectLst/>
                        </a:rPr>
                        <a:t>Females</a:t>
                      </a:r>
                      <a:endParaRPr lang="en-CA" sz="2400" b="0" i="0" u="none" strike="noStrike" dirty="0">
                        <a:solidFill>
                          <a:srgbClr val="000000"/>
                        </a:solidFill>
                        <a:effectLst/>
                        <a:latin typeface="+mn-lt"/>
                      </a:endParaRPr>
                    </a:p>
                  </a:txBody>
                  <a:tcPr marL="0" marR="0" marT="0" marB="0" anchor="b"/>
                </a:tc>
                <a:tc>
                  <a:txBody>
                    <a:bodyPr/>
                    <a:lstStyle/>
                    <a:p>
                      <a:pPr algn="ctr" fontAlgn="b"/>
                      <a:r>
                        <a:rPr lang="en-CA" sz="2400" u="none" strike="noStrike" dirty="0" smtClean="0">
                          <a:effectLst/>
                        </a:rPr>
                        <a:t>Males</a:t>
                      </a:r>
                      <a:endParaRPr lang="en-CA" sz="2400" b="0" i="0" u="none" strike="noStrike" dirty="0">
                        <a:solidFill>
                          <a:srgbClr val="000000"/>
                        </a:solidFill>
                        <a:effectLst/>
                        <a:latin typeface="+mn-lt"/>
                      </a:endParaRPr>
                    </a:p>
                  </a:txBody>
                  <a:tcPr marL="0" marR="0" marT="0" marB="0" anchor="b"/>
                </a:tc>
                <a:tc>
                  <a:txBody>
                    <a:bodyPr/>
                    <a:lstStyle/>
                    <a:p>
                      <a:pPr algn="ctr" fontAlgn="b"/>
                      <a:r>
                        <a:rPr lang="en-CA" sz="2400" u="none" strike="noStrike" dirty="0" smtClean="0">
                          <a:effectLst/>
                        </a:rPr>
                        <a:t>Females</a:t>
                      </a:r>
                      <a:endParaRPr lang="en-CA" sz="2400" b="0" i="0" u="none" strike="noStrike" dirty="0">
                        <a:solidFill>
                          <a:srgbClr val="000000"/>
                        </a:solidFill>
                        <a:effectLst/>
                        <a:latin typeface="+mn-lt"/>
                      </a:endParaRPr>
                    </a:p>
                  </a:txBody>
                  <a:tcPr marL="0" marR="0" marT="0" marB="0" anchor="b"/>
                </a:tc>
                <a:tc>
                  <a:txBody>
                    <a:bodyPr/>
                    <a:lstStyle/>
                    <a:p>
                      <a:pPr algn="ctr" fontAlgn="b"/>
                      <a:r>
                        <a:rPr lang="en-CA" sz="2400" u="none" strike="noStrike" dirty="0" smtClean="0">
                          <a:effectLst/>
                        </a:rPr>
                        <a:t>Males</a:t>
                      </a:r>
                      <a:endParaRPr lang="en-CA" sz="2400" b="0" i="0" u="none" strike="noStrike" dirty="0">
                        <a:solidFill>
                          <a:srgbClr val="000000"/>
                        </a:solidFill>
                        <a:effectLst/>
                        <a:latin typeface="+mn-lt"/>
                      </a:endParaRPr>
                    </a:p>
                  </a:txBody>
                  <a:tcPr marL="0" marR="0" marT="0" marB="0" anchor="b"/>
                </a:tc>
                <a:tc>
                  <a:txBody>
                    <a:bodyPr/>
                    <a:lstStyle/>
                    <a:p>
                      <a:pPr algn="ctr" fontAlgn="b"/>
                      <a:r>
                        <a:rPr lang="en-CA" sz="2400" u="none" strike="noStrike" dirty="0" smtClean="0">
                          <a:effectLst/>
                        </a:rPr>
                        <a:t>Females</a:t>
                      </a:r>
                      <a:endParaRPr lang="en-CA" sz="2400" b="0" i="0" u="none" strike="noStrike" dirty="0">
                        <a:solidFill>
                          <a:srgbClr val="000000"/>
                        </a:solidFill>
                        <a:effectLst/>
                        <a:latin typeface="+mn-lt"/>
                      </a:endParaRPr>
                    </a:p>
                  </a:txBody>
                  <a:tcPr marL="0" marR="0" marT="0" marB="0" anchor="b"/>
                </a:tc>
              </a:tr>
              <a:tr h="615311">
                <a:tc>
                  <a:txBody>
                    <a:bodyPr/>
                    <a:lstStyle/>
                    <a:p>
                      <a:pPr algn="l" fontAlgn="b"/>
                      <a:r>
                        <a:rPr lang="en-CA" sz="2000" u="none" strike="noStrike" dirty="0" smtClean="0">
                          <a:effectLst/>
                        </a:rPr>
                        <a:t>Biennial gFOBT</a:t>
                      </a:r>
                      <a:endParaRPr lang="en-CA" sz="2000" b="0" i="0" u="none" strike="noStrike" dirty="0">
                        <a:solidFill>
                          <a:srgbClr val="000000"/>
                        </a:solidFill>
                        <a:effectLst/>
                        <a:latin typeface="+mn-lt"/>
                      </a:endParaRPr>
                    </a:p>
                  </a:txBody>
                  <a:tcPr marL="0" marR="0" marT="0" marB="0" anchor="ctr"/>
                </a:tc>
                <a:tc>
                  <a:txBody>
                    <a:bodyPr/>
                    <a:lstStyle/>
                    <a:p>
                      <a:pPr algn="ctr" fontAlgn="b"/>
                      <a:r>
                        <a:rPr lang="en-CA" sz="2400" u="none" strike="noStrike" dirty="0">
                          <a:effectLst/>
                        </a:rPr>
                        <a:t>29.5</a:t>
                      </a:r>
                      <a:endParaRPr lang="en-CA" sz="2400" b="0" i="0" u="none" strike="noStrike" dirty="0">
                        <a:solidFill>
                          <a:srgbClr val="000000"/>
                        </a:solidFill>
                        <a:effectLst/>
                        <a:latin typeface="Calibri" panose="020F0502020204030204" pitchFamily="34" charset="0"/>
                      </a:endParaRPr>
                    </a:p>
                  </a:txBody>
                  <a:tcPr marL="9525" marR="9525" marT="9524" marB="0" anchor="b"/>
                </a:tc>
                <a:tc>
                  <a:txBody>
                    <a:bodyPr/>
                    <a:lstStyle/>
                    <a:p>
                      <a:pPr algn="ctr" fontAlgn="b"/>
                      <a:r>
                        <a:rPr lang="en-CA" sz="2400" u="none" strike="noStrike" dirty="0">
                          <a:effectLst/>
                        </a:rPr>
                        <a:t>25.4</a:t>
                      </a:r>
                      <a:endParaRPr lang="en-CA" sz="2400" b="0" i="0" u="none" strike="noStrike" dirty="0">
                        <a:solidFill>
                          <a:srgbClr val="000000"/>
                        </a:solidFill>
                        <a:effectLst/>
                        <a:latin typeface="+mn-lt"/>
                      </a:endParaRPr>
                    </a:p>
                  </a:txBody>
                  <a:tcPr marL="9525" marR="9525" marT="9524" marB="0" anchor="b"/>
                </a:tc>
                <a:tc>
                  <a:txBody>
                    <a:bodyPr/>
                    <a:lstStyle/>
                    <a:p>
                      <a:pPr algn="ctr" fontAlgn="b"/>
                      <a:r>
                        <a:rPr lang="en-CA" sz="2400" u="none" strike="noStrike" dirty="0">
                          <a:effectLst/>
                        </a:rPr>
                        <a:t>38.0</a:t>
                      </a:r>
                      <a:endParaRPr lang="en-CA" sz="2400" b="0" i="0" u="none" strike="noStrike" dirty="0">
                        <a:solidFill>
                          <a:srgbClr val="000000"/>
                        </a:solidFill>
                        <a:effectLst/>
                        <a:latin typeface="Calibri" panose="020F0502020204030204" pitchFamily="34" charset="0"/>
                      </a:endParaRPr>
                    </a:p>
                  </a:txBody>
                  <a:tcPr marL="9525" marR="9525" marT="9524" marB="0" anchor="b"/>
                </a:tc>
                <a:tc>
                  <a:txBody>
                    <a:bodyPr/>
                    <a:lstStyle/>
                    <a:p>
                      <a:pPr algn="ctr" fontAlgn="b"/>
                      <a:r>
                        <a:rPr lang="en-CA" sz="2400" u="none" strike="noStrike" dirty="0">
                          <a:effectLst/>
                        </a:rPr>
                        <a:t>30.5</a:t>
                      </a:r>
                      <a:endParaRPr lang="en-CA" sz="2400" b="0" i="0" u="none" strike="noStrike" dirty="0">
                        <a:solidFill>
                          <a:srgbClr val="000000"/>
                        </a:solidFill>
                        <a:effectLst/>
                        <a:latin typeface="+mn-lt"/>
                      </a:endParaRPr>
                    </a:p>
                  </a:txBody>
                  <a:tcPr marL="9525" marR="9525" marT="9524" marB="0" anchor="b"/>
                </a:tc>
                <a:tc>
                  <a:txBody>
                    <a:bodyPr/>
                    <a:lstStyle/>
                    <a:p>
                      <a:pPr algn="ctr" fontAlgn="b"/>
                      <a:r>
                        <a:rPr lang="en-CA" sz="2400" u="none" strike="noStrike" dirty="0">
                          <a:effectLst/>
                        </a:rPr>
                        <a:t>47.1</a:t>
                      </a:r>
                      <a:endParaRPr lang="en-CA" sz="2400" b="0" i="0" u="none" strike="noStrike" dirty="0">
                        <a:solidFill>
                          <a:srgbClr val="000000"/>
                        </a:solidFill>
                        <a:effectLst/>
                        <a:latin typeface="Calibri" panose="020F0502020204030204" pitchFamily="34" charset="0"/>
                      </a:endParaRPr>
                    </a:p>
                  </a:txBody>
                  <a:tcPr marL="9525" marR="9525" marT="9524" marB="0" anchor="b"/>
                </a:tc>
                <a:tc>
                  <a:txBody>
                    <a:bodyPr/>
                    <a:lstStyle/>
                    <a:p>
                      <a:pPr algn="ctr" fontAlgn="b"/>
                      <a:r>
                        <a:rPr lang="en-CA" sz="2400" u="none" strike="noStrike" dirty="0">
                          <a:effectLst/>
                        </a:rPr>
                        <a:t>33.6</a:t>
                      </a:r>
                      <a:endParaRPr lang="en-CA" sz="2400" b="0" i="0" u="none" strike="noStrike" dirty="0">
                        <a:solidFill>
                          <a:srgbClr val="000000"/>
                        </a:solidFill>
                        <a:effectLst/>
                        <a:latin typeface="+mn-lt"/>
                      </a:endParaRPr>
                    </a:p>
                  </a:txBody>
                  <a:tcPr marL="9525" marR="9525" marT="9524" marB="0" anchor="b"/>
                </a:tc>
              </a:tr>
              <a:tr h="615311">
                <a:tc>
                  <a:txBody>
                    <a:bodyPr/>
                    <a:lstStyle/>
                    <a:p>
                      <a:pPr algn="l" fontAlgn="b"/>
                      <a:r>
                        <a:rPr lang="en-CA" sz="2000" u="none" strike="noStrike" dirty="0" smtClean="0">
                          <a:effectLst/>
                        </a:rPr>
                        <a:t>Biennial FIT</a:t>
                      </a:r>
                      <a:endParaRPr lang="en-CA" sz="2000" b="0" i="0" u="none" strike="noStrike" dirty="0">
                        <a:solidFill>
                          <a:srgbClr val="000000"/>
                        </a:solidFill>
                        <a:effectLst/>
                        <a:latin typeface="+mn-lt"/>
                      </a:endParaRPr>
                    </a:p>
                  </a:txBody>
                  <a:tcPr marL="0" marR="0" marT="0" marB="0" anchor="ctr"/>
                </a:tc>
                <a:tc>
                  <a:txBody>
                    <a:bodyPr/>
                    <a:lstStyle/>
                    <a:p>
                      <a:pPr algn="ctr" fontAlgn="b"/>
                      <a:r>
                        <a:rPr lang="en-CA" sz="2400" u="none" strike="noStrike" dirty="0">
                          <a:effectLst/>
                        </a:rPr>
                        <a:t>29.7</a:t>
                      </a:r>
                      <a:endParaRPr lang="en-CA" sz="2400" b="0" i="0" u="none" strike="noStrike" dirty="0">
                        <a:solidFill>
                          <a:srgbClr val="000000"/>
                        </a:solidFill>
                        <a:effectLst/>
                        <a:latin typeface="Calibri" panose="020F0502020204030204" pitchFamily="34" charset="0"/>
                      </a:endParaRPr>
                    </a:p>
                  </a:txBody>
                  <a:tcPr marL="9525" marR="9525" marT="9524" marB="0" anchor="b"/>
                </a:tc>
                <a:tc>
                  <a:txBody>
                    <a:bodyPr/>
                    <a:lstStyle/>
                    <a:p>
                      <a:pPr algn="ctr" fontAlgn="b"/>
                      <a:r>
                        <a:rPr lang="en-CA" sz="2400" u="none" strike="noStrike" dirty="0">
                          <a:effectLst/>
                        </a:rPr>
                        <a:t>25.4</a:t>
                      </a:r>
                      <a:endParaRPr lang="en-CA" sz="2400" b="0" i="0" u="none" strike="noStrike" dirty="0">
                        <a:solidFill>
                          <a:srgbClr val="000000"/>
                        </a:solidFill>
                        <a:effectLst/>
                        <a:latin typeface="+mn-lt"/>
                      </a:endParaRPr>
                    </a:p>
                  </a:txBody>
                  <a:tcPr marL="9525" marR="9525" marT="9524" marB="0" anchor="b"/>
                </a:tc>
                <a:tc>
                  <a:txBody>
                    <a:bodyPr/>
                    <a:lstStyle/>
                    <a:p>
                      <a:pPr algn="ctr" fontAlgn="b"/>
                      <a:r>
                        <a:rPr lang="en-CA" sz="2400" u="none" strike="noStrike" dirty="0">
                          <a:effectLst/>
                        </a:rPr>
                        <a:t>31.2</a:t>
                      </a:r>
                      <a:endParaRPr lang="en-CA" sz="2400" b="0" i="0" u="none" strike="noStrike" dirty="0">
                        <a:solidFill>
                          <a:srgbClr val="000000"/>
                        </a:solidFill>
                        <a:effectLst/>
                        <a:latin typeface="Calibri" panose="020F0502020204030204" pitchFamily="34" charset="0"/>
                      </a:endParaRPr>
                    </a:p>
                  </a:txBody>
                  <a:tcPr marL="9525" marR="9525" marT="9524" marB="0" anchor="b"/>
                </a:tc>
                <a:tc>
                  <a:txBody>
                    <a:bodyPr/>
                    <a:lstStyle/>
                    <a:p>
                      <a:pPr algn="ctr" fontAlgn="b"/>
                      <a:r>
                        <a:rPr lang="en-CA" sz="2400" u="none" strike="noStrike" dirty="0">
                          <a:effectLst/>
                        </a:rPr>
                        <a:t>29.3</a:t>
                      </a:r>
                      <a:endParaRPr lang="en-CA" sz="2400" b="0" i="0" u="none" strike="noStrike" dirty="0">
                        <a:solidFill>
                          <a:srgbClr val="000000"/>
                        </a:solidFill>
                        <a:effectLst/>
                        <a:latin typeface="+mn-lt"/>
                      </a:endParaRPr>
                    </a:p>
                  </a:txBody>
                  <a:tcPr marL="9525" marR="9525" marT="9524" marB="0" anchor="b"/>
                </a:tc>
                <a:tc>
                  <a:txBody>
                    <a:bodyPr/>
                    <a:lstStyle/>
                    <a:p>
                      <a:pPr algn="ctr" fontAlgn="b"/>
                      <a:r>
                        <a:rPr lang="en-CA" sz="2400" u="none" strike="noStrike" dirty="0">
                          <a:effectLst/>
                        </a:rPr>
                        <a:t>37.2</a:t>
                      </a:r>
                      <a:endParaRPr lang="en-CA" sz="2400" b="0" i="0" u="none" strike="noStrike" dirty="0">
                        <a:solidFill>
                          <a:srgbClr val="000000"/>
                        </a:solidFill>
                        <a:effectLst/>
                        <a:latin typeface="Calibri" panose="020F0502020204030204" pitchFamily="34" charset="0"/>
                      </a:endParaRPr>
                    </a:p>
                  </a:txBody>
                  <a:tcPr marL="9525" marR="9525" marT="9524" marB="0" anchor="b"/>
                </a:tc>
                <a:tc>
                  <a:txBody>
                    <a:bodyPr/>
                    <a:lstStyle/>
                    <a:p>
                      <a:pPr algn="ctr" fontAlgn="b"/>
                      <a:r>
                        <a:rPr lang="en-CA" sz="2400" u="none" strike="noStrike">
                          <a:effectLst/>
                        </a:rPr>
                        <a:t>32.5</a:t>
                      </a:r>
                      <a:endParaRPr lang="en-CA" sz="2400" b="0" i="0" u="none" strike="noStrike">
                        <a:solidFill>
                          <a:srgbClr val="000000"/>
                        </a:solidFill>
                        <a:effectLst/>
                        <a:latin typeface="+mn-lt"/>
                      </a:endParaRPr>
                    </a:p>
                  </a:txBody>
                  <a:tcPr marL="9525" marR="9525" marT="9524" marB="0" anchor="b"/>
                </a:tc>
              </a:tr>
              <a:tr h="780937">
                <a:tc>
                  <a:txBody>
                    <a:bodyPr/>
                    <a:lstStyle/>
                    <a:p>
                      <a:pPr algn="l"/>
                      <a:r>
                        <a:rPr lang="en-CA" sz="2000" dirty="0" smtClean="0"/>
                        <a:t>FIT 30% and 30% Colonoscopy</a:t>
                      </a:r>
                      <a:endParaRPr lang="en-CA" sz="2000" dirty="0">
                        <a:latin typeface="+mn-lt"/>
                      </a:endParaRPr>
                    </a:p>
                  </a:txBody>
                  <a:tcPr marL="0" marR="0" marT="0" marB="0" anchor="ctr"/>
                </a:tc>
                <a:tc>
                  <a:txBody>
                    <a:bodyPr/>
                    <a:lstStyle/>
                    <a:p>
                      <a:pPr algn="ctr" fontAlgn="b"/>
                      <a:r>
                        <a:rPr lang="en-CA" sz="2400" u="none" strike="noStrike" dirty="0">
                          <a:effectLst/>
                        </a:rPr>
                        <a:t>29.8</a:t>
                      </a:r>
                      <a:endParaRPr lang="en-CA" sz="2400" b="0" i="0" u="none" strike="noStrike" dirty="0">
                        <a:solidFill>
                          <a:srgbClr val="000000"/>
                        </a:solidFill>
                        <a:effectLst/>
                        <a:latin typeface="Calibri" panose="020F0502020204030204" pitchFamily="34" charset="0"/>
                      </a:endParaRPr>
                    </a:p>
                  </a:txBody>
                  <a:tcPr marL="9525" marR="9525" marT="9524" marB="0" anchor="b"/>
                </a:tc>
                <a:tc>
                  <a:txBody>
                    <a:bodyPr/>
                    <a:lstStyle/>
                    <a:p>
                      <a:pPr algn="ctr" fontAlgn="b"/>
                      <a:r>
                        <a:rPr lang="en-CA" sz="2400" u="none" strike="noStrike" dirty="0">
                          <a:effectLst/>
                        </a:rPr>
                        <a:t>25.6</a:t>
                      </a:r>
                      <a:endParaRPr lang="en-CA" sz="2400" b="0" i="0" u="none" strike="noStrike" dirty="0">
                        <a:solidFill>
                          <a:srgbClr val="000000"/>
                        </a:solidFill>
                        <a:effectLst/>
                        <a:latin typeface="+mn-lt"/>
                      </a:endParaRPr>
                    </a:p>
                  </a:txBody>
                  <a:tcPr marL="9525" marR="9525" marT="9524" marB="0" anchor="b"/>
                </a:tc>
                <a:tc>
                  <a:txBody>
                    <a:bodyPr/>
                    <a:lstStyle/>
                    <a:p>
                      <a:pPr algn="ctr" fontAlgn="b"/>
                      <a:r>
                        <a:rPr lang="en-CA" sz="2400" u="none" strike="noStrike" dirty="0">
                          <a:effectLst/>
                        </a:rPr>
                        <a:t>28.7</a:t>
                      </a:r>
                      <a:endParaRPr lang="en-CA" sz="2400" b="0" i="0" u="none" strike="noStrike" dirty="0">
                        <a:solidFill>
                          <a:srgbClr val="000000"/>
                        </a:solidFill>
                        <a:effectLst/>
                        <a:latin typeface="Calibri" panose="020F0502020204030204" pitchFamily="34" charset="0"/>
                      </a:endParaRPr>
                    </a:p>
                  </a:txBody>
                  <a:tcPr marL="9525" marR="9525" marT="9524" marB="0" anchor="b"/>
                </a:tc>
                <a:tc>
                  <a:txBody>
                    <a:bodyPr/>
                    <a:lstStyle/>
                    <a:p>
                      <a:pPr algn="ctr" fontAlgn="b"/>
                      <a:r>
                        <a:rPr lang="en-CA" sz="2400" u="none" strike="noStrike" dirty="0">
                          <a:effectLst/>
                        </a:rPr>
                        <a:t>20.1</a:t>
                      </a:r>
                      <a:endParaRPr lang="en-CA" sz="2400" b="0" i="0" u="none" strike="noStrike" dirty="0">
                        <a:solidFill>
                          <a:srgbClr val="000000"/>
                        </a:solidFill>
                        <a:effectLst/>
                        <a:latin typeface="+mn-lt"/>
                      </a:endParaRPr>
                    </a:p>
                  </a:txBody>
                  <a:tcPr marL="9525" marR="9525" marT="9524" marB="0" anchor="b"/>
                </a:tc>
                <a:tc>
                  <a:txBody>
                    <a:bodyPr/>
                    <a:lstStyle/>
                    <a:p>
                      <a:pPr algn="ctr" fontAlgn="b"/>
                      <a:r>
                        <a:rPr lang="en-CA" sz="2400" u="none" strike="noStrike" dirty="0">
                          <a:effectLst/>
                        </a:rPr>
                        <a:t>35.0</a:t>
                      </a:r>
                      <a:endParaRPr lang="en-CA" sz="2400" b="0" i="0" u="none" strike="noStrike" dirty="0">
                        <a:solidFill>
                          <a:srgbClr val="000000"/>
                        </a:solidFill>
                        <a:effectLst/>
                        <a:latin typeface="Calibri" panose="020F0502020204030204" pitchFamily="34" charset="0"/>
                      </a:endParaRPr>
                    </a:p>
                  </a:txBody>
                  <a:tcPr marL="9525" marR="9525" marT="9524" marB="0" anchor="b"/>
                </a:tc>
                <a:tc>
                  <a:txBody>
                    <a:bodyPr/>
                    <a:lstStyle/>
                    <a:p>
                      <a:pPr algn="ctr" fontAlgn="b"/>
                      <a:r>
                        <a:rPr lang="en-CA" sz="2400" u="none" strike="noStrike" dirty="0">
                          <a:effectLst/>
                        </a:rPr>
                        <a:t>20.9</a:t>
                      </a:r>
                      <a:endParaRPr lang="en-CA" sz="2400" b="0" i="0" u="none" strike="noStrike" dirty="0">
                        <a:solidFill>
                          <a:srgbClr val="000000"/>
                        </a:solidFill>
                        <a:effectLst/>
                        <a:latin typeface="+mn-lt"/>
                      </a:endParaRPr>
                    </a:p>
                  </a:txBody>
                  <a:tcPr marL="9525" marR="9525" marT="9524" marB="0" anchor="b"/>
                </a:tc>
              </a:tr>
              <a:tr h="780937">
                <a:tc>
                  <a:txBody>
                    <a:bodyPr/>
                    <a:lstStyle/>
                    <a:p>
                      <a:pPr algn="l"/>
                      <a:r>
                        <a:rPr lang="en-CA" sz="2000" dirty="0" smtClean="0"/>
                        <a:t>FIT 48% and 12% Colonoscopy</a:t>
                      </a:r>
                      <a:endParaRPr lang="en-CA" sz="2000" dirty="0">
                        <a:latin typeface="+mn-lt"/>
                      </a:endParaRPr>
                    </a:p>
                  </a:txBody>
                  <a:tcPr marL="0" marR="0" marT="0" marB="0" anchor="ctr"/>
                </a:tc>
                <a:tc>
                  <a:txBody>
                    <a:bodyPr/>
                    <a:lstStyle/>
                    <a:p>
                      <a:pPr algn="ctr" fontAlgn="b"/>
                      <a:r>
                        <a:rPr lang="en-CA" sz="2400" u="none" strike="noStrike" dirty="0">
                          <a:effectLst/>
                        </a:rPr>
                        <a:t>27.0</a:t>
                      </a:r>
                      <a:endParaRPr lang="en-CA" sz="2400" b="0" i="0" u="none" strike="noStrike" dirty="0">
                        <a:solidFill>
                          <a:srgbClr val="000000"/>
                        </a:solidFill>
                        <a:effectLst/>
                        <a:latin typeface="Calibri" panose="020F0502020204030204" pitchFamily="34" charset="0"/>
                      </a:endParaRPr>
                    </a:p>
                  </a:txBody>
                  <a:tcPr marL="9525" marR="9525" marT="9524" marB="0" anchor="b"/>
                </a:tc>
                <a:tc>
                  <a:txBody>
                    <a:bodyPr/>
                    <a:lstStyle/>
                    <a:p>
                      <a:pPr algn="ctr" fontAlgn="b"/>
                      <a:r>
                        <a:rPr lang="en-CA" sz="2400" u="none" strike="noStrike" dirty="0">
                          <a:effectLst/>
                        </a:rPr>
                        <a:t>25.4</a:t>
                      </a:r>
                      <a:endParaRPr lang="en-CA" sz="2400" b="0" i="0" u="none" strike="noStrike" dirty="0">
                        <a:solidFill>
                          <a:srgbClr val="000000"/>
                        </a:solidFill>
                        <a:effectLst/>
                        <a:latin typeface="+mn-lt"/>
                      </a:endParaRPr>
                    </a:p>
                  </a:txBody>
                  <a:tcPr marL="9525" marR="9525" marT="9524" marB="0" anchor="b"/>
                </a:tc>
                <a:tc>
                  <a:txBody>
                    <a:bodyPr/>
                    <a:lstStyle/>
                    <a:p>
                      <a:pPr algn="ctr" fontAlgn="b"/>
                      <a:r>
                        <a:rPr lang="en-CA" sz="2400" u="none" strike="noStrike" dirty="0">
                          <a:effectLst/>
                        </a:rPr>
                        <a:t>29.0</a:t>
                      </a:r>
                      <a:endParaRPr lang="en-CA" sz="2400" b="0" i="0" u="none" strike="noStrike" dirty="0">
                        <a:solidFill>
                          <a:srgbClr val="000000"/>
                        </a:solidFill>
                        <a:effectLst/>
                        <a:latin typeface="Calibri" panose="020F0502020204030204" pitchFamily="34" charset="0"/>
                      </a:endParaRPr>
                    </a:p>
                  </a:txBody>
                  <a:tcPr marL="9525" marR="9525" marT="9524" marB="0" anchor="b"/>
                </a:tc>
                <a:tc>
                  <a:txBody>
                    <a:bodyPr/>
                    <a:lstStyle/>
                    <a:p>
                      <a:pPr algn="ctr" fontAlgn="b"/>
                      <a:r>
                        <a:rPr lang="en-CA" sz="2400" u="none" strike="noStrike" dirty="0">
                          <a:effectLst/>
                        </a:rPr>
                        <a:t>26.7</a:t>
                      </a:r>
                      <a:endParaRPr lang="en-CA" sz="2400" b="0" i="0" u="none" strike="noStrike" dirty="0">
                        <a:solidFill>
                          <a:srgbClr val="000000"/>
                        </a:solidFill>
                        <a:effectLst/>
                        <a:latin typeface="+mn-lt"/>
                      </a:endParaRPr>
                    </a:p>
                  </a:txBody>
                  <a:tcPr marL="9525" marR="9525" marT="9524" marB="0" anchor="b"/>
                </a:tc>
                <a:tc>
                  <a:txBody>
                    <a:bodyPr/>
                    <a:lstStyle/>
                    <a:p>
                      <a:pPr algn="ctr" fontAlgn="b"/>
                      <a:r>
                        <a:rPr lang="en-CA" sz="2400" u="none" strike="noStrike" dirty="0">
                          <a:effectLst/>
                        </a:rPr>
                        <a:t>34.4</a:t>
                      </a:r>
                      <a:endParaRPr lang="en-CA" sz="2400" b="0" i="0" u="none" strike="noStrike" dirty="0">
                        <a:solidFill>
                          <a:srgbClr val="000000"/>
                        </a:solidFill>
                        <a:effectLst/>
                        <a:latin typeface="Calibri" panose="020F0502020204030204" pitchFamily="34" charset="0"/>
                      </a:endParaRPr>
                    </a:p>
                  </a:txBody>
                  <a:tcPr marL="9525" marR="9525" marT="9524" marB="0" anchor="b"/>
                </a:tc>
                <a:tc>
                  <a:txBody>
                    <a:bodyPr/>
                    <a:lstStyle/>
                    <a:p>
                      <a:pPr algn="ctr" fontAlgn="b"/>
                      <a:r>
                        <a:rPr lang="en-CA" sz="2400" u="none" strike="noStrike" dirty="0">
                          <a:effectLst/>
                        </a:rPr>
                        <a:t>28.2</a:t>
                      </a:r>
                      <a:endParaRPr lang="en-CA" sz="2400" b="0" i="0" u="none" strike="noStrike" dirty="0">
                        <a:solidFill>
                          <a:srgbClr val="000000"/>
                        </a:solidFill>
                        <a:effectLst/>
                        <a:latin typeface="+mn-lt"/>
                      </a:endParaRPr>
                    </a:p>
                  </a:txBody>
                  <a:tcPr marL="9525" marR="9525" marT="9524" marB="0" anchor="b"/>
                </a:tc>
              </a:tr>
            </a:tbl>
          </a:graphicData>
        </a:graphic>
      </p:graphicFrame>
      <p:sp>
        <p:nvSpPr>
          <p:cNvPr id="5842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9D7AB37-F423-4D1D-8933-9EE43E741EC9}" type="slidenum">
              <a:rPr lang="en-CA" altLang="en-US" sz="1200">
                <a:solidFill>
                  <a:srgbClr val="898989"/>
                </a:solidFill>
              </a:rPr>
              <a:pPr>
                <a:spcBef>
                  <a:spcPct val="0"/>
                </a:spcBef>
                <a:buFontTx/>
                <a:buNone/>
              </a:pPr>
              <a:t>42</a:t>
            </a:fld>
            <a:endParaRPr lang="en-CA" altLang="en-US" sz="1200">
              <a:solidFill>
                <a:srgbClr val="898989"/>
              </a:solidFill>
            </a:endParaRPr>
          </a:p>
        </p:txBody>
      </p:sp>
      <p:sp>
        <p:nvSpPr>
          <p:cNvPr id="58427" name="TextBox 1"/>
          <p:cNvSpPr txBox="1">
            <a:spLocks noChangeArrowheads="1"/>
          </p:cNvSpPr>
          <p:nvPr/>
        </p:nvSpPr>
        <p:spPr bwMode="auto">
          <a:xfrm>
            <a:off x="-20638" y="6288088"/>
            <a:ext cx="9144001"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400"/>
              <a:t>*60% participation; non-age standardized; gFOBT; guaiac Fecal Occult Blood Test; FIT: fecal immunochemical test: </a:t>
            </a:r>
          </a:p>
          <a:p>
            <a:pPr eaLnBrk="1" hangingPunct="1">
              <a:spcBef>
                <a:spcPct val="0"/>
              </a:spcBef>
              <a:buFontTx/>
              <a:buNone/>
            </a:pPr>
            <a:r>
              <a:rPr lang="en-CA" altLang="en-US" sz="1400"/>
              <a:t>Col: Colonoscopy; CRC: Colorectal cancer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DBDE836-29ED-4407-A19A-92EF52DE0B50}" type="slidenum">
              <a:rPr lang="en-CA" altLang="en-US" sz="1200">
                <a:solidFill>
                  <a:srgbClr val="898989"/>
                </a:solidFill>
              </a:rPr>
              <a:pPr>
                <a:spcBef>
                  <a:spcPct val="0"/>
                </a:spcBef>
                <a:buFontTx/>
                <a:buNone/>
              </a:pPr>
              <a:t>43</a:t>
            </a:fld>
            <a:endParaRPr lang="en-CA" altLang="en-US" sz="1200">
              <a:solidFill>
                <a:srgbClr val="898989"/>
              </a:solidFill>
            </a:endParaRPr>
          </a:p>
        </p:txBody>
      </p:sp>
      <p:sp>
        <p:nvSpPr>
          <p:cNvPr id="59395" name="TextBox 1"/>
          <p:cNvSpPr txBox="1">
            <a:spLocks noChangeArrowheads="1"/>
          </p:cNvSpPr>
          <p:nvPr/>
        </p:nvSpPr>
        <p:spPr bwMode="auto">
          <a:xfrm>
            <a:off x="0" y="6219825"/>
            <a:ext cx="9144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400"/>
              <a:t>*participation rates (%) ; non-age standardized; gFOBT; guaiac Fecal Occult Blood Test; FIT: fecal immunochemical test: </a:t>
            </a:r>
          </a:p>
          <a:p>
            <a:pPr eaLnBrk="1" hangingPunct="1">
              <a:spcBef>
                <a:spcPct val="0"/>
              </a:spcBef>
              <a:buFontTx/>
              <a:buNone/>
            </a:pPr>
            <a:r>
              <a:rPr lang="en-CA" altLang="en-US" sz="1400"/>
              <a:t>Col: Colonoscopy; CRC: Colorectal cancer </a:t>
            </a:r>
          </a:p>
        </p:txBody>
      </p:sp>
      <p:graphicFrame>
        <p:nvGraphicFramePr>
          <p:cNvPr id="59396" name="Chart 6"/>
          <p:cNvGraphicFramePr>
            <a:graphicFrameLocks/>
          </p:cNvGraphicFramePr>
          <p:nvPr/>
        </p:nvGraphicFramePr>
        <p:xfrm>
          <a:off x="177800" y="177800"/>
          <a:ext cx="8712200" cy="5816600"/>
        </p:xfrm>
        <a:graphic>
          <a:graphicData uri="http://schemas.openxmlformats.org/presentationml/2006/ole">
            <mc:AlternateContent xmlns:mc="http://schemas.openxmlformats.org/markup-compatibility/2006">
              <mc:Choice xmlns:v="urn:schemas-microsoft-com:vml" Requires="v">
                <p:oleObj spid="_x0000_s59398" name="Chart" r:id="rId3" imgW="8718036" imgH="5822185" progId="Excel.Chart.8">
                  <p:embed/>
                </p:oleObj>
              </mc:Choice>
              <mc:Fallback>
                <p:oleObj name="Chart" r:id="rId3" imgW="8718036" imgH="5822185" progId="Excel.Chart.8">
                  <p:embed/>
                  <p:pic>
                    <p:nvPicPr>
                      <p:cNvPr id="0" name="Char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177800"/>
                        <a:ext cx="87122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75687B-39EB-4C47-BA43-76F2979FE355}" type="slidenum">
              <a:rPr lang="en-CA" altLang="en-US" sz="1200">
                <a:solidFill>
                  <a:srgbClr val="898989"/>
                </a:solidFill>
              </a:rPr>
              <a:pPr>
                <a:spcBef>
                  <a:spcPct val="0"/>
                </a:spcBef>
                <a:buFontTx/>
                <a:buNone/>
              </a:pPr>
              <a:t>44</a:t>
            </a:fld>
            <a:endParaRPr lang="en-CA" altLang="en-US" sz="1200">
              <a:solidFill>
                <a:srgbClr val="898989"/>
              </a:solidFill>
            </a:endParaRPr>
          </a:p>
        </p:txBody>
      </p:sp>
      <p:sp>
        <p:nvSpPr>
          <p:cNvPr id="60419" name="TextBox 1"/>
          <p:cNvSpPr txBox="1">
            <a:spLocks noChangeArrowheads="1"/>
          </p:cNvSpPr>
          <p:nvPr/>
        </p:nvSpPr>
        <p:spPr bwMode="auto">
          <a:xfrm>
            <a:off x="14288" y="6356350"/>
            <a:ext cx="9144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400"/>
              <a:t>*participation rates (%) ; non-age standardized; gFOBT; guaiac Fecal Occult Blood Test; FIT: fecal immunochemical test: </a:t>
            </a:r>
          </a:p>
          <a:p>
            <a:pPr eaLnBrk="1" hangingPunct="1">
              <a:spcBef>
                <a:spcPct val="0"/>
              </a:spcBef>
              <a:buFontTx/>
              <a:buNone/>
            </a:pPr>
            <a:r>
              <a:rPr lang="en-CA" altLang="en-US" sz="1400"/>
              <a:t>Col: Colonoscopy; CRC: Colorectal cancer </a:t>
            </a:r>
          </a:p>
        </p:txBody>
      </p:sp>
      <p:graphicFrame>
        <p:nvGraphicFramePr>
          <p:cNvPr id="60420" name="Chart 4"/>
          <p:cNvGraphicFramePr>
            <a:graphicFrameLocks/>
          </p:cNvGraphicFramePr>
          <p:nvPr/>
        </p:nvGraphicFramePr>
        <p:xfrm>
          <a:off x="177800" y="177800"/>
          <a:ext cx="8559800" cy="5740400"/>
        </p:xfrm>
        <a:graphic>
          <a:graphicData uri="http://schemas.openxmlformats.org/presentationml/2006/ole">
            <mc:AlternateContent xmlns:mc="http://schemas.openxmlformats.org/markup-compatibility/2006">
              <mc:Choice xmlns:v="urn:schemas-microsoft-com:vml" Requires="v">
                <p:oleObj spid="_x0000_s60422" name="Chart" r:id="rId4" imgW="8565622" imgH="5742930" progId="Excel.Chart.8">
                  <p:embed/>
                </p:oleObj>
              </mc:Choice>
              <mc:Fallback>
                <p:oleObj name="Chart" r:id="rId4" imgW="8565622" imgH="5742930" progId="Excel.Char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77800"/>
                        <a:ext cx="8559800"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056FB03-2372-4395-9DB7-F83ACA23F0A9}" type="slidenum">
              <a:rPr lang="en-CA" altLang="en-US" sz="1200">
                <a:solidFill>
                  <a:srgbClr val="898989"/>
                </a:solidFill>
              </a:rPr>
              <a:pPr>
                <a:spcBef>
                  <a:spcPct val="0"/>
                </a:spcBef>
                <a:buFontTx/>
                <a:buNone/>
              </a:pPr>
              <a:t>45</a:t>
            </a:fld>
            <a:endParaRPr lang="en-CA" altLang="en-US" sz="1200">
              <a:solidFill>
                <a:srgbClr val="898989"/>
              </a:solidFill>
            </a:endParaRPr>
          </a:p>
        </p:txBody>
      </p:sp>
      <p:graphicFrame>
        <p:nvGraphicFramePr>
          <p:cNvPr id="62467" name="Chart 2"/>
          <p:cNvGraphicFramePr>
            <a:graphicFrameLocks/>
          </p:cNvGraphicFramePr>
          <p:nvPr/>
        </p:nvGraphicFramePr>
        <p:xfrm>
          <a:off x="482600" y="101600"/>
          <a:ext cx="8407400" cy="6305550"/>
        </p:xfrm>
        <a:graphic>
          <a:graphicData uri="http://schemas.openxmlformats.org/presentationml/2006/ole">
            <mc:AlternateContent xmlns:mc="http://schemas.openxmlformats.org/markup-compatibility/2006">
              <mc:Choice xmlns:v="urn:schemas-microsoft-com:vml" Requires="v">
                <p:oleObj spid="_x0000_s62469" name="Chart" r:id="rId3" imgW="8413209" imgH="6316003" progId="Excel.Chart.8">
                  <p:embed/>
                </p:oleObj>
              </mc:Choice>
              <mc:Fallback>
                <p:oleObj name="Chart" r:id="rId3" imgW="8413209" imgH="6316003" progId="Excel.Chart.8">
                  <p:embed/>
                  <p:pic>
                    <p:nvPicPr>
                      <p:cNvPr id="0" name="Char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101600"/>
                        <a:ext cx="8407400" cy="630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62C432-415D-47F4-835A-342C48DC9695}" type="slidenum">
              <a:rPr lang="en-CA" altLang="en-US" sz="1200">
                <a:solidFill>
                  <a:srgbClr val="898989"/>
                </a:solidFill>
              </a:rPr>
              <a:pPr>
                <a:spcBef>
                  <a:spcPct val="0"/>
                </a:spcBef>
                <a:buFontTx/>
                <a:buNone/>
              </a:pPr>
              <a:t>46</a:t>
            </a:fld>
            <a:endParaRPr lang="en-CA" altLang="en-US" sz="1200">
              <a:solidFill>
                <a:srgbClr val="898989"/>
              </a:solidFill>
            </a:endParaRPr>
          </a:p>
        </p:txBody>
      </p:sp>
      <p:pic>
        <p:nvPicPr>
          <p:cNvPr id="6349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72000" cy="327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1538" y="0"/>
            <a:ext cx="446246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505200"/>
            <a:ext cx="46196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8525" y="3657600"/>
            <a:ext cx="44354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5"/>
          <p:cNvSpPr>
            <a:spLocks noGrp="1"/>
          </p:cNvSpPr>
          <p:nvPr>
            <p:ph type="title"/>
          </p:nvPr>
        </p:nvSpPr>
        <p:spPr>
          <a:xfrm>
            <a:off x="442913" y="177800"/>
            <a:ext cx="8229600" cy="709613"/>
          </a:xfrm>
        </p:spPr>
        <p:txBody>
          <a:bodyPr/>
          <a:lstStyle/>
          <a:p>
            <a:pPr eaLnBrk="1" hangingPunct="1"/>
            <a:r>
              <a:rPr lang="en-US" altLang="en-US" sz="3600" b="1" smtClean="0">
                <a:ea typeface="ヒラギノ角ゴ Pro W3"/>
                <a:cs typeface="ヒラギノ角ゴ Pro W3"/>
              </a:rPr>
              <a:t>Who is Leading the CRM? </a:t>
            </a:r>
          </a:p>
        </p:txBody>
      </p:sp>
      <p:sp>
        <p:nvSpPr>
          <p:cNvPr id="64515" name="Slide Number Placeholder 3"/>
          <p:cNvSpPr>
            <a:spLocks noGrp="1"/>
          </p:cNvSpPr>
          <p:nvPr>
            <p:ph type="sldNum" sz="quarter" idx="12"/>
          </p:nvPr>
        </p:nvSpPr>
        <p:spPr bwMode="auto">
          <a:xfrm>
            <a:off x="8467725" y="6507163"/>
            <a:ext cx="6762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F36BB935-7450-459D-BB65-1FFAE32C9F2E}" type="slidenum">
              <a:rPr lang="en-CA" altLang="en-US" sz="1200">
                <a:solidFill>
                  <a:srgbClr val="898989"/>
                </a:solidFill>
              </a:rPr>
              <a:pPr algn="ctr">
                <a:spcBef>
                  <a:spcPct val="0"/>
                </a:spcBef>
                <a:buFontTx/>
                <a:buNone/>
              </a:pPr>
              <a:t>47</a:t>
            </a:fld>
            <a:endParaRPr lang="en-CA" altLang="en-US" sz="1200">
              <a:solidFill>
                <a:srgbClr val="898989"/>
              </a:solidFill>
            </a:endParaRPr>
          </a:p>
        </p:txBody>
      </p:sp>
      <p:sp>
        <p:nvSpPr>
          <p:cNvPr id="64516" name="TextBox 7"/>
          <p:cNvSpPr txBox="1">
            <a:spLocks noChangeArrowheads="1"/>
          </p:cNvSpPr>
          <p:nvPr/>
        </p:nvSpPr>
        <p:spPr bwMode="auto">
          <a:xfrm>
            <a:off x="-76200" y="6610350"/>
            <a:ext cx="3505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a:t>*Canadian Centre for Applied Research in Cancer Control </a:t>
            </a:r>
          </a:p>
        </p:txBody>
      </p:sp>
      <p:grpSp>
        <p:nvGrpSpPr>
          <p:cNvPr id="64517" name="Group 4"/>
          <p:cNvGrpSpPr>
            <a:grpSpLocks noChangeAspect="1"/>
          </p:cNvGrpSpPr>
          <p:nvPr/>
        </p:nvGrpSpPr>
        <p:grpSpPr bwMode="auto">
          <a:xfrm>
            <a:off x="914400" y="1371600"/>
            <a:ext cx="7504113" cy="4808538"/>
            <a:chOff x="576" y="864"/>
            <a:chExt cx="4727" cy="3029"/>
          </a:xfrm>
        </p:grpSpPr>
        <p:sp>
          <p:nvSpPr>
            <p:cNvPr id="64518" name="AutoShape 3"/>
            <p:cNvSpPr>
              <a:spLocks noChangeAspect="1" noChangeArrowheads="1" noTextEdit="1"/>
            </p:cNvSpPr>
            <p:nvPr/>
          </p:nvSpPr>
          <p:spPr bwMode="auto">
            <a:xfrm>
              <a:off x="576" y="864"/>
              <a:ext cx="4718"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645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 y="2973"/>
              <a:ext cx="2239" cy="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0" name="Freeform 6"/>
            <p:cNvSpPr>
              <a:spLocks noEditPoints="1"/>
            </p:cNvSpPr>
            <p:nvPr/>
          </p:nvSpPr>
          <p:spPr bwMode="auto">
            <a:xfrm>
              <a:off x="2508" y="2966"/>
              <a:ext cx="2259" cy="735"/>
            </a:xfrm>
            <a:custGeom>
              <a:avLst/>
              <a:gdLst>
                <a:gd name="T0" fmla="*/ 0 w 2259"/>
                <a:gd name="T1" fmla="*/ 645 h 735"/>
                <a:gd name="T2" fmla="*/ 0 w 2259"/>
                <a:gd name="T3" fmla="*/ 505 h 735"/>
                <a:gd name="T4" fmla="*/ 20 w 2259"/>
                <a:gd name="T5" fmla="*/ 425 h 735"/>
                <a:gd name="T6" fmla="*/ 20 w 2259"/>
                <a:gd name="T7" fmla="*/ 405 h 735"/>
                <a:gd name="T8" fmla="*/ 0 w 2259"/>
                <a:gd name="T9" fmla="*/ 325 h 735"/>
                <a:gd name="T10" fmla="*/ 0 w 2259"/>
                <a:gd name="T11" fmla="*/ 165 h 735"/>
                <a:gd name="T12" fmla="*/ 0 w 2259"/>
                <a:gd name="T13" fmla="*/ 25 h 735"/>
                <a:gd name="T14" fmla="*/ 75 w 2259"/>
                <a:gd name="T15" fmla="*/ 20 h 735"/>
                <a:gd name="T16" fmla="*/ 95 w 2259"/>
                <a:gd name="T17" fmla="*/ 20 h 735"/>
                <a:gd name="T18" fmla="*/ 175 w 2259"/>
                <a:gd name="T19" fmla="*/ 0 h 735"/>
                <a:gd name="T20" fmla="*/ 335 w 2259"/>
                <a:gd name="T21" fmla="*/ 0 h 735"/>
                <a:gd name="T22" fmla="*/ 474 w 2259"/>
                <a:gd name="T23" fmla="*/ 0 h 735"/>
                <a:gd name="T24" fmla="*/ 554 w 2259"/>
                <a:gd name="T25" fmla="*/ 20 h 735"/>
                <a:gd name="T26" fmla="*/ 574 w 2259"/>
                <a:gd name="T27" fmla="*/ 20 h 735"/>
                <a:gd name="T28" fmla="*/ 654 w 2259"/>
                <a:gd name="T29" fmla="*/ 0 h 735"/>
                <a:gd name="T30" fmla="*/ 814 w 2259"/>
                <a:gd name="T31" fmla="*/ 0 h 735"/>
                <a:gd name="T32" fmla="*/ 954 w 2259"/>
                <a:gd name="T33" fmla="*/ 0 h 735"/>
                <a:gd name="T34" fmla="*/ 1034 w 2259"/>
                <a:gd name="T35" fmla="*/ 20 h 735"/>
                <a:gd name="T36" fmla="*/ 1054 w 2259"/>
                <a:gd name="T37" fmla="*/ 20 h 735"/>
                <a:gd name="T38" fmla="*/ 1134 w 2259"/>
                <a:gd name="T39" fmla="*/ 0 h 735"/>
                <a:gd name="T40" fmla="*/ 1294 w 2259"/>
                <a:gd name="T41" fmla="*/ 0 h 735"/>
                <a:gd name="T42" fmla="*/ 1434 w 2259"/>
                <a:gd name="T43" fmla="*/ 0 h 735"/>
                <a:gd name="T44" fmla="*/ 1514 w 2259"/>
                <a:gd name="T45" fmla="*/ 20 h 735"/>
                <a:gd name="T46" fmla="*/ 1534 w 2259"/>
                <a:gd name="T47" fmla="*/ 20 h 735"/>
                <a:gd name="T48" fmla="*/ 1614 w 2259"/>
                <a:gd name="T49" fmla="*/ 0 h 735"/>
                <a:gd name="T50" fmla="*/ 1774 w 2259"/>
                <a:gd name="T51" fmla="*/ 0 h 735"/>
                <a:gd name="T52" fmla="*/ 1914 w 2259"/>
                <a:gd name="T53" fmla="*/ 0 h 735"/>
                <a:gd name="T54" fmla="*/ 1994 w 2259"/>
                <a:gd name="T55" fmla="*/ 20 h 735"/>
                <a:gd name="T56" fmla="*/ 2014 w 2259"/>
                <a:gd name="T57" fmla="*/ 20 h 735"/>
                <a:gd name="T58" fmla="*/ 2094 w 2259"/>
                <a:gd name="T59" fmla="*/ 0 h 735"/>
                <a:gd name="T60" fmla="*/ 2259 w 2259"/>
                <a:gd name="T61" fmla="*/ 15 h 735"/>
                <a:gd name="T62" fmla="*/ 2259 w 2259"/>
                <a:gd name="T63" fmla="*/ 155 h 735"/>
                <a:gd name="T64" fmla="*/ 2239 w 2259"/>
                <a:gd name="T65" fmla="*/ 235 h 735"/>
                <a:gd name="T66" fmla="*/ 2239 w 2259"/>
                <a:gd name="T67" fmla="*/ 255 h 735"/>
                <a:gd name="T68" fmla="*/ 2259 w 2259"/>
                <a:gd name="T69" fmla="*/ 335 h 735"/>
                <a:gd name="T70" fmla="*/ 2259 w 2259"/>
                <a:gd name="T71" fmla="*/ 495 h 735"/>
                <a:gd name="T72" fmla="*/ 2259 w 2259"/>
                <a:gd name="T73" fmla="*/ 635 h 735"/>
                <a:gd name="T74" fmla="*/ 2239 w 2259"/>
                <a:gd name="T75" fmla="*/ 715 h 735"/>
                <a:gd name="T76" fmla="*/ 2239 w 2259"/>
                <a:gd name="T77" fmla="*/ 715 h 735"/>
                <a:gd name="T78" fmla="*/ 2159 w 2259"/>
                <a:gd name="T79" fmla="*/ 735 h 735"/>
                <a:gd name="T80" fmla="*/ 1999 w 2259"/>
                <a:gd name="T81" fmla="*/ 735 h 735"/>
                <a:gd name="T82" fmla="*/ 1859 w 2259"/>
                <a:gd name="T83" fmla="*/ 735 h 735"/>
                <a:gd name="T84" fmla="*/ 1779 w 2259"/>
                <a:gd name="T85" fmla="*/ 715 h 735"/>
                <a:gd name="T86" fmla="*/ 1759 w 2259"/>
                <a:gd name="T87" fmla="*/ 715 h 735"/>
                <a:gd name="T88" fmla="*/ 1679 w 2259"/>
                <a:gd name="T89" fmla="*/ 735 h 735"/>
                <a:gd name="T90" fmla="*/ 1519 w 2259"/>
                <a:gd name="T91" fmla="*/ 735 h 735"/>
                <a:gd name="T92" fmla="*/ 1379 w 2259"/>
                <a:gd name="T93" fmla="*/ 735 h 735"/>
                <a:gd name="T94" fmla="*/ 1299 w 2259"/>
                <a:gd name="T95" fmla="*/ 715 h 735"/>
                <a:gd name="T96" fmla="*/ 1279 w 2259"/>
                <a:gd name="T97" fmla="*/ 715 h 735"/>
                <a:gd name="T98" fmla="*/ 1199 w 2259"/>
                <a:gd name="T99" fmla="*/ 735 h 735"/>
                <a:gd name="T100" fmla="*/ 1039 w 2259"/>
                <a:gd name="T101" fmla="*/ 735 h 735"/>
                <a:gd name="T102" fmla="*/ 899 w 2259"/>
                <a:gd name="T103" fmla="*/ 735 h 735"/>
                <a:gd name="T104" fmla="*/ 819 w 2259"/>
                <a:gd name="T105" fmla="*/ 715 h 735"/>
                <a:gd name="T106" fmla="*/ 799 w 2259"/>
                <a:gd name="T107" fmla="*/ 715 h 735"/>
                <a:gd name="T108" fmla="*/ 719 w 2259"/>
                <a:gd name="T109" fmla="*/ 735 h 735"/>
                <a:gd name="T110" fmla="*/ 559 w 2259"/>
                <a:gd name="T111" fmla="*/ 735 h 735"/>
                <a:gd name="T112" fmla="*/ 419 w 2259"/>
                <a:gd name="T113" fmla="*/ 735 h 735"/>
                <a:gd name="T114" fmla="*/ 340 w 2259"/>
                <a:gd name="T115" fmla="*/ 715 h 735"/>
                <a:gd name="T116" fmla="*/ 320 w 2259"/>
                <a:gd name="T117" fmla="*/ 715 h 735"/>
                <a:gd name="T118" fmla="*/ 240 w 2259"/>
                <a:gd name="T119" fmla="*/ 735 h 735"/>
                <a:gd name="T120" fmla="*/ 80 w 2259"/>
                <a:gd name="T121" fmla="*/ 735 h 7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59"/>
                <a:gd name="T184" fmla="*/ 0 h 735"/>
                <a:gd name="T185" fmla="*/ 2259 w 2259"/>
                <a:gd name="T186" fmla="*/ 735 h 7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59" h="735">
                  <a:moveTo>
                    <a:pt x="0" y="725"/>
                  </a:moveTo>
                  <a:lnTo>
                    <a:pt x="0" y="665"/>
                  </a:lnTo>
                  <a:lnTo>
                    <a:pt x="20" y="665"/>
                  </a:lnTo>
                  <a:lnTo>
                    <a:pt x="20" y="725"/>
                  </a:lnTo>
                  <a:lnTo>
                    <a:pt x="0" y="725"/>
                  </a:lnTo>
                  <a:close/>
                  <a:moveTo>
                    <a:pt x="0" y="645"/>
                  </a:moveTo>
                  <a:lnTo>
                    <a:pt x="0" y="585"/>
                  </a:lnTo>
                  <a:lnTo>
                    <a:pt x="20" y="585"/>
                  </a:lnTo>
                  <a:lnTo>
                    <a:pt x="20" y="645"/>
                  </a:lnTo>
                  <a:lnTo>
                    <a:pt x="0" y="645"/>
                  </a:lnTo>
                  <a:close/>
                  <a:moveTo>
                    <a:pt x="0" y="565"/>
                  </a:moveTo>
                  <a:lnTo>
                    <a:pt x="0" y="505"/>
                  </a:lnTo>
                  <a:lnTo>
                    <a:pt x="20" y="505"/>
                  </a:lnTo>
                  <a:lnTo>
                    <a:pt x="20" y="565"/>
                  </a:lnTo>
                  <a:lnTo>
                    <a:pt x="0" y="565"/>
                  </a:lnTo>
                  <a:close/>
                  <a:moveTo>
                    <a:pt x="0" y="485"/>
                  </a:moveTo>
                  <a:lnTo>
                    <a:pt x="0" y="425"/>
                  </a:lnTo>
                  <a:lnTo>
                    <a:pt x="20" y="425"/>
                  </a:lnTo>
                  <a:lnTo>
                    <a:pt x="20" y="485"/>
                  </a:lnTo>
                  <a:lnTo>
                    <a:pt x="0" y="485"/>
                  </a:lnTo>
                  <a:close/>
                  <a:moveTo>
                    <a:pt x="0" y="405"/>
                  </a:moveTo>
                  <a:lnTo>
                    <a:pt x="0" y="345"/>
                  </a:lnTo>
                  <a:lnTo>
                    <a:pt x="20" y="345"/>
                  </a:lnTo>
                  <a:lnTo>
                    <a:pt x="20" y="405"/>
                  </a:lnTo>
                  <a:lnTo>
                    <a:pt x="0" y="405"/>
                  </a:lnTo>
                  <a:close/>
                  <a:moveTo>
                    <a:pt x="0" y="325"/>
                  </a:moveTo>
                  <a:lnTo>
                    <a:pt x="0" y="265"/>
                  </a:lnTo>
                  <a:lnTo>
                    <a:pt x="20" y="265"/>
                  </a:lnTo>
                  <a:lnTo>
                    <a:pt x="20" y="325"/>
                  </a:lnTo>
                  <a:lnTo>
                    <a:pt x="0" y="325"/>
                  </a:lnTo>
                  <a:close/>
                  <a:moveTo>
                    <a:pt x="0" y="245"/>
                  </a:moveTo>
                  <a:lnTo>
                    <a:pt x="0" y="185"/>
                  </a:lnTo>
                  <a:lnTo>
                    <a:pt x="20" y="185"/>
                  </a:lnTo>
                  <a:lnTo>
                    <a:pt x="20" y="245"/>
                  </a:lnTo>
                  <a:lnTo>
                    <a:pt x="0" y="245"/>
                  </a:lnTo>
                  <a:close/>
                  <a:moveTo>
                    <a:pt x="0" y="165"/>
                  </a:moveTo>
                  <a:lnTo>
                    <a:pt x="0" y="105"/>
                  </a:lnTo>
                  <a:lnTo>
                    <a:pt x="20" y="105"/>
                  </a:lnTo>
                  <a:lnTo>
                    <a:pt x="20" y="165"/>
                  </a:lnTo>
                  <a:lnTo>
                    <a:pt x="0" y="165"/>
                  </a:lnTo>
                  <a:close/>
                  <a:moveTo>
                    <a:pt x="0" y="85"/>
                  </a:moveTo>
                  <a:lnTo>
                    <a:pt x="0" y="25"/>
                  </a:lnTo>
                  <a:lnTo>
                    <a:pt x="20" y="25"/>
                  </a:lnTo>
                  <a:lnTo>
                    <a:pt x="20" y="85"/>
                  </a:lnTo>
                  <a:lnTo>
                    <a:pt x="0" y="85"/>
                  </a:lnTo>
                  <a:close/>
                  <a:moveTo>
                    <a:pt x="15" y="0"/>
                  </a:moveTo>
                  <a:lnTo>
                    <a:pt x="75" y="0"/>
                  </a:lnTo>
                  <a:lnTo>
                    <a:pt x="75" y="20"/>
                  </a:lnTo>
                  <a:lnTo>
                    <a:pt x="15" y="20"/>
                  </a:lnTo>
                  <a:lnTo>
                    <a:pt x="15" y="0"/>
                  </a:lnTo>
                  <a:close/>
                  <a:moveTo>
                    <a:pt x="95" y="0"/>
                  </a:moveTo>
                  <a:lnTo>
                    <a:pt x="155" y="0"/>
                  </a:lnTo>
                  <a:lnTo>
                    <a:pt x="155" y="20"/>
                  </a:lnTo>
                  <a:lnTo>
                    <a:pt x="95" y="20"/>
                  </a:lnTo>
                  <a:lnTo>
                    <a:pt x="95" y="0"/>
                  </a:lnTo>
                  <a:close/>
                  <a:moveTo>
                    <a:pt x="175" y="0"/>
                  </a:moveTo>
                  <a:lnTo>
                    <a:pt x="235" y="0"/>
                  </a:lnTo>
                  <a:lnTo>
                    <a:pt x="235" y="20"/>
                  </a:lnTo>
                  <a:lnTo>
                    <a:pt x="175" y="20"/>
                  </a:lnTo>
                  <a:lnTo>
                    <a:pt x="175" y="0"/>
                  </a:lnTo>
                  <a:close/>
                  <a:moveTo>
                    <a:pt x="255" y="0"/>
                  </a:moveTo>
                  <a:lnTo>
                    <a:pt x="315" y="0"/>
                  </a:lnTo>
                  <a:lnTo>
                    <a:pt x="315" y="20"/>
                  </a:lnTo>
                  <a:lnTo>
                    <a:pt x="255" y="20"/>
                  </a:lnTo>
                  <a:lnTo>
                    <a:pt x="255" y="0"/>
                  </a:lnTo>
                  <a:close/>
                  <a:moveTo>
                    <a:pt x="335" y="0"/>
                  </a:moveTo>
                  <a:lnTo>
                    <a:pt x="395" y="0"/>
                  </a:lnTo>
                  <a:lnTo>
                    <a:pt x="395" y="20"/>
                  </a:lnTo>
                  <a:lnTo>
                    <a:pt x="335" y="20"/>
                  </a:lnTo>
                  <a:lnTo>
                    <a:pt x="335" y="0"/>
                  </a:lnTo>
                  <a:close/>
                  <a:moveTo>
                    <a:pt x="415" y="0"/>
                  </a:moveTo>
                  <a:lnTo>
                    <a:pt x="474" y="0"/>
                  </a:lnTo>
                  <a:lnTo>
                    <a:pt x="474" y="20"/>
                  </a:lnTo>
                  <a:lnTo>
                    <a:pt x="415" y="20"/>
                  </a:lnTo>
                  <a:lnTo>
                    <a:pt x="415" y="0"/>
                  </a:lnTo>
                  <a:close/>
                  <a:moveTo>
                    <a:pt x="494" y="0"/>
                  </a:moveTo>
                  <a:lnTo>
                    <a:pt x="554" y="0"/>
                  </a:lnTo>
                  <a:lnTo>
                    <a:pt x="554" y="20"/>
                  </a:lnTo>
                  <a:lnTo>
                    <a:pt x="494" y="20"/>
                  </a:lnTo>
                  <a:lnTo>
                    <a:pt x="494" y="0"/>
                  </a:lnTo>
                  <a:close/>
                  <a:moveTo>
                    <a:pt x="574" y="0"/>
                  </a:moveTo>
                  <a:lnTo>
                    <a:pt x="634" y="0"/>
                  </a:lnTo>
                  <a:lnTo>
                    <a:pt x="634" y="20"/>
                  </a:lnTo>
                  <a:lnTo>
                    <a:pt x="574" y="20"/>
                  </a:lnTo>
                  <a:lnTo>
                    <a:pt x="574" y="0"/>
                  </a:lnTo>
                  <a:close/>
                  <a:moveTo>
                    <a:pt x="654" y="0"/>
                  </a:moveTo>
                  <a:lnTo>
                    <a:pt x="714" y="0"/>
                  </a:lnTo>
                  <a:lnTo>
                    <a:pt x="714" y="20"/>
                  </a:lnTo>
                  <a:lnTo>
                    <a:pt x="654" y="20"/>
                  </a:lnTo>
                  <a:lnTo>
                    <a:pt x="654" y="0"/>
                  </a:lnTo>
                  <a:close/>
                  <a:moveTo>
                    <a:pt x="734" y="0"/>
                  </a:moveTo>
                  <a:lnTo>
                    <a:pt x="794" y="0"/>
                  </a:lnTo>
                  <a:lnTo>
                    <a:pt x="794" y="20"/>
                  </a:lnTo>
                  <a:lnTo>
                    <a:pt x="734" y="20"/>
                  </a:lnTo>
                  <a:lnTo>
                    <a:pt x="734" y="0"/>
                  </a:lnTo>
                  <a:close/>
                  <a:moveTo>
                    <a:pt x="814" y="0"/>
                  </a:moveTo>
                  <a:lnTo>
                    <a:pt x="874" y="0"/>
                  </a:lnTo>
                  <a:lnTo>
                    <a:pt x="874" y="20"/>
                  </a:lnTo>
                  <a:lnTo>
                    <a:pt x="814" y="20"/>
                  </a:lnTo>
                  <a:lnTo>
                    <a:pt x="814" y="0"/>
                  </a:lnTo>
                  <a:close/>
                  <a:moveTo>
                    <a:pt x="894" y="0"/>
                  </a:moveTo>
                  <a:lnTo>
                    <a:pt x="954" y="0"/>
                  </a:lnTo>
                  <a:lnTo>
                    <a:pt x="954" y="20"/>
                  </a:lnTo>
                  <a:lnTo>
                    <a:pt x="894" y="20"/>
                  </a:lnTo>
                  <a:lnTo>
                    <a:pt x="894" y="0"/>
                  </a:lnTo>
                  <a:close/>
                  <a:moveTo>
                    <a:pt x="974" y="0"/>
                  </a:moveTo>
                  <a:lnTo>
                    <a:pt x="1034" y="0"/>
                  </a:lnTo>
                  <a:lnTo>
                    <a:pt x="1034" y="20"/>
                  </a:lnTo>
                  <a:lnTo>
                    <a:pt x="974" y="20"/>
                  </a:lnTo>
                  <a:lnTo>
                    <a:pt x="974" y="0"/>
                  </a:lnTo>
                  <a:close/>
                  <a:moveTo>
                    <a:pt x="1054" y="0"/>
                  </a:moveTo>
                  <a:lnTo>
                    <a:pt x="1114" y="0"/>
                  </a:lnTo>
                  <a:lnTo>
                    <a:pt x="1114" y="20"/>
                  </a:lnTo>
                  <a:lnTo>
                    <a:pt x="1054" y="20"/>
                  </a:lnTo>
                  <a:lnTo>
                    <a:pt x="1054" y="0"/>
                  </a:lnTo>
                  <a:close/>
                  <a:moveTo>
                    <a:pt x="1134" y="0"/>
                  </a:moveTo>
                  <a:lnTo>
                    <a:pt x="1194" y="0"/>
                  </a:lnTo>
                  <a:lnTo>
                    <a:pt x="1194" y="20"/>
                  </a:lnTo>
                  <a:lnTo>
                    <a:pt x="1134" y="20"/>
                  </a:lnTo>
                  <a:lnTo>
                    <a:pt x="1134" y="0"/>
                  </a:lnTo>
                  <a:close/>
                  <a:moveTo>
                    <a:pt x="1214" y="0"/>
                  </a:moveTo>
                  <a:lnTo>
                    <a:pt x="1274" y="0"/>
                  </a:lnTo>
                  <a:lnTo>
                    <a:pt x="1274" y="20"/>
                  </a:lnTo>
                  <a:lnTo>
                    <a:pt x="1214" y="20"/>
                  </a:lnTo>
                  <a:lnTo>
                    <a:pt x="1214" y="0"/>
                  </a:lnTo>
                  <a:close/>
                  <a:moveTo>
                    <a:pt x="1294" y="0"/>
                  </a:moveTo>
                  <a:lnTo>
                    <a:pt x="1354" y="0"/>
                  </a:lnTo>
                  <a:lnTo>
                    <a:pt x="1354" y="20"/>
                  </a:lnTo>
                  <a:lnTo>
                    <a:pt x="1294" y="20"/>
                  </a:lnTo>
                  <a:lnTo>
                    <a:pt x="1294" y="0"/>
                  </a:lnTo>
                  <a:close/>
                  <a:moveTo>
                    <a:pt x="1374" y="0"/>
                  </a:moveTo>
                  <a:lnTo>
                    <a:pt x="1434" y="0"/>
                  </a:lnTo>
                  <a:lnTo>
                    <a:pt x="1434" y="20"/>
                  </a:lnTo>
                  <a:lnTo>
                    <a:pt x="1374" y="20"/>
                  </a:lnTo>
                  <a:lnTo>
                    <a:pt x="1374" y="0"/>
                  </a:lnTo>
                  <a:close/>
                  <a:moveTo>
                    <a:pt x="1454" y="0"/>
                  </a:moveTo>
                  <a:lnTo>
                    <a:pt x="1514" y="0"/>
                  </a:lnTo>
                  <a:lnTo>
                    <a:pt x="1514" y="20"/>
                  </a:lnTo>
                  <a:lnTo>
                    <a:pt x="1454" y="20"/>
                  </a:lnTo>
                  <a:lnTo>
                    <a:pt x="1454" y="0"/>
                  </a:lnTo>
                  <a:close/>
                  <a:moveTo>
                    <a:pt x="1534" y="0"/>
                  </a:moveTo>
                  <a:lnTo>
                    <a:pt x="1594" y="0"/>
                  </a:lnTo>
                  <a:lnTo>
                    <a:pt x="1594" y="20"/>
                  </a:lnTo>
                  <a:lnTo>
                    <a:pt x="1534" y="20"/>
                  </a:lnTo>
                  <a:lnTo>
                    <a:pt x="1534" y="0"/>
                  </a:lnTo>
                  <a:close/>
                  <a:moveTo>
                    <a:pt x="1614" y="0"/>
                  </a:moveTo>
                  <a:lnTo>
                    <a:pt x="1674" y="0"/>
                  </a:lnTo>
                  <a:lnTo>
                    <a:pt x="1674" y="20"/>
                  </a:lnTo>
                  <a:lnTo>
                    <a:pt x="1614" y="20"/>
                  </a:lnTo>
                  <a:lnTo>
                    <a:pt x="1614" y="0"/>
                  </a:lnTo>
                  <a:close/>
                  <a:moveTo>
                    <a:pt x="1694" y="0"/>
                  </a:moveTo>
                  <a:lnTo>
                    <a:pt x="1754" y="0"/>
                  </a:lnTo>
                  <a:lnTo>
                    <a:pt x="1754" y="20"/>
                  </a:lnTo>
                  <a:lnTo>
                    <a:pt x="1694" y="20"/>
                  </a:lnTo>
                  <a:lnTo>
                    <a:pt x="1694" y="0"/>
                  </a:lnTo>
                  <a:close/>
                  <a:moveTo>
                    <a:pt x="1774" y="0"/>
                  </a:moveTo>
                  <a:lnTo>
                    <a:pt x="1834" y="0"/>
                  </a:lnTo>
                  <a:lnTo>
                    <a:pt x="1834" y="20"/>
                  </a:lnTo>
                  <a:lnTo>
                    <a:pt x="1774" y="20"/>
                  </a:lnTo>
                  <a:lnTo>
                    <a:pt x="1774" y="0"/>
                  </a:lnTo>
                  <a:close/>
                  <a:moveTo>
                    <a:pt x="1854" y="0"/>
                  </a:moveTo>
                  <a:lnTo>
                    <a:pt x="1914" y="0"/>
                  </a:lnTo>
                  <a:lnTo>
                    <a:pt x="1914" y="20"/>
                  </a:lnTo>
                  <a:lnTo>
                    <a:pt x="1854" y="20"/>
                  </a:lnTo>
                  <a:lnTo>
                    <a:pt x="1854" y="0"/>
                  </a:lnTo>
                  <a:close/>
                  <a:moveTo>
                    <a:pt x="1934" y="0"/>
                  </a:moveTo>
                  <a:lnTo>
                    <a:pt x="1994" y="0"/>
                  </a:lnTo>
                  <a:lnTo>
                    <a:pt x="1994" y="20"/>
                  </a:lnTo>
                  <a:lnTo>
                    <a:pt x="1934" y="20"/>
                  </a:lnTo>
                  <a:lnTo>
                    <a:pt x="1934" y="0"/>
                  </a:lnTo>
                  <a:close/>
                  <a:moveTo>
                    <a:pt x="2014" y="0"/>
                  </a:moveTo>
                  <a:lnTo>
                    <a:pt x="2074" y="0"/>
                  </a:lnTo>
                  <a:lnTo>
                    <a:pt x="2074" y="20"/>
                  </a:lnTo>
                  <a:lnTo>
                    <a:pt x="2014" y="20"/>
                  </a:lnTo>
                  <a:lnTo>
                    <a:pt x="2014" y="0"/>
                  </a:lnTo>
                  <a:close/>
                  <a:moveTo>
                    <a:pt x="2094" y="0"/>
                  </a:moveTo>
                  <a:lnTo>
                    <a:pt x="2154" y="0"/>
                  </a:lnTo>
                  <a:lnTo>
                    <a:pt x="2154" y="20"/>
                  </a:lnTo>
                  <a:lnTo>
                    <a:pt x="2094" y="20"/>
                  </a:lnTo>
                  <a:lnTo>
                    <a:pt x="2094" y="0"/>
                  </a:lnTo>
                  <a:close/>
                  <a:moveTo>
                    <a:pt x="2174" y="0"/>
                  </a:moveTo>
                  <a:lnTo>
                    <a:pt x="2234" y="0"/>
                  </a:lnTo>
                  <a:lnTo>
                    <a:pt x="2234" y="20"/>
                  </a:lnTo>
                  <a:lnTo>
                    <a:pt x="2174" y="20"/>
                  </a:lnTo>
                  <a:lnTo>
                    <a:pt x="2174" y="0"/>
                  </a:lnTo>
                  <a:close/>
                  <a:moveTo>
                    <a:pt x="2259" y="15"/>
                  </a:moveTo>
                  <a:lnTo>
                    <a:pt x="2259" y="75"/>
                  </a:lnTo>
                  <a:lnTo>
                    <a:pt x="2239" y="75"/>
                  </a:lnTo>
                  <a:lnTo>
                    <a:pt x="2239" y="15"/>
                  </a:lnTo>
                  <a:lnTo>
                    <a:pt x="2259" y="15"/>
                  </a:lnTo>
                  <a:close/>
                  <a:moveTo>
                    <a:pt x="2259" y="95"/>
                  </a:moveTo>
                  <a:lnTo>
                    <a:pt x="2259" y="155"/>
                  </a:lnTo>
                  <a:lnTo>
                    <a:pt x="2239" y="155"/>
                  </a:lnTo>
                  <a:lnTo>
                    <a:pt x="2239" y="95"/>
                  </a:lnTo>
                  <a:lnTo>
                    <a:pt x="2259" y="95"/>
                  </a:lnTo>
                  <a:close/>
                  <a:moveTo>
                    <a:pt x="2259" y="175"/>
                  </a:moveTo>
                  <a:lnTo>
                    <a:pt x="2259" y="235"/>
                  </a:lnTo>
                  <a:lnTo>
                    <a:pt x="2239" y="235"/>
                  </a:lnTo>
                  <a:lnTo>
                    <a:pt x="2239" y="175"/>
                  </a:lnTo>
                  <a:lnTo>
                    <a:pt x="2259" y="175"/>
                  </a:lnTo>
                  <a:close/>
                  <a:moveTo>
                    <a:pt x="2259" y="255"/>
                  </a:moveTo>
                  <a:lnTo>
                    <a:pt x="2259" y="315"/>
                  </a:lnTo>
                  <a:lnTo>
                    <a:pt x="2239" y="315"/>
                  </a:lnTo>
                  <a:lnTo>
                    <a:pt x="2239" y="255"/>
                  </a:lnTo>
                  <a:lnTo>
                    <a:pt x="2259" y="255"/>
                  </a:lnTo>
                  <a:close/>
                  <a:moveTo>
                    <a:pt x="2259" y="335"/>
                  </a:moveTo>
                  <a:lnTo>
                    <a:pt x="2259" y="395"/>
                  </a:lnTo>
                  <a:lnTo>
                    <a:pt x="2239" y="395"/>
                  </a:lnTo>
                  <a:lnTo>
                    <a:pt x="2239" y="335"/>
                  </a:lnTo>
                  <a:lnTo>
                    <a:pt x="2259" y="335"/>
                  </a:lnTo>
                  <a:close/>
                  <a:moveTo>
                    <a:pt x="2259" y="415"/>
                  </a:moveTo>
                  <a:lnTo>
                    <a:pt x="2259" y="475"/>
                  </a:lnTo>
                  <a:lnTo>
                    <a:pt x="2239" y="475"/>
                  </a:lnTo>
                  <a:lnTo>
                    <a:pt x="2239" y="415"/>
                  </a:lnTo>
                  <a:lnTo>
                    <a:pt x="2259" y="415"/>
                  </a:lnTo>
                  <a:close/>
                  <a:moveTo>
                    <a:pt x="2259" y="495"/>
                  </a:moveTo>
                  <a:lnTo>
                    <a:pt x="2259" y="555"/>
                  </a:lnTo>
                  <a:lnTo>
                    <a:pt x="2239" y="555"/>
                  </a:lnTo>
                  <a:lnTo>
                    <a:pt x="2239" y="495"/>
                  </a:lnTo>
                  <a:lnTo>
                    <a:pt x="2259" y="495"/>
                  </a:lnTo>
                  <a:close/>
                  <a:moveTo>
                    <a:pt x="2259" y="575"/>
                  </a:moveTo>
                  <a:lnTo>
                    <a:pt x="2259" y="635"/>
                  </a:lnTo>
                  <a:lnTo>
                    <a:pt x="2239" y="635"/>
                  </a:lnTo>
                  <a:lnTo>
                    <a:pt x="2239" y="575"/>
                  </a:lnTo>
                  <a:lnTo>
                    <a:pt x="2259" y="575"/>
                  </a:lnTo>
                  <a:close/>
                  <a:moveTo>
                    <a:pt x="2259" y="655"/>
                  </a:moveTo>
                  <a:lnTo>
                    <a:pt x="2259" y="715"/>
                  </a:lnTo>
                  <a:lnTo>
                    <a:pt x="2239" y="715"/>
                  </a:lnTo>
                  <a:lnTo>
                    <a:pt x="2239" y="655"/>
                  </a:lnTo>
                  <a:lnTo>
                    <a:pt x="2259" y="655"/>
                  </a:lnTo>
                  <a:close/>
                  <a:moveTo>
                    <a:pt x="2239" y="735"/>
                  </a:moveTo>
                  <a:lnTo>
                    <a:pt x="2179" y="735"/>
                  </a:lnTo>
                  <a:lnTo>
                    <a:pt x="2179" y="715"/>
                  </a:lnTo>
                  <a:lnTo>
                    <a:pt x="2239" y="715"/>
                  </a:lnTo>
                  <a:lnTo>
                    <a:pt x="2239" y="735"/>
                  </a:lnTo>
                  <a:close/>
                  <a:moveTo>
                    <a:pt x="2159" y="735"/>
                  </a:moveTo>
                  <a:lnTo>
                    <a:pt x="2099" y="735"/>
                  </a:lnTo>
                  <a:lnTo>
                    <a:pt x="2099" y="715"/>
                  </a:lnTo>
                  <a:lnTo>
                    <a:pt x="2159" y="715"/>
                  </a:lnTo>
                  <a:lnTo>
                    <a:pt x="2159" y="735"/>
                  </a:lnTo>
                  <a:close/>
                  <a:moveTo>
                    <a:pt x="2079" y="735"/>
                  </a:moveTo>
                  <a:lnTo>
                    <a:pt x="2019" y="735"/>
                  </a:lnTo>
                  <a:lnTo>
                    <a:pt x="2019" y="715"/>
                  </a:lnTo>
                  <a:lnTo>
                    <a:pt x="2079" y="715"/>
                  </a:lnTo>
                  <a:lnTo>
                    <a:pt x="2079" y="735"/>
                  </a:lnTo>
                  <a:close/>
                  <a:moveTo>
                    <a:pt x="1999" y="735"/>
                  </a:moveTo>
                  <a:lnTo>
                    <a:pt x="1939" y="735"/>
                  </a:lnTo>
                  <a:lnTo>
                    <a:pt x="1939" y="715"/>
                  </a:lnTo>
                  <a:lnTo>
                    <a:pt x="1999" y="715"/>
                  </a:lnTo>
                  <a:lnTo>
                    <a:pt x="1999" y="735"/>
                  </a:lnTo>
                  <a:close/>
                  <a:moveTo>
                    <a:pt x="1919" y="735"/>
                  </a:moveTo>
                  <a:lnTo>
                    <a:pt x="1859" y="735"/>
                  </a:lnTo>
                  <a:lnTo>
                    <a:pt x="1859" y="715"/>
                  </a:lnTo>
                  <a:lnTo>
                    <a:pt x="1919" y="715"/>
                  </a:lnTo>
                  <a:lnTo>
                    <a:pt x="1919" y="735"/>
                  </a:lnTo>
                  <a:close/>
                  <a:moveTo>
                    <a:pt x="1839" y="735"/>
                  </a:moveTo>
                  <a:lnTo>
                    <a:pt x="1779" y="735"/>
                  </a:lnTo>
                  <a:lnTo>
                    <a:pt x="1779" y="715"/>
                  </a:lnTo>
                  <a:lnTo>
                    <a:pt x="1839" y="715"/>
                  </a:lnTo>
                  <a:lnTo>
                    <a:pt x="1839" y="735"/>
                  </a:lnTo>
                  <a:close/>
                  <a:moveTo>
                    <a:pt x="1759" y="735"/>
                  </a:moveTo>
                  <a:lnTo>
                    <a:pt x="1699" y="735"/>
                  </a:lnTo>
                  <a:lnTo>
                    <a:pt x="1699" y="715"/>
                  </a:lnTo>
                  <a:lnTo>
                    <a:pt x="1759" y="715"/>
                  </a:lnTo>
                  <a:lnTo>
                    <a:pt x="1759" y="735"/>
                  </a:lnTo>
                  <a:close/>
                  <a:moveTo>
                    <a:pt x="1679" y="735"/>
                  </a:moveTo>
                  <a:lnTo>
                    <a:pt x="1619" y="735"/>
                  </a:lnTo>
                  <a:lnTo>
                    <a:pt x="1619" y="715"/>
                  </a:lnTo>
                  <a:lnTo>
                    <a:pt x="1679" y="715"/>
                  </a:lnTo>
                  <a:lnTo>
                    <a:pt x="1679" y="735"/>
                  </a:lnTo>
                  <a:close/>
                  <a:moveTo>
                    <a:pt x="1599" y="735"/>
                  </a:moveTo>
                  <a:lnTo>
                    <a:pt x="1539" y="735"/>
                  </a:lnTo>
                  <a:lnTo>
                    <a:pt x="1539" y="715"/>
                  </a:lnTo>
                  <a:lnTo>
                    <a:pt x="1599" y="715"/>
                  </a:lnTo>
                  <a:lnTo>
                    <a:pt x="1599" y="735"/>
                  </a:lnTo>
                  <a:close/>
                  <a:moveTo>
                    <a:pt x="1519" y="735"/>
                  </a:moveTo>
                  <a:lnTo>
                    <a:pt x="1459" y="735"/>
                  </a:lnTo>
                  <a:lnTo>
                    <a:pt x="1459" y="715"/>
                  </a:lnTo>
                  <a:lnTo>
                    <a:pt x="1519" y="715"/>
                  </a:lnTo>
                  <a:lnTo>
                    <a:pt x="1519" y="735"/>
                  </a:lnTo>
                  <a:close/>
                  <a:moveTo>
                    <a:pt x="1439" y="735"/>
                  </a:moveTo>
                  <a:lnTo>
                    <a:pt x="1379" y="735"/>
                  </a:lnTo>
                  <a:lnTo>
                    <a:pt x="1379" y="715"/>
                  </a:lnTo>
                  <a:lnTo>
                    <a:pt x="1439" y="715"/>
                  </a:lnTo>
                  <a:lnTo>
                    <a:pt x="1439" y="735"/>
                  </a:lnTo>
                  <a:close/>
                  <a:moveTo>
                    <a:pt x="1359" y="735"/>
                  </a:moveTo>
                  <a:lnTo>
                    <a:pt x="1299" y="735"/>
                  </a:lnTo>
                  <a:lnTo>
                    <a:pt x="1299" y="715"/>
                  </a:lnTo>
                  <a:lnTo>
                    <a:pt x="1359" y="715"/>
                  </a:lnTo>
                  <a:lnTo>
                    <a:pt x="1359" y="735"/>
                  </a:lnTo>
                  <a:close/>
                  <a:moveTo>
                    <a:pt x="1279" y="735"/>
                  </a:moveTo>
                  <a:lnTo>
                    <a:pt x="1219" y="735"/>
                  </a:lnTo>
                  <a:lnTo>
                    <a:pt x="1219" y="715"/>
                  </a:lnTo>
                  <a:lnTo>
                    <a:pt x="1279" y="715"/>
                  </a:lnTo>
                  <a:lnTo>
                    <a:pt x="1279" y="735"/>
                  </a:lnTo>
                  <a:close/>
                  <a:moveTo>
                    <a:pt x="1199" y="735"/>
                  </a:moveTo>
                  <a:lnTo>
                    <a:pt x="1139" y="735"/>
                  </a:lnTo>
                  <a:lnTo>
                    <a:pt x="1139" y="715"/>
                  </a:lnTo>
                  <a:lnTo>
                    <a:pt x="1199" y="715"/>
                  </a:lnTo>
                  <a:lnTo>
                    <a:pt x="1199" y="735"/>
                  </a:lnTo>
                  <a:close/>
                  <a:moveTo>
                    <a:pt x="1119" y="735"/>
                  </a:moveTo>
                  <a:lnTo>
                    <a:pt x="1059" y="735"/>
                  </a:lnTo>
                  <a:lnTo>
                    <a:pt x="1059" y="715"/>
                  </a:lnTo>
                  <a:lnTo>
                    <a:pt x="1119" y="715"/>
                  </a:lnTo>
                  <a:lnTo>
                    <a:pt x="1119" y="735"/>
                  </a:lnTo>
                  <a:close/>
                  <a:moveTo>
                    <a:pt x="1039" y="735"/>
                  </a:moveTo>
                  <a:lnTo>
                    <a:pt x="979" y="735"/>
                  </a:lnTo>
                  <a:lnTo>
                    <a:pt x="979" y="715"/>
                  </a:lnTo>
                  <a:lnTo>
                    <a:pt x="1039" y="715"/>
                  </a:lnTo>
                  <a:lnTo>
                    <a:pt x="1039" y="735"/>
                  </a:lnTo>
                  <a:close/>
                  <a:moveTo>
                    <a:pt x="959" y="735"/>
                  </a:moveTo>
                  <a:lnTo>
                    <a:pt x="899" y="735"/>
                  </a:lnTo>
                  <a:lnTo>
                    <a:pt x="899" y="715"/>
                  </a:lnTo>
                  <a:lnTo>
                    <a:pt x="959" y="715"/>
                  </a:lnTo>
                  <a:lnTo>
                    <a:pt x="959" y="735"/>
                  </a:lnTo>
                  <a:close/>
                  <a:moveTo>
                    <a:pt x="879" y="735"/>
                  </a:moveTo>
                  <a:lnTo>
                    <a:pt x="819" y="735"/>
                  </a:lnTo>
                  <a:lnTo>
                    <a:pt x="819" y="715"/>
                  </a:lnTo>
                  <a:lnTo>
                    <a:pt x="879" y="715"/>
                  </a:lnTo>
                  <a:lnTo>
                    <a:pt x="879" y="735"/>
                  </a:lnTo>
                  <a:close/>
                  <a:moveTo>
                    <a:pt x="799" y="735"/>
                  </a:moveTo>
                  <a:lnTo>
                    <a:pt x="739" y="735"/>
                  </a:lnTo>
                  <a:lnTo>
                    <a:pt x="739" y="715"/>
                  </a:lnTo>
                  <a:lnTo>
                    <a:pt x="799" y="715"/>
                  </a:lnTo>
                  <a:lnTo>
                    <a:pt x="799" y="735"/>
                  </a:lnTo>
                  <a:close/>
                  <a:moveTo>
                    <a:pt x="719" y="735"/>
                  </a:moveTo>
                  <a:lnTo>
                    <a:pt x="659" y="735"/>
                  </a:lnTo>
                  <a:lnTo>
                    <a:pt x="659" y="715"/>
                  </a:lnTo>
                  <a:lnTo>
                    <a:pt x="719" y="715"/>
                  </a:lnTo>
                  <a:lnTo>
                    <a:pt x="719" y="735"/>
                  </a:lnTo>
                  <a:close/>
                  <a:moveTo>
                    <a:pt x="639" y="735"/>
                  </a:moveTo>
                  <a:lnTo>
                    <a:pt x="579" y="735"/>
                  </a:lnTo>
                  <a:lnTo>
                    <a:pt x="579" y="715"/>
                  </a:lnTo>
                  <a:lnTo>
                    <a:pt x="639" y="715"/>
                  </a:lnTo>
                  <a:lnTo>
                    <a:pt x="639" y="735"/>
                  </a:lnTo>
                  <a:close/>
                  <a:moveTo>
                    <a:pt x="559" y="735"/>
                  </a:moveTo>
                  <a:lnTo>
                    <a:pt x="499" y="735"/>
                  </a:lnTo>
                  <a:lnTo>
                    <a:pt x="499" y="715"/>
                  </a:lnTo>
                  <a:lnTo>
                    <a:pt x="559" y="715"/>
                  </a:lnTo>
                  <a:lnTo>
                    <a:pt x="559" y="735"/>
                  </a:lnTo>
                  <a:close/>
                  <a:moveTo>
                    <a:pt x="479" y="735"/>
                  </a:moveTo>
                  <a:lnTo>
                    <a:pt x="419" y="735"/>
                  </a:lnTo>
                  <a:lnTo>
                    <a:pt x="419" y="715"/>
                  </a:lnTo>
                  <a:lnTo>
                    <a:pt x="479" y="715"/>
                  </a:lnTo>
                  <a:lnTo>
                    <a:pt x="479" y="735"/>
                  </a:lnTo>
                  <a:close/>
                  <a:moveTo>
                    <a:pt x="400" y="735"/>
                  </a:moveTo>
                  <a:lnTo>
                    <a:pt x="340" y="735"/>
                  </a:lnTo>
                  <a:lnTo>
                    <a:pt x="340" y="715"/>
                  </a:lnTo>
                  <a:lnTo>
                    <a:pt x="400" y="715"/>
                  </a:lnTo>
                  <a:lnTo>
                    <a:pt x="400" y="735"/>
                  </a:lnTo>
                  <a:close/>
                  <a:moveTo>
                    <a:pt x="320" y="735"/>
                  </a:moveTo>
                  <a:lnTo>
                    <a:pt x="260" y="735"/>
                  </a:lnTo>
                  <a:lnTo>
                    <a:pt x="260" y="715"/>
                  </a:lnTo>
                  <a:lnTo>
                    <a:pt x="320" y="715"/>
                  </a:lnTo>
                  <a:lnTo>
                    <a:pt x="320" y="735"/>
                  </a:lnTo>
                  <a:close/>
                  <a:moveTo>
                    <a:pt x="240" y="735"/>
                  </a:moveTo>
                  <a:lnTo>
                    <a:pt x="180" y="735"/>
                  </a:lnTo>
                  <a:lnTo>
                    <a:pt x="180" y="715"/>
                  </a:lnTo>
                  <a:lnTo>
                    <a:pt x="240" y="715"/>
                  </a:lnTo>
                  <a:lnTo>
                    <a:pt x="240" y="735"/>
                  </a:lnTo>
                  <a:close/>
                  <a:moveTo>
                    <a:pt x="160" y="735"/>
                  </a:moveTo>
                  <a:lnTo>
                    <a:pt x="100" y="735"/>
                  </a:lnTo>
                  <a:lnTo>
                    <a:pt x="100" y="715"/>
                  </a:lnTo>
                  <a:lnTo>
                    <a:pt x="160" y="715"/>
                  </a:lnTo>
                  <a:lnTo>
                    <a:pt x="160" y="735"/>
                  </a:lnTo>
                  <a:close/>
                  <a:moveTo>
                    <a:pt x="80" y="735"/>
                  </a:moveTo>
                  <a:lnTo>
                    <a:pt x="20" y="735"/>
                  </a:lnTo>
                  <a:lnTo>
                    <a:pt x="20" y="715"/>
                  </a:lnTo>
                  <a:lnTo>
                    <a:pt x="80" y="715"/>
                  </a:lnTo>
                  <a:lnTo>
                    <a:pt x="80" y="735"/>
                  </a:lnTo>
                  <a:close/>
                </a:path>
              </a:pathLst>
            </a:custGeom>
            <a:solidFill>
              <a:srgbClr val="385D8A"/>
            </a:solidFill>
            <a:ln w="0" cap="flat">
              <a:solidFill>
                <a:srgbClr val="385D8A"/>
              </a:solidFill>
              <a:prstDash val="solid"/>
              <a:round/>
              <a:headEnd/>
              <a:tailEnd/>
            </a:ln>
          </p:spPr>
          <p:txBody>
            <a:bodyPr/>
            <a:lstStyle/>
            <a:p>
              <a:endParaRPr lang="en-US"/>
            </a:p>
          </p:txBody>
        </p:sp>
        <p:sp>
          <p:nvSpPr>
            <p:cNvPr id="64521" name="Freeform 7"/>
            <p:cNvSpPr>
              <a:spLocks/>
            </p:cNvSpPr>
            <p:nvPr/>
          </p:nvSpPr>
          <p:spPr bwMode="auto">
            <a:xfrm>
              <a:off x="1481" y="904"/>
              <a:ext cx="3793" cy="515"/>
            </a:xfrm>
            <a:custGeom>
              <a:avLst/>
              <a:gdLst>
                <a:gd name="T0" fmla="*/ 0 w 3793"/>
                <a:gd name="T1" fmla="*/ 0 h 515"/>
                <a:gd name="T2" fmla="*/ 3793 w 3793"/>
                <a:gd name="T3" fmla="*/ 0 h 515"/>
                <a:gd name="T4" fmla="*/ 1896 w 3793"/>
                <a:gd name="T5" fmla="*/ 515 h 515"/>
                <a:gd name="T6" fmla="*/ 0 w 3793"/>
                <a:gd name="T7" fmla="*/ 0 h 515"/>
                <a:gd name="T8" fmla="*/ 0 60000 65536"/>
                <a:gd name="T9" fmla="*/ 0 60000 65536"/>
                <a:gd name="T10" fmla="*/ 0 60000 65536"/>
                <a:gd name="T11" fmla="*/ 0 60000 65536"/>
                <a:gd name="T12" fmla="*/ 0 w 3793"/>
                <a:gd name="T13" fmla="*/ 0 h 515"/>
                <a:gd name="T14" fmla="*/ 3793 w 3793"/>
                <a:gd name="T15" fmla="*/ 515 h 515"/>
              </a:gdLst>
              <a:ahLst/>
              <a:cxnLst>
                <a:cxn ang="T8">
                  <a:pos x="T0" y="T1"/>
                </a:cxn>
                <a:cxn ang="T9">
                  <a:pos x="T2" y="T3"/>
                </a:cxn>
                <a:cxn ang="T10">
                  <a:pos x="T4" y="T5"/>
                </a:cxn>
                <a:cxn ang="T11">
                  <a:pos x="T6" y="T7"/>
                </a:cxn>
              </a:cxnLst>
              <a:rect l="T12" t="T13" r="T14" b="T15"/>
              <a:pathLst>
                <a:path w="3793" h="515">
                  <a:moveTo>
                    <a:pt x="0" y="0"/>
                  </a:moveTo>
                  <a:lnTo>
                    <a:pt x="3793" y="0"/>
                  </a:lnTo>
                  <a:lnTo>
                    <a:pt x="1896" y="515"/>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2" name="Freeform 8"/>
            <p:cNvSpPr>
              <a:spLocks noEditPoints="1"/>
            </p:cNvSpPr>
            <p:nvPr/>
          </p:nvSpPr>
          <p:spPr bwMode="auto">
            <a:xfrm>
              <a:off x="1473" y="896"/>
              <a:ext cx="3809" cy="531"/>
            </a:xfrm>
            <a:custGeom>
              <a:avLst/>
              <a:gdLst>
                <a:gd name="T0" fmla="*/ 0 w 12195"/>
                <a:gd name="T1" fmla="*/ 0 h 1697"/>
                <a:gd name="T2" fmla="*/ 0 w 12195"/>
                <a:gd name="T3" fmla="*/ 0 h 1697"/>
                <a:gd name="T4" fmla="*/ 0 w 12195"/>
                <a:gd name="T5" fmla="*/ 0 h 1697"/>
                <a:gd name="T6" fmla="*/ 1 w 12195"/>
                <a:gd name="T7" fmla="*/ 0 h 1697"/>
                <a:gd name="T8" fmla="*/ 1 w 12195"/>
                <a:gd name="T9" fmla="*/ 0 h 1697"/>
                <a:gd name="T10" fmla="*/ 1 w 12195"/>
                <a:gd name="T11" fmla="*/ 0 h 1697"/>
                <a:gd name="T12" fmla="*/ 1 w 12195"/>
                <a:gd name="T13" fmla="*/ 0 h 1697"/>
                <a:gd name="T14" fmla="*/ 1 w 12195"/>
                <a:gd name="T15" fmla="*/ 0 h 1697"/>
                <a:gd name="T16" fmla="*/ 0 w 12195"/>
                <a:gd name="T17" fmla="*/ 0 h 1697"/>
                <a:gd name="T18" fmla="*/ 1 w 12195"/>
                <a:gd name="T19" fmla="*/ 0 h 1697"/>
                <a:gd name="T20" fmla="*/ 1 w 12195"/>
                <a:gd name="T21" fmla="*/ 0 h 1697"/>
                <a:gd name="T22" fmla="*/ 1 w 12195"/>
                <a:gd name="T23" fmla="*/ 0 h 1697"/>
                <a:gd name="T24" fmla="*/ 1 w 12195"/>
                <a:gd name="T25" fmla="*/ 0 h 1697"/>
                <a:gd name="T26" fmla="*/ 0 w 12195"/>
                <a:gd name="T27" fmla="*/ 0 h 1697"/>
                <a:gd name="T28" fmla="*/ 0 w 12195"/>
                <a:gd name="T29" fmla="*/ 0 h 1697"/>
                <a:gd name="T30" fmla="*/ 1 w 12195"/>
                <a:gd name="T31" fmla="*/ 0 h 16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95"/>
                <a:gd name="T49" fmla="*/ 0 h 1697"/>
                <a:gd name="T50" fmla="*/ 12195 w 12195"/>
                <a:gd name="T51" fmla="*/ 1697 h 16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95" h="1697">
                  <a:moveTo>
                    <a:pt x="19" y="48"/>
                  </a:moveTo>
                  <a:cubicBezTo>
                    <a:pt x="8" y="44"/>
                    <a:pt x="0" y="33"/>
                    <a:pt x="2" y="21"/>
                  </a:cubicBezTo>
                  <a:cubicBezTo>
                    <a:pt x="3" y="9"/>
                    <a:pt x="13" y="0"/>
                    <a:pt x="25" y="0"/>
                  </a:cubicBezTo>
                  <a:lnTo>
                    <a:pt x="12169" y="0"/>
                  </a:lnTo>
                  <a:cubicBezTo>
                    <a:pt x="12181" y="0"/>
                    <a:pt x="12192" y="9"/>
                    <a:pt x="12193" y="21"/>
                  </a:cubicBezTo>
                  <a:cubicBezTo>
                    <a:pt x="12195" y="33"/>
                    <a:pt x="12187" y="44"/>
                    <a:pt x="12176" y="48"/>
                  </a:cubicBezTo>
                  <a:lnTo>
                    <a:pt x="6104" y="1696"/>
                  </a:lnTo>
                  <a:cubicBezTo>
                    <a:pt x="6100" y="1697"/>
                    <a:pt x="6095" y="1697"/>
                    <a:pt x="6091" y="1696"/>
                  </a:cubicBezTo>
                  <a:lnTo>
                    <a:pt x="19" y="48"/>
                  </a:lnTo>
                  <a:close/>
                  <a:moveTo>
                    <a:pt x="6104" y="1649"/>
                  </a:moveTo>
                  <a:lnTo>
                    <a:pt x="6091" y="1649"/>
                  </a:lnTo>
                  <a:lnTo>
                    <a:pt x="12163" y="1"/>
                  </a:lnTo>
                  <a:lnTo>
                    <a:pt x="12169" y="48"/>
                  </a:lnTo>
                  <a:lnTo>
                    <a:pt x="25" y="48"/>
                  </a:lnTo>
                  <a:lnTo>
                    <a:pt x="32" y="1"/>
                  </a:lnTo>
                  <a:lnTo>
                    <a:pt x="6104" y="1649"/>
                  </a:lnTo>
                  <a:close/>
                </a:path>
              </a:pathLst>
            </a:custGeom>
            <a:solidFill>
              <a:srgbClr val="FFFFFF"/>
            </a:solidFill>
            <a:ln w="0" cap="flat">
              <a:solidFill>
                <a:srgbClr val="FFFFFF"/>
              </a:solidFill>
              <a:prstDash val="solid"/>
              <a:round/>
              <a:headEnd/>
              <a:tailEnd/>
            </a:ln>
          </p:spPr>
          <p:txBody>
            <a:bodyPr/>
            <a:lstStyle/>
            <a:p>
              <a:endParaRPr lang="en-US"/>
            </a:p>
          </p:txBody>
        </p:sp>
        <p:sp>
          <p:nvSpPr>
            <p:cNvPr id="64523" name="Rectangle 9"/>
            <p:cNvSpPr>
              <a:spLocks noChangeArrowheads="1"/>
            </p:cNvSpPr>
            <p:nvPr/>
          </p:nvSpPr>
          <p:spPr bwMode="auto">
            <a:xfrm>
              <a:off x="2533" y="916"/>
              <a:ext cx="1794"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FFFFFF"/>
                  </a:solidFill>
                </a:rPr>
                <a:t>Input from various sources: Advisory groups, </a:t>
              </a:r>
              <a:endParaRPr lang="en-US" altLang="en-US" sz="1800">
                <a:latin typeface="Arial" panose="020B0604020202020204" pitchFamily="34" charset="0"/>
              </a:endParaRPr>
            </a:p>
          </p:txBody>
        </p:sp>
        <p:sp>
          <p:nvSpPr>
            <p:cNvPr id="64524" name="Rectangle 10"/>
            <p:cNvSpPr>
              <a:spLocks noChangeArrowheads="1"/>
            </p:cNvSpPr>
            <p:nvPr/>
          </p:nvSpPr>
          <p:spPr bwMode="auto">
            <a:xfrm>
              <a:off x="2518" y="1021"/>
              <a:ext cx="1809"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FFFFFF"/>
                  </a:solidFill>
                </a:rPr>
                <a:t>Screening Networks, Partnership Council, etc.</a:t>
              </a:r>
              <a:endParaRPr lang="en-US" altLang="en-US" sz="1800">
                <a:latin typeface="Arial" panose="020B0604020202020204" pitchFamily="34" charset="0"/>
              </a:endParaRPr>
            </a:p>
          </p:txBody>
        </p:sp>
        <p:sp>
          <p:nvSpPr>
            <p:cNvPr id="64525" name="Freeform 11"/>
            <p:cNvSpPr>
              <a:spLocks/>
            </p:cNvSpPr>
            <p:nvPr/>
          </p:nvSpPr>
          <p:spPr bwMode="auto">
            <a:xfrm>
              <a:off x="1481" y="1464"/>
              <a:ext cx="3798" cy="520"/>
            </a:xfrm>
            <a:custGeom>
              <a:avLst/>
              <a:gdLst>
                <a:gd name="T0" fmla="*/ 0 w 12160"/>
                <a:gd name="T1" fmla="*/ 0 h 1664"/>
                <a:gd name="T2" fmla="*/ 0 w 12160"/>
                <a:gd name="T3" fmla="*/ 0 h 1664"/>
                <a:gd name="T4" fmla="*/ 0 w 12160"/>
                <a:gd name="T5" fmla="*/ 0 h 1664"/>
                <a:gd name="T6" fmla="*/ 0 w 12160"/>
                <a:gd name="T7" fmla="*/ 0 h 1664"/>
                <a:gd name="T8" fmla="*/ 1 w 12160"/>
                <a:gd name="T9" fmla="*/ 0 h 1664"/>
                <a:gd name="T10" fmla="*/ 1 w 12160"/>
                <a:gd name="T11" fmla="*/ 0 h 1664"/>
                <a:gd name="T12" fmla="*/ 1 w 12160"/>
                <a:gd name="T13" fmla="*/ 0 h 1664"/>
                <a:gd name="T14" fmla="*/ 1 w 12160"/>
                <a:gd name="T15" fmla="*/ 0 h 1664"/>
                <a:gd name="T16" fmla="*/ 1 w 12160"/>
                <a:gd name="T17" fmla="*/ 0 h 1664"/>
                <a:gd name="T18" fmla="*/ 1 w 12160"/>
                <a:gd name="T19" fmla="*/ 0 h 1664"/>
                <a:gd name="T20" fmla="*/ 1 w 12160"/>
                <a:gd name="T21" fmla="*/ 0 h 1664"/>
                <a:gd name="T22" fmla="*/ 1 w 12160"/>
                <a:gd name="T23" fmla="*/ 0 h 1664"/>
                <a:gd name="T24" fmla="*/ 1 w 12160"/>
                <a:gd name="T25" fmla="*/ 0 h 1664"/>
                <a:gd name="T26" fmla="*/ 1 w 12160"/>
                <a:gd name="T27" fmla="*/ 0 h 1664"/>
                <a:gd name="T28" fmla="*/ 0 w 12160"/>
                <a:gd name="T29" fmla="*/ 0 h 1664"/>
                <a:gd name="T30" fmla="*/ 0 w 12160"/>
                <a:gd name="T31" fmla="*/ 0 h 1664"/>
                <a:gd name="T32" fmla="*/ 0 w 12160"/>
                <a:gd name="T33" fmla="*/ 0 h 1664"/>
                <a:gd name="T34" fmla="*/ 0 w 12160"/>
                <a:gd name="T35" fmla="*/ 0 h 1664"/>
                <a:gd name="T36" fmla="*/ 0 w 12160"/>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60"/>
                <a:gd name="T58" fmla="*/ 0 h 1664"/>
                <a:gd name="T59" fmla="*/ 12160 w 12160"/>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60" h="1664">
                  <a:moveTo>
                    <a:pt x="0" y="167"/>
                  </a:moveTo>
                  <a:cubicBezTo>
                    <a:pt x="0" y="75"/>
                    <a:pt x="75" y="0"/>
                    <a:pt x="167" y="0"/>
                  </a:cubicBezTo>
                  <a:cubicBezTo>
                    <a:pt x="167" y="0"/>
                    <a:pt x="167" y="0"/>
                    <a:pt x="167" y="0"/>
                  </a:cubicBezTo>
                  <a:lnTo>
                    <a:pt x="11994" y="0"/>
                  </a:lnTo>
                  <a:cubicBezTo>
                    <a:pt x="12086" y="0"/>
                    <a:pt x="12160" y="75"/>
                    <a:pt x="12160" y="167"/>
                  </a:cubicBezTo>
                  <a:cubicBezTo>
                    <a:pt x="12160" y="167"/>
                    <a:pt x="12160" y="167"/>
                    <a:pt x="12160" y="167"/>
                  </a:cubicBezTo>
                  <a:lnTo>
                    <a:pt x="12160" y="1498"/>
                  </a:lnTo>
                  <a:cubicBezTo>
                    <a:pt x="12160" y="1590"/>
                    <a:pt x="12086" y="1664"/>
                    <a:pt x="11994" y="1664"/>
                  </a:cubicBezTo>
                  <a:cubicBezTo>
                    <a:pt x="11994" y="1664"/>
                    <a:pt x="11994" y="1664"/>
                    <a:pt x="11994" y="1664"/>
                  </a:cubicBezTo>
                  <a:lnTo>
                    <a:pt x="167" y="1664"/>
                  </a:lnTo>
                  <a:cubicBezTo>
                    <a:pt x="75" y="1664"/>
                    <a:pt x="0" y="1590"/>
                    <a:pt x="0" y="1498"/>
                  </a:cubicBezTo>
                  <a:cubicBezTo>
                    <a:pt x="0" y="1498"/>
                    <a:pt x="0" y="1498"/>
                    <a:pt x="0" y="1498"/>
                  </a:cubicBezTo>
                  <a:lnTo>
                    <a:pt x="0" y="167"/>
                  </a:lnTo>
                  <a:close/>
                </a:path>
              </a:pathLst>
            </a:custGeom>
            <a:solidFill>
              <a:srgbClr val="77933C"/>
            </a:solidFill>
            <a:ln w="0">
              <a:solidFill>
                <a:srgbClr val="000000"/>
              </a:solidFill>
              <a:prstDash val="solid"/>
              <a:round/>
              <a:headEnd/>
              <a:tailEnd/>
            </a:ln>
          </p:spPr>
          <p:txBody>
            <a:bodyPr/>
            <a:lstStyle/>
            <a:p>
              <a:endParaRPr lang="en-US"/>
            </a:p>
          </p:txBody>
        </p:sp>
        <p:sp>
          <p:nvSpPr>
            <p:cNvPr id="64526" name="Freeform 12"/>
            <p:cNvSpPr>
              <a:spLocks noEditPoints="1"/>
            </p:cNvSpPr>
            <p:nvPr/>
          </p:nvSpPr>
          <p:spPr bwMode="auto">
            <a:xfrm>
              <a:off x="1473" y="1456"/>
              <a:ext cx="3813" cy="535"/>
            </a:xfrm>
            <a:custGeom>
              <a:avLst/>
              <a:gdLst>
                <a:gd name="T0" fmla="*/ 0 w 12208"/>
                <a:gd name="T1" fmla="*/ 0 h 1712"/>
                <a:gd name="T2" fmla="*/ 0 w 12208"/>
                <a:gd name="T3" fmla="*/ 0 h 1712"/>
                <a:gd name="T4" fmla="*/ 0 w 12208"/>
                <a:gd name="T5" fmla="*/ 0 h 1712"/>
                <a:gd name="T6" fmla="*/ 0 w 12208"/>
                <a:gd name="T7" fmla="*/ 0 h 1712"/>
                <a:gd name="T8" fmla="*/ 0 w 12208"/>
                <a:gd name="T9" fmla="*/ 0 h 1712"/>
                <a:gd name="T10" fmla="*/ 0 w 12208"/>
                <a:gd name="T11" fmla="*/ 0 h 1712"/>
                <a:gd name="T12" fmla="*/ 1 w 12208"/>
                <a:gd name="T13" fmla="*/ 0 h 1712"/>
                <a:gd name="T14" fmla="*/ 1 w 12208"/>
                <a:gd name="T15" fmla="*/ 0 h 1712"/>
                <a:gd name="T16" fmla="*/ 1 w 12208"/>
                <a:gd name="T17" fmla="*/ 0 h 1712"/>
                <a:gd name="T18" fmla="*/ 1 w 12208"/>
                <a:gd name="T19" fmla="*/ 0 h 1712"/>
                <a:gd name="T20" fmla="*/ 1 w 12208"/>
                <a:gd name="T21" fmla="*/ 0 h 1712"/>
                <a:gd name="T22" fmla="*/ 1 w 12208"/>
                <a:gd name="T23" fmla="*/ 0 h 1712"/>
                <a:gd name="T24" fmla="*/ 1 w 12208"/>
                <a:gd name="T25" fmla="*/ 0 h 1712"/>
                <a:gd name="T26" fmla="*/ 1 w 12208"/>
                <a:gd name="T27" fmla="*/ 0 h 1712"/>
                <a:gd name="T28" fmla="*/ 1 w 12208"/>
                <a:gd name="T29" fmla="*/ 0 h 1712"/>
                <a:gd name="T30" fmla="*/ 1 w 12208"/>
                <a:gd name="T31" fmla="*/ 0 h 1712"/>
                <a:gd name="T32" fmla="*/ 1 w 12208"/>
                <a:gd name="T33" fmla="*/ 0 h 1712"/>
                <a:gd name="T34" fmla="*/ 1 w 12208"/>
                <a:gd name="T35" fmla="*/ 0 h 1712"/>
                <a:gd name="T36" fmla="*/ 0 w 12208"/>
                <a:gd name="T37" fmla="*/ 0 h 1712"/>
                <a:gd name="T38" fmla="*/ 0 w 12208"/>
                <a:gd name="T39" fmla="*/ 0 h 1712"/>
                <a:gd name="T40" fmla="*/ 0 w 12208"/>
                <a:gd name="T41" fmla="*/ 0 h 1712"/>
                <a:gd name="T42" fmla="*/ 0 w 12208"/>
                <a:gd name="T43" fmla="*/ 0 h 1712"/>
                <a:gd name="T44" fmla="*/ 0 w 12208"/>
                <a:gd name="T45" fmla="*/ 0 h 1712"/>
                <a:gd name="T46" fmla="*/ 0 w 12208"/>
                <a:gd name="T47" fmla="*/ 0 h 1712"/>
                <a:gd name="T48" fmla="*/ 0 w 12208"/>
                <a:gd name="T49" fmla="*/ 0 h 1712"/>
                <a:gd name="T50" fmla="*/ 0 w 12208"/>
                <a:gd name="T51" fmla="*/ 0 h 1712"/>
                <a:gd name="T52" fmla="*/ 0 w 12208"/>
                <a:gd name="T53" fmla="*/ 0 h 1712"/>
                <a:gd name="T54" fmla="*/ 0 w 12208"/>
                <a:gd name="T55" fmla="*/ 0 h 1712"/>
                <a:gd name="T56" fmla="*/ 0 w 12208"/>
                <a:gd name="T57" fmla="*/ 0 h 1712"/>
                <a:gd name="T58" fmla="*/ 0 w 12208"/>
                <a:gd name="T59" fmla="*/ 0 h 1712"/>
                <a:gd name="T60" fmla="*/ 1 w 12208"/>
                <a:gd name="T61" fmla="*/ 0 h 1712"/>
                <a:gd name="T62" fmla="*/ 1 w 12208"/>
                <a:gd name="T63" fmla="*/ 0 h 1712"/>
                <a:gd name="T64" fmla="*/ 1 w 12208"/>
                <a:gd name="T65" fmla="*/ 0 h 1712"/>
                <a:gd name="T66" fmla="*/ 1 w 12208"/>
                <a:gd name="T67" fmla="*/ 0 h 1712"/>
                <a:gd name="T68" fmla="*/ 1 w 12208"/>
                <a:gd name="T69" fmla="*/ 0 h 1712"/>
                <a:gd name="T70" fmla="*/ 1 w 12208"/>
                <a:gd name="T71" fmla="*/ 0 h 1712"/>
                <a:gd name="T72" fmla="*/ 1 w 12208"/>
                <a:gd name="T73" fmla="*/ 0 h 1712"/>
                <a:gd name="T74" fmla="*/ 1 w 12208"/>
                <a:gd name="T75" fmla="*/ 0 h 1712"/>
                <a:gd name="T76" fmla="*/ 1 w 12208"/>
                <a:gd name="T77" fmla="*/ 0 h 1712"/>
                <a:gd name="T78" fmla="*/ 1 w 12208"/>
                <a:gd name="T79" fmla="*/ 0 h 1712"/>
                <a:gd name="T80" fmla="*/ 1 w 12208"/>
                <a:gd name="T81" fmla="*/ 0 h 1712"/>
                <a:gd name="T82" fmla="*/ 1 w 12208"/>
                <a:gd name="T83" fmla="*/ 0 h 1712"/>
                <a:gd name="T84" fmla="*/ 0 w 12208"/>
                <a:gd name="T85" fmla="*/ 0 h 1712"/>
                <a:gd name="T86" fmla="*/ 0 w 12208"/>
                <a:gd name="T87" fmla="*/ 0 h 1712"/>
                <a:gd name="T88" fmla="*/ 0 w 12208"/>
                <a:gd name="T89" fmla="*/ 0 h 1712"/>
                <a:gd name="T90" fmla="*/ 0 w 12208"/>
                <a:gd name="T91" fmla="*/ 0 h 1712"/>
                <a:gd name="T92" fmla="*/ 0 w 12208"/>
                <a:gd name="T93" fmla="*/ 0 h 1712"/>
                <a:gd name="T94" fmla="*/ 0 w 12208"/>
                <a:gd name="T95" fmla="*/ 0 h 1712"/>
                <a:gd name="T96" fmla="*/ 0 w 12208"/>
                <a:gd name="T97" fmla="*/ 0 h 17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208"/>
                <a:gd name="T148" fmla="*/ 0 h 1712"/>
                <a:gd name="T149" fmla="*/ 12208 w 12208"/>
                <a:gd name="T150" fmla="*/ 1712 h 17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208" h="1712">
                  <a:moveTo>
                    <a:pt x="0" y="191"/>
                  </a:moveTo>
                  <a:lnTo>
                    <a:pt x="4" y="155"/>
                  </a:lnTo>
                  <a:cubicBezTo>
                    <a:pt x="4" y="154"/>
                    <a:pt x="4" y="152"/>
                    <a:pt x="5" y="150"/>
                  </a:cubicBezTo>
                  <a:lnTo>
                    <a:pt x="15" y="119"/>
                  </a:lnTo>
                  <a:cubicBezTo>
                    <a:pt x="15" y="117"/>
                    <a:pt x="16" y="115"/>
                    <a:pt x="18" y="113"/>
                  </a:cubicBezTo>
                  <a:lnTo>
                    <a:pt x="54" y="60"/>
                  </a:lnTo>
                  <a:cubicBezTo>
                    <a:pt x="55" y="57"/>
                    <a:pt x="57" y="55"/>
                    <a:pt x="60" y="54"/>
                  </a:cubicBezTo>
                  <a:lnTo>
                    <a:pt x="113" y="18"/>
                  </a:lnTo>
                  <a:cubicBezTo>
                    <a:pt x="115" y="16"/>
                    <a:pt x="117" y="15"/>
                    <a:pt x="119" y="15"/>
                  </a:cubicBezTo>
                  <a:lnTo>
                    <a:pt x="150" y="5"/>
                  </a:lnTo>
                  <a:cubicBezTo>
                    <a:pt x="152" y="4"/>
                    <a:pt x="154" y="4"/>
                    <a:pt x="155" y="4"/>
                  </a:cubicBezTo>
                  <a:lnTo>
                    <a:pt x="189" y="1"/>
                  </a:lnTo>
                  <a:lnTo>
                    <a:pt x="12018" y="0"/>
                  </a:lnTo>
                  <a:lnTo>
                    <a:pt x="12055" y="4"/>
                  </a:lnTo>
                  <a:cubicBezTo>
                    <a:pt x="12056" y="4"/>
                    <a:pt x="12058" y="4"/>
                    <a:pt x="12060" y="5"/>
                  </a:cubicBezTo>
                  <a:lnTo>
                    <a:pt x="12091" y="15"/>
                  </a:lnTo>
                  <a:cubicBezTo>
                    <a:pt x="12093" y="15"/>
                    <a:pt x="12095" y="16"/>
                    <a:pt x="12097" y="18"/>
                  </a:cubicBezTo>
                  <a:lnTo>
                    <a:pt x="12150" y="54"/>
                  </a:lnTo>
                  <a:cubicBezTo>
                    <a:pt x="12153" y="55"/>
                    <a:pt x="12155" y="58"/>
                    <a:pt x="12156" y="60"/>
                  </a:cubicBezTo>
                  <a:lnTo>
                    <a:pt x="12191" y="113"/>
                  </a:lnTo>
                  <a:cubicBezTo>
                    <a:pt x="12193" y="115"/>
                    <a:pt x="12194" y="117"/>
                    <a:pt x="12194" y="119"/>
                  </a:cubicBezTo>
                  <a:lnTo>
                    <a:pt x="12204" y="150"/>
                  </a:lnTo>
                  <a:cubicBezTo>
                    <a:pt x="12205" y="152"/>
                    <a:pt x="12205" y="154"/>
                    <a:pt x="12205" y="155"/>
                  </a:cubicBezTo>
                  <a:lnTo>
                    <a:pt x="12208" y="189"/>
                  </a:lnTo>
                  <a:lnTo>
                    <a:pt x="12208" y="1522"/>
                  </a:lnTo>
                  <a:lnTo>
                    <a:pt x="12205" y="1559"/>
                  </a:lnTo>
                  <a:cubicBezTo>
                    <a:pt x="12205" y="1560"/>
                    <a:pt x="12205" y="1562"/>
                    <a:pt x="12204" y="1564"/>
                  </a:cubicBezTo>
                  <a:lnTo>
                    <a:pt x="12194" y="1595"/>
                  </a:lnTo>
                  <a:cubicBezTo>
                    <a:pt x="12194" y="1597"/>
                    <a:pt x="12193" y="1599"/>
                    <a:pt x="12191" y="1601"/>
                  </a:cubicBezTo>
                  <a:lnTo>
                    <a:pt x="12156" y="1654"/>
                  </a:lnTo>
                  <a:cubicBezTo>
                    <a:pt x="12155" y="1656"/>
                    <a:pt x="12152" y="1659"/>
                    <a:pt x="12150" y="1660"/>
                  </a:cubicBezTo>
                  <a:lnTo>
                    <a:pt x="12097" y="1695"/>
                  </a:lnTo>
                  <a:cubicBezTo>
                    <a:pt x="12095" y="1697"/>
                    <a:pt x="12093" y="1698"/>
                    <a:pt x="12091" y="1698"/>
                  </a:cubicBezTo>
                  <a:lnTo>
                    <a:pt x="12060" y="1708"/>
                  </a:lnTo>
                  <a:cubicBezTo>
                    <a:pt x="12058" y="1709"/>
                    <a:pt x="12056" y="1709"/>
                    <a:pt x="12055" y="1709"/>
                  </a:cubicBezTo>
                  <a:lnTo>
                    <a:pt x="12021" y="1712"/>
                  </a:lnTo>
                  <a:lnTo>
                    <a:pt x="191" y="1712"/>
                  </a:lnTo>
                  <a:lnTo>
                    <a:pt x="155" y="1709"/>
                  </a:lnTo>
                  <a:cubicBezTo>
                    <a:pt x="154" y="1709"/>
                    <a:pt x="152" y="1709"/>
                    <a:pt x="150" y="1708"/>
                  </a:cubicBezTo>
                  <a:lnTo>
                    <a:pt x="119" y="1698"/>
                  </a:lnTo>
                  <a:cubicBezTo>
                    <a:pt x="117" y="1698"/>
                    <a:pt x="115" y="1697"/>
                    <a:pt x="113" y="1695"/>
                  </a:cubicBezTo>
                  <a:lnTo>
                    <a:pt x="60" y="1660"/>
                  </a:lnTo>
                  <a:cubicBezTo>
                    <a:pt x="58" y="1659"/>
                    <a:pt x="55" y="1657"/>
                    <a:pt x="54" y="1654"/>
                  </a:cubicBezTo>
                  <a:lnTo>
                    <a:pt x="18" y="1601"/>
                  </a:lnTo>
                  <a:cubicBezTo>
                    <a:pt x="16" y="1599"/>
                    <a:pt x="15" y="1597"/>
                    <a:pt x="15" y="1595"/>
                  </a:cubicBezTo>
                  <a:lnTo>
                    <a:pt x="5" y="1564"/>
                  </a:lnTo>
                  <a:cubicBezTo>
                    <a:pt x="4" y="1562"/>
                    <a:pt x="4" y="1560"/>
                    <a:pt x="4" y="1559"/>
                  </a:cubicBezTo>
                  <a:lnTo>
                    <a:pt x="1" y="1525"/>
                  </a:lnTo>
                  <a:lnTo>
                    <a:pt x="0" y="191"/>
                  </a:lnTo>
                  <a:close/>
                  <a:moveTo>
                    <a:pt x="48" y="1520"/>
                  </a:moveTo>
                  <a:lnTo>
                    <a:pt x="51" y="1554"/>
                  </a:lnTo>
                  <a:lnTo>
                    <a:pt x="50" y="1549"/>
                  </a:lnTo>
                  <a:lnTo>
                    <a:pt x="60" y="1580"/>
                  </a:lnTo>
                  <a:lnTo>
                    <a:pt x="57" y="1574"/>
                  </a:lnTo>
                  <a:lnTo>
                    <a:pt x="93" y="1627"/>
                  </a:lnTo>
                  <a:lnTo>
                    <a:pt x="87" y="1620"/>
                  </a:lnTo>
                  <a:lnTo>
                    <a:pt x="140" y="1655"/>
                  </a:lnTo>
                  <a:lnTo>
                    <a:pt x="134" y="1653"/>
                  </a:lnTo>
                  <a:lnTo>
                    <a:pt x="165" y="1663"/>
                  </a:lnTo>
                  <a:lnTo>
                    <a:pt x="160" y="1662"/>
                  </a:lnTo>
                  <a:lnTo>
                    <a:pt x="191" y="1664"/>
                  </a:lnTo>
                  <a:lnTo>
                    <a:pt x="12016" y="1665"/>
                  </a:lnTo>
                  <a:lnTo>
                    <a:pt x="12050" y="1662"/>
                  </a:lnTo>
                  <a:lnTo>
                    <a:pt x="12045" y="1663"/>
                  </a:lnTo>
                  <a:lnTo>
                    <a:pt x="12076" y="1653"/>
                  </a:lnTo>
                  <a:lnTo>
                    <a:pt x="12070" y="1655"/>
                  </a:lnTo>
                  <a:lnTo>
                    <a:pt x="12123" y="1620"/>
                  </a:lnTo>
                  <a:lnTo>
                    <a:pt x="12116" y="1627"/>
                  </a:lnTo>
                  <a:lnTo>
                    <a:pt x="12151" y="1574"/>
                  </a:lnTo>
                  <a:lnTo>
                    <a:pt x="12149" y="1580"/>
                  </a:lnTo>
                  <a:lnTo>
                    <a:pt x="12159" y="1549"/>
                  </a:lnTo>
                  <a:lnTo>
                    <a:pt x="12158" y="1554"/>
                  </a:lnTo>
                  <a:lnTo>
                    <a:pt x="12160" y="1522"/>
                  </a:lnTo>
                  <a:lnTo>
                    <a:pt x="12161" y="194"/>
                  </a:lnTo>
                  <a:lnTo>
                    <a:pt x="12158" y="160"/>
                  </a:lnTo>
                  <a:lnTo>
                    <a:pt x="12159" y="165"/>
                  </a:lnTo>
                  <a:lnTo>
                    <a:pt x="12149" y="134"/>
                  </a:lnTo>
                  <a:lnTo>
                    <a:pt x="12151" y="140"/>
                  </a:lnTo>
                  <a:lnTo>
                    <a:pt x="12116" y="87"/>
                  </a:lnTo>
                  <a:lnTo>
                    <a:pt x="12123" y="93"/>
                  </a:lnTo>
                  <a:lnTo>
                    <a:pt x="12070" y="57"/>
                  </a:lnTo>
                  <a:lnTo>
                    <a:pt x="12076" y="60"/>
                  </a:lnTo>
                  <a:lnTo>
                    <a:pt x="12045" y="50"/>
                  </a:lnTo>
                  <a:lnTo>
                    <a:pt x="12050" y="51"/>
                  </a:lnTo>
                  <a:lnTo>
                    <a:pt x="12018" y="48"/>
                  </a:lnTo>
                  <a:lnTo>
                    <a:pt x="194" y="48"/>
                  </a:lnTo>
                  <a:lnTo>
                    <a:pt x="160" y="51"/>
                  </a:lnTo>
                  <a:lnTo>
                    <a:pt x="165" y="50"/>
                  </a:lnTo>
                  <a:lnTo>
                    <a:pt x="134" y="60"/>
                  </a:lnTo>
                  <a:lnTo>
                    <a:pt x="140" y="57"/>
                  </a:lnTo>
                  <a:lnTo>
                    <a:pt x="87" y="93"/>
                  </a:lnTo>
                  <a:lnTo>
                    <a:pt x="93" y="87"/>
                  </a:lnTo>
                  <a:lnTo>
                    <a:pt x="57" y="140"/>
                  </a:lnTo>
                  <a:lnTo>
                    <a:pt x="60" y="134"/>
                  </a:lnTo>
                  <a:lnTo>
                    <a:pt x="50" y="165"/>
                  </a:lnTo>
                  <a:lnTo>
                    <a:pt x="51" y="160"/>
                  </a:lnTo>
                  <a:lnTo>
                    <a:pt x="48" y="191"/>
                  </a:lnTo>
                  <a:lnTo>
                    <a:pt x="48" y="1520"/>
                  </a:lnTo>
                  <a:close/>
                </a:path>
              </a:pathLst>
            </a:custGeom>
            <a:solidFill>
              <a:srgbClr val="FFFFFF"/>
            </a:solidFill>
            <a:ln w="0" cap="flat">
              <a:solidFill>
                <a:srgbClr val="FFFFFF"/>
              </a:solidFill>
              <a:prstDash val="solid"/>
              <a:round/>
              <a:headEnd/>
              <a:tailEnd/>
            </a:ln>
          </p:spPr>
          <p:txBody>
            <a:bodyPr/>
            <a:lstStyle/>
            <a:p>
              <a:endParaRPr lang="en-US"/>
            </a:p>
          </p:txBody>
        </p:sp>
        <p:sp>
          <p:nvSpPr>
            <p:cNvPr id="64527" name="Rectangle 13"/>
            <p:cNvSpPr>
              <a:spLocks noChangeArrowheads="1"/>
            </p:cNvSpPr>
            <p:nvPr/>
          </p:nvSpPr>
          <p:spPr bwMode="auto">
            <a:xfrm>
              <a:off x="2428" y="1457"/>
              <a:ext cx="205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300">
                  <a:solidFill>
                    <a:srgbClr val="FFFFFF"/>
                  </a:solidFill>
                </a:rPr>
                <a:t>CRM Steering Committee</a:t>
              </a:r>
              <a:endParaRPr lang="en-US" altLang="en-US" sz="1800">
                <a:latin typeface="Arial" panose="020B0604020202020204" pitchFamily="34" charset="0"/>
              </a:endParaRPr>
            </a:p>
          </p:txBody>
        </p:sp>
        <p:sp>
          <p:nvSpPr>
            <p:cNvPr id="64528" name="Rectangle 14"/>
            <p:cNvSpPr>
              <a:spLocks noChangeArrowheads="1"/>
            </p:cNvSpPr>
            <p:nvPr/>
          </p:nvSpPr>
          <p:spPr bwMode="auto">
            <a:xfrm>
              <a:off x="1823" y="1747"/>
              <a:ext cx="3254"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FFFFFF"/>
                  </a:solidFill>
                </a:rPr>
                <a:t>Anthony Miller (Chair), Lee Fairclough, Heather Bryant, Andy Coldman, Jon Kerner, </a:t>
              </a:r>
              <a:endParaRPr lang="en-US" altLang="en-US" sz="1800">
                <a:latin typeface="Arial" panose="020B0604020202020204" pitchFamily="34" charset="0"/>
              </a:endParaRPr>
            </a:p>
          </p:txBody>
        </p:sp>
        <p:sp>
          <p:nvSpPr>
            <p:cNvPr id="64529" name="Rectangle 15"/>
            <p:cNvSpPr>
              <a:spLocks noChangeArrowheads="1"/>
            </p:cNvSpPr>
            <p:nvPr/>
          </p:nvSpPr>
          <p:spPr bwMode="auto">
            <a:xfrm>
              <a:off x="2283" y="1852"/>
              <a:ext cx="2299"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FFFFFF"/>
                  </a:solidFill>
                </a:rPr>
                <a:t>Bill Evans, Michael Wolfson, Cathy Popadiuk, Andrea Reed</a:t>
              </a:r>
              <a:endParaRPr lang="en-US" altLang="en-US" sz="1800">
                <a:latin typeface="Arial" panose="020B0604020202020204" pitchFamily="34" charset="0"/>
              </a:endParaRPr>
            </a:p>
          </p:txBody>
        </p:sp>
        <p:sp>
          <p:nvSpPr>
            <p:cNvPr id="64530" name="Freeform 16"/>
            <p:cNvSpPr>
              <a:spLocks/>
            </p:cNvSpPr>
            <p:nvPr/>
          </p:nvSpPr>
          <p:spPr bwMode="auto">
            <a:xfrm>
              <a:off x="1481" y="2024"/>
              <a:ext cx="1069" cy="519"/>
            </a:xfrm>
            <a:custGeom>
              <a:avLst/>
              <a:gdLst>
                <a:gd name="T0" fmla="*/ 0 w 3424"/>
                <a:gd name="T1" fmla="*/ 0 h 1664"/>
                <a:gd name="T2" fmla="*/ 0 w 3424"/>
                <a:gd name="T3" fmla="*/ 0 h 1664"/>
                <a:gd name="T4" fmla="*/ 0 w 3424"/>
                <a:gd name="T5" fmla="*/ 0 h 1664"/>
                <a:gd name="T6" fmla="*/ 0 w 3424"/>
                <a:gd name="T7" fmla="*/ 0 h 1664"/>
                <a:gd name="T8" fmla="*/ 0 w 3424"/>
                <a:gd name="T9" fmla="*/ 0 h 1664"/>
                <a:gd name="T10" fmla="*/ 0 w 3424"/>
                <a:gd name="T11" fmla="*/ 0 h 1664"/>
                <a:gd name="T12" fmla="*/ 0 w 3424"/>
                <a:gd name="T13" fmla="*/ 0 h 1664"/>
                <a:gd name="T14" fmla="*/ 0 w 3424"/>
                <a:gd name="T15" fmla="*/ 0 h 1664"/>
                <a:gd name="T16" fmla="*/ 0 w 3424"/>
                <a:gd name="T17" fmla="*/ 0 h 1664"/>
                <a:gd name="T18" fmla="*/ 0 w 3424"/>
                <a:gd name="T19" fmla="*/ 0 h 1664"/>
                <a:gd name="T20" fmla="*/ 0 w 3424"/>
                <a:gd name="T21" fmla="*/ 0 h 1664"/>
                <a:gd name="T22" fmla="*/ 0 w 3424"/>
                <a:gd name="T23" fmla="*/ 0 h 1664"/>
                <a:gd name="T24" fmla="*/ 0 w 3424"/>
                <a:gd name="T25" fmla="*/ 0 h 1664"/>
                <a:gd name="T26" fmla="*/ 0 w 3424"/>
                <a:gd name="T27" fmla="*/ 0 h 1664"/>
                <a:gd name="T28" fmla="*/ 0 w 3424"/>
                <a:gd name="T29" fmla="*/ 0 h 1664"/>
                <a:gd name="T30" fmla="*/ 0 w 3424"/>
                <a:gd name="T31" fmla="*/ 0 h 1664"/>
                <a:gd name="T32" fmla="*/ 0 w 3424"/>
                <a:gd name="T33" fmla="*/ 0 h 1664"/>
                <a:gd name="T34" fmla="*/ 0 w 3424"/>
                <a:gd name="T35" fmla="*/ 0 h 1664"/>
                <a:gd name="T36" fmla="*/ 0 w 3424"/>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24"/>
                <a:gd name="T58" fmla="*/ 0 h 1664"/>
                <a:gd name="T59" fmla="*/ 3424 w 3424"/>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24" h="1664">
                  <a:moveTo>
                    <a:pt x="0" y="167"/>
                  </a:moveTo>
                  <a:cubicBezTo>
                    <a:pt x="0" y="75"/>
                    <a:pt x="75" y="0"/>
                    <a:pt x="167" y="0"/>
                  </a:cubicBezTo>
                  <a:cubicBezTo>
                    <a:pt x="167" y="0"/>
                    <a:pt x="167" y="0"/>
                    <a:pt x="167" y="0"/>
                  </a:cubicBezTo>
                  <a:lnTo>
                    <a:pt x="3258" y="0"/>
                  </a:lnTo>
                  <a:cubicBezTo>
                    <a:pt x="3350" y="0"/>
                    <a:pt x="3424" y="75"/>
                    <a:pt x="3424" y="167"/>
                  </a:cubicBezTo>
                  <a:cubicBezTo>
                    <a:pt x="3424" y="167"/>
                    <a:pt x="3424" y="167"/>
                    <a:pt x="3424" y="167"/>
                  </a:cubicBezTo>
                  <a:lnTo>
                    <a:pt x="3424" y="1498"/>
                  </a:lnTo>
                  <a:cubicBezTo>
                    <a:pt x="3424" y="1590"/>
                    <a:pt x="3350" y="1664"/>
                    <a:pt x="3258" y="1664"/>
                  </a:cubicBezTo>
                  <a:cubicBezTo>
                    <a:pt x="3258" y="1664"/>
                    <a:pt x="3258" y="1664"/>
                    <a:pt x="3258" y="1664"/>
                  </a:cubicBezTo>
                  <a:lnTo>
                    <a:pt x="167" y="1664"/>
                  </a:lnTo>
                  <a:cubicBezTo>
                    <a:pt x="75" y="1664"/>
                    <a:pt x="0" y="1590"/>
                    <a:pt x="0" y="1498"/>
                  </a:cubicBezTo>
                  <a:cubicBezTo>
                    <a:pt x="0" y="1498"/>
                    <a:pt x="0" y="1498"/>
                    <a:pt x="0" y="1498"/>
                  </a:cubicBezTo>
                  <a:lnTo>
                    <a:pt x="0" y="167"/>
                  </a:lnTo>
                  <a:close/>
                </a:path>
              </a:pathLst>
            </a:custGeom>
            <a:solidFill>
              <a:srgbClr val="E46C0A"/>
            </a:solidFill>
            <a:ln w="0">
              <a:solidFill>
                <a:srgbClr val="000000"/>
              </a:solidFill>
              <a:prstDash val="solid"/>
              <a:round/>
              <a:headEnd/>
              <a:tailEnd/>
            </a:ln>
          </p:spPr>
          <p:txBody>
            <a:bodyPr/>
            <a:lstStyle/>
            <a:p>
              <a:endParaRPr lang="en-US"/>
            </a:p>
          </p:txBody>
        </p:sp>
        <p:sp>
          <p:nvSpPr>
            <p:cNvPr id="64531" name="Freeform 17"/>
            <p:cNvSpPr>
              <a:spLocks noEditPoints="1"/>
            </p:cNvSpPr>
            <p:nvPr/>
          </p:nvSpPr>
          <p:spPr bwMode="auto">
            <a:xfrm>
              <a:off x="1473" y="2016"/>
              <a:ext cx="1085" cy="535"/>
            </a:xfrm>
            <a:custGeom>
              <a:avLst/>
              <a:gdLst>
                <a:gd name="T0" fmla="*/ 0 w 3472"/>
                <a:gd name="T1" fmla="*/ 0 h 1712"/>
                <a:gd name="T2" fmla="*/ 0 w 3472"/>
                <a:gd name="T3" fmla="*/ 0 h 1712"/>
                <a:gd name="T4" fmla="*/ 0 w 3472"/>
                <a:gd name="T5" fmla="*/ 0 h 1712"/>
                <a:gd name="T6" fmla="*/ 0 w 3472"/>
                <a:gd name="T7" fmla="*/ 0 h 1712"/>
                <a:gd name="T8" fmla="*/ 0 w 3472"/>
                <a:gd name="T9" fmla="*/ 0 h 1712"/>
                <a:gd name="T10" fmla="*/ 0 w 3472"/>
                <a:gd name="T11" fmla="*/ 0 h 1712"/>
                <a:gd name="T12" fmla="*/ 0 w 3472"/>
                <a:gd name="T13" fmla="*/ 0 h 1712"/>
                <a:gd name="T14" fmla="*/ 0 w 3472"/>
                <a:gd name="T15" fmla="*/ 0 h 1712"/>
                <a:gd name="T16" fmla="*/ 0 w 3472"/>
                <a:gd name="T17" fmla="*/ 0 h 1712"/>
                <a:gd name="T18" fmla="*/ 0 w 3472"/>
                <a:gd name="T19" fmla="*/ 0 h 1712"/>
                <a:gd name="T20" fmla="*/ 0 w 3472"/>
                <a:gd name="T21" fmla="*/ 0 h 1712"/>
                <a:gd name="T22" fmla="*/ 0 w 3472"/>
                <a:gd name="T23" fmla="*/ 0 h 1712"/>
                <a:gd name="T24" fmla="*/ 0 w 3472"/>
                <a:gd name="T25" fmla="*/ 0 h 1712"/>
                <a:gd name="T26" fmla="*/ 0 w 3472"/>
                <a:gd name="T27" fmla="*/ 0 h 1712"/>
                <a:gd name="T28" fmla="*/ 0 w 3472"/>
                <a:gd name="T29" fmla="*/ 0 h 1712"/>
                <a:gd name="T30" fmla="*/ 0 w 3472"/>
                <a:gd name="T31" fmla="*/ 0 h 1712"/>
                <a:gd name="T32" fmla="*/ 0 w 3472"/>
                <a:gd name="T33" fmla="*/ 0 h 1712"/>
                <a:gd name="T34" fmla="*/ 0 w 3472"/>
                <a:gd name="T35" fmla="*/ 0 h 1712"/>
                <a:gd name="T36" fmla="*/ 0 w 3472"/>
                <a:gd name="T37" fmla="*/ 0 h 1712"/>
                <a:gd name="T38" fmla="*/ 0 w 3472"/>
                <a:gd name="T39" fmla="*/ 0 h 1712"/>
                <a:gd name="T40" fmla="*/ 0 w 3472"/>
                <a:gd name="T41" fmla="*/ 0 h 1712"/>
                <a:gd name="T42" fmla="*/ 0 w 3472"/>
                <a:gd name="T43" fmla="*/ 0 h 1712"/>
                <a:gd name="T44" fmla="*/ 0 w 3472"/>
                <a:gd name="T45" fmla="*/ 0 h 1712"/>
                <a:gd name="T46" fmla="*/ 0 w 3472"/>
                <a:gd name="T47" fmla="*/ 0 h 1712"/>
                <a:gd name="T48" fmla="*/ 0 w 3472"/>
                <a:gd name="T49" fmla="*/ 0 h 1712"/>
                <a:gd name="T50" fmla="*/ 0 w 3472"/>
                <a:gd name="T51" fmla="*/ 0 h 1712"/>
                <a:gd name="T52" fmla="*/ 0 w 3472"/>
                <a:gd name="T53" fmla="*/ 0 h 1712"/>
                <a:gd name="T54" fmla="*/ 0 w 3472"/>
                <a:gd name="T55" fmla="*/ 0 h 1712"/>
                <a:gd name="T56" fmla="*/ 0 w 3472"/>
                <a:gd name="T57" fmla="*/ 0 h 1712"/>
                <a:gd name="T58" fmla="*/ 0 w 3472"/>
                <a:gd name="T59" fmla="*/ 0 h 1712"/>
                <a:gd name="T60" fmla="*/ 0 w 3472"/>
                <a:gd name="T61" fmla="*/ 0 h 1712"/>
                <a:gd name="T62" fmla="*/ 0 w 3472"/>
                <a:gd name="T63" fmla="*/ 0 h 1712"/>
                <a:gd name="T64" fmla="*/ 0 w 3472"/>
                <a:gd name="T65" fmla="*/ 0 h 1712"/>
                <a:gd name="T66" fmla="*/ 0 w 3472"/>
                <a:gd name="T67" fmla="*/ 0 h 1712"/>
                <a:gd name="T68" fmla="*/ 0 w 3472"/>
                <a:gd name="T69" fmla="*/ 0 h 1712"/>
                <a:gd name="T70" fmla="*/ 0 w 3472"/>
                <a:gd name="T71" fmla="*/ 0 h 1712"/>
                <a:gd name="T72" fmla="*/ 0 w 3472"/>
                <a:gd name="T73" fmla="*/ 0 h 1712"/>
                <a:gd name="T74" fmla="*/ 0 w 3472"/>
                <a:gd name="T75" fmla="*/ 0 h 1712"/>
                <a:gd name="T76" fmla="*/ 0 w 3472"/>
                <a:gd name="T77" fmla="*/ 0 h 1712"/>
                <a:gd name="T78" fmla="*/ 0 w 3472"/>
                <a:gd name="T79" fmla="*/ 0 h 1712"/>
                <a:gd name="T80" fmla="*/ 0 w 3472"/>
                <a:gd name="T81" fmla="*/ 0 h 1712"/>
                <a:gd name="T82" fmla="*/ 0 w 3472"/>
                <a:gd name="T83" fmla="*/ 0 h 1712"/>
                <a:gd name="T84" fmla="*/ 0 w 3472"/>
                <a:gd name="T85" fmla="*/ 0 h 1712"/>
                <a:gd name="T86" fmla="*/ 0 w 3472"/>
                <a:gd name="T87" fmla="*/ 0 h 1712"/>
                <a:gd name="T88" fmla="*/ 0 w 3472"/>
                <a:gd name="T89" fmla="*/ 0 h 1712"/>
                <a:gd name="T90" fmla="*/ 0 w 3472"/>
                <a:gd name="T91" fmla="*/ 0 h 1712"/>
                <a:gd name="T92" fmla="*/ 0 w 3472"/>
                <a:gd name="T93" fmla="*/ 0 h 1712"/>
                <a:gd name="T94" fmla="*/ 0 w 3472"/>
                <a:gd name="T95" fmla="*/ 0 h 1712"/>
                <a:gd name="T96" fmla="*/ 0 w 3472"/>
                <a:gd name="T97" fmla="*/ 0 h 17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72"/>
                <a:gd name="T148" fmla="*/ 0 h 1712"/>
                <a:gd name="T149" fmla="*/ 3472 w 3472"/>
                <a:gd name="T150" fmla="*/ 1712 h 17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72" h="1712">
                  <a:moveTo>
                    <a:pt x="0" y="191"/>
                  </a:moveTo>
                  <a:lnTo>
                    <a:pt x="4" y="155"/>
                  </a:lnTo>
                  <a:cubicBezTo>
                    <a:pt x="4" y="154"/>
                    <a:pt x="4" y="152"/>
                    <a:pt x="5" y="150"/>
                  </a:cubicBezTo>
                  <a:lnTo>
                    <a:pt x="15" y="119"/>
                  </a:lnTo>
                  <a:cubicBezTo>
                    <a:pt x="15" y="117"/>
                    <a:pt x="16" y="115"/>
                    <a:pt x="18" y="113"/>
                  </a:cubicBezTo>
                  <a:lnTo>
                    <a:pt x="54" y="60"/>
                  </a:lnTo>
                  <a:cubicBezTo>
                    <a:pt x="55" y="57"/>
                    <a:pt x="57" y="55"/>
                    <a:pt x="60" y="54"/>
                  </a:cubicBezTo>
                  <a:lnTo>
                    <a:pt x="113" y="18"/>
                  </a:lnTo>
                  <a:cubicBezTo>
                    <a:pt x="115" y="16"/>
                    <a:pt x="117" y="15"/>
                    <a:pt x="119" y="15"/>
                  </a:cubicBezTo>
                  <a:lnTo>
                    <a:pt x="150" y="5"/>
                  </a:lnTo>
                  <a:cubicBezTo>
                    <a:pt x="152" y="4"/>
                    <a:pt x="154" y="4"/>
                    <a:pt x="155" y="4"/>
                  </a:cubicBezTo>
                  <a:lnTo>
                    <a:pt x="189" y="1"/>
                  </a:lnTo>
                  <a:lnTo>
                    <a:pt x="3282" y="0"/>
                  </a:lnTo>
                  <a:lnTo>
                    <a:pt x="3319" y="4"/>
                  </a:lnTo>
                  <a:cubicBezTo>
                    <a:pt x="3320" y="4"/>
                    <a:pt x="3322" y="4"/>
                    <a:pt x="3324" y="5"/>
                  </a:cubicBezTo>
                  <a:lnTo>
                    <a:pt x="3355" y="15"/>
                  </a:lnTo>
                  <a:cubicBezTo>
                    <a:pt x="3357" y="15"/>
                    <a:pt x="3359" y="16"/>
                    <a:pt x="3361" y="18"/>
                  </a:cubicBezTo>
                  <a:lnTo>
                    <a:pt x="3414" y="54"/>
                  </a:lnTo>
                  <a:cubicBezTo>
                    <a:pt x="3417" y="55"/>
                    <a:pt x="3419" y="58"/>
                    <a:pt x="3420" y="60"/>
                  </a:cubicBezTo>
                  <a:lnTo>
                    <a:pt x="3455" y="113"/>
                  </a:lnTo>
                  <a:cubicBezTo>
                    <a:pt x="3457" y="115"/>
                    <a:pt x="3458" y="117"/>
                    <a:pt x="3458" y="119"/>
                  </a:cubicBezTo>
                  <a:lnTo>
                    <a:pt x="3468" y="150"/>
                  </a:lnTo>
                  <a:cubicBezTo>
                    <a:pt x="3469" y="152"/>
                    <a:pt x="3469" y="154"/>
                    <a:pt x="3469" y="155"/>
                  </a:cubicBezTo>
                  <a:lnTo>
                    <a:pt x="3472" y="189"/>
                  </a:lnTo>
                  <a:lnTo>
                    <a:pt x="3472" y="1522"/>
                  </a:lnTo>
                  <a:lnTo>
                    <a:pt x="3469" y="1559"/>
                  </a:lnTo>
                  <a:cubicBezTo>
                    <a:pt x="3469" y="1560"/>
                    <a:pt x="3469" y="1562"/>
                    <a:pt x="3468" y="1564"/>
                  </a:cubicBezTo>
                  <a:lnTo>
                    <a:pt x="3458" y="1595"/>
                  </a:lnTo>
                  <a:cubicBezTo>
                    <a:pt x="3458" y="1597"/>
                    <a:pt x="3457" y="1599"/>
                    <a:pt x="3455" y="1601"/>
                  </a:cubicBezTo>
                  <a:lnTo>
                    <a:pt x="3420" y="1654"/>
                  </a:lnTo>
                  <a:cubicBezTo>
                    <a:pt x="3419" y="1656"/>
                    <a:pt x="3416" y="1659"/>
                    <a:pt x="3414" y="1660"/>
                  </a:cubicBezTo>
                  <a:lnTo>
                    <a:pt x="3361" y="1695"/>
                  </a:lnTo>
                  <a:cubicBezTo>
                    <a:pt x="3359" y="1697"/>
                    <a:pt x="3357" y="1698"/>
                    <a:pt x="3355" y="1698"/>
                  </a:cubicBezTo>
                  <a:lnTo>
                    <a:pt x="3324" y="1708"/>
                  </a:lnTo>
                  <a:cubicBezTo>
                    <a:pt x="3322" y="1709"/>
                    <a:pt x="3320" y="1709"/>
                    <a:pt x="3319" y="1709"/>
                  </a:cubicBezTo>
                  <a:lnTo>
                    <a:pt x="3285" y="1712"/>
                  </a:lnTo>
                  <a:lnTo>
                    <a:pt x="191" y="1712"/>
                  </a:lnTo>
                  <a:lnTo>
                    <a:pt x="155" y="1709"/>
                  </a:lnTo>
                  <a:cubicBezTo>
                    <a:pt x="154" y="1709"/>
                    <a:pt x="152" y="1709"/>
                    <a:pt x="150" y="1708"/>
                  </a:cubicBezTo>
                  <a:lnTo>
                    <a:pt x="119" y="1698"/>
                  </a:lnTo>
                  <a:cubicBezTo>
                    <a:pt x="117" y="1698"/>
                    <a:pt x="115" y="1697"/>
                    <a:pt x="113" y="1695"/>
                  </a:cubicBezTo>
                  <a:lnTo>
                    <a:pt x="60" y="1660"/>
                  </a:lnTo>
                  <a:cubicBezTo>
                    <a:pt x="58" y="1659"/>
                    <a:pt x="55" y="1657"/>
                    <a:pt x="54" y="1654"/>
                  </a:cubicBezTo>
                  <a:lnTo>
                    <a:pt x="18" y="1601"/>
                  </a:lnTo>
                  <a:cubicBezTo>
                    <a:pt x="16" y="1599"/>
                    <a:pt x="15" y="1597"/>
                    <a:pt x="15" y="1595"/>
                  </a:cubicBezTo>
                  <a:lnTo>
                    <a:pt x="5" y="1564"/>
                  </a:lnTo>
                  <a:cubicBezTo>
                    <a:pt x="4" y="1562"/>
                    <a:pt x="4" y="1560"/>
                    <a:pt x="4" y="1559"/>
                  </a:cubicBezTo>
                  <a:lnTo>
                    <a:pt x="1" y="1525"/>
                  </a:lnTo>
                  <a:lnTo>
                    <a:pt x="0" y="191"/>
                  </a:lnTo>
                  <a:close/>
                  <a:moveTo>
                    <a:pt x="48" y="1520"/>
                  </a:moveTo>
                  <a:lnTo>
                    <a:pt x="51" y="1554"/>
                  </a:lnTo>
                  <a:lnTo>
                    <a:pt x="50" y="1549"/>
                  </a:lnTo>
                  <a:lnTo>
                    <a:pt x="60" y="1580"/>
                  </a:lnTo>
                  <a:lnTo>
                    <a:pt x="57" y="1574"/>
                  </a:lnTo>
                  <a:lnTo>
                    <a:pt x="93" y="1627"/>
                  </a:lnTo>
                  <a:lnTo>
                    <a:pt x="87" y="1620"/>
                  </a:lnTo>
                  <a:lnTo>
                    <a:pt x="140" y="1655"/>
                  </a:lnTo>
                  <a:lnTo>
                    <a:pt x="134" y="1653"/>
                  </a:lnTo>
                  <a:lnTo>
                    <a:pt x="165" y="1663"/>
                  </a:lnTo>
                  <a:lnTo>
                    <a:pt x="160" y="1662"/>
                  </a:lnTo>
                  <a:lnTo>
                    <a:pt x="191" y="1664"/>
                  </a:lnTo>
                  <a:lnTo>
                    <a:pt x="3280" y="1665"/>
                  </a:lnTo>
                  <a:lnTo>
                    <a:pt x="3314" y="1662"/>
                  </a:lnTo>
                  <a:lnTo>
                    <a:pt x="3309" y="1663"/>
                  </a:lnTo>
                  <a:lnTo>
                    <a:pt x="3340" y="1653"/>
                  </a:lnTo>
                  <a:lnTo>
                    <a:pt x="3334" y="1655"/>
                  </a:lnTo>
                  <a:lnTo>
                    <a:pt x="3387" y="1620"/>
                  </a:lnTo>
                  <a:lnTo>
                    <a:pt x="3380" y="1627"/>
                  </a:lnTo>
                  <a:lnTo>
                    <a:pt x="3415" y="1574"/>
                  </a:lnTo>
                  <a:lnTo>
                    <a:pt x="3413" y="1580"/>
                  </a:lnTo>
                  <a:lnTo>
                    <a:pt x="3423" y="1549"/>
                  </a:lnTo>
                  <a:lnTo>
                    <a:pt x="3422" y="1554"/>
                  </a:lnTo>
                  <a:lnTo>
                    <a:pt x="3424" y="1522"/>
                  </a:lnTo>
                  <a:lnTo>
                    <a:pt x="3425" y="194"/>
                  </a:lnTo>
                  <a:lnTo>
                    <a:pt x="3422" y="160"/>
                  </a:lnTo>
                  <a:lnTo>
                    <a:pt x="3423" y="165"/>
                  </a:lnTo>
                  <a:lnTo>
                    <a:pt x="3413" y="134"/>
                  </a:lnTo>
                  <a:lnTo>
                    <a:pt x="3415" y="140"/>
                  </a:lnTo>
                  <a:lnTo>
                    <a:pt x="3380" y="87"/>
                  </a:lnTo>
                  <a:lnTo>
                    <a:pt x="3387" y="93"/>
                  </a:lnTo>
                  <a:lnTo>
                    <a:pt x="3334" y="57"/>
                  </a:lnTo>
                  <a:lnTo>
                    <a:pt x="3340" y="60"/>
                  </a:lnTo>
                  <a:lnTo>
                    <a:pt x="3309" y="50"/>
                  </a:lnTo>
                  <a:lnTo>
                    <a:pt x="3314" y="51"/>
                  </a:lnTo>
                  <a:lnTo>
                    <a:pt x="3282" y="48"/>
                  </a:lnTo>
                  <a:lnTo>
                    <a:pt x="194" y="48"/>
                  </a:lnTo>
                  <a:lnTo>
                    <a:pt x="160" y="51"/>
                  </a:lnTo>
                  <a:lnTo>
                    <a:pt x="165" y="50"/>
                  </a:lnTo>
                  <a:lnTo>
                    <a:pt x="134" y="60"/>
                  </a:lnTo>
                  <a:lnTo>
                    <a:pt x="140" y="57"/>
                  </a:lnTo>
                  <a:lnTo>
                    <a:pt x="87" y="93"/>
                  </a:lnTo>
                  <a:lnTo>
                    <a:pt x="93" y="87"/>
                  </a:lnTo>
                  <a:lnTo>
                    <a:pt x="57" y="140"/>
                  </a:lnTo>
                  <a:lnTo>
                    <a:pt x="60" y="134"/>
                  </a:lnTo>
                  <a:lnTo>
                    <a:pt x="50" y="165"/>
                  </a:lnTo>
                  <a:lnTo>
                    <a:pt x="51" y="160"/>
                  </a:lnTo>
                  <a:lnTo>
                    <a:pt x="48" y="191"/>
                  </a:lnTo>
                  <a:lnTo>
                    <a:pt x="48" y="1520"/>
                  </a:lnTo>
                  <a:close/>
                </a:path>
              </a:pathLst>
            </a:custGeom>
            <a:solidFill>
              <a:srgbClr val="FFFFFF"/>
            </a:solidFill>
            <a:ln w="0" cap="flat">
              <a:solidFill>
                <a:srgbClr val="FFFFFF"/>
              </a:solidFill>
              <a:prstDash val="solid"/>
              <a:round/>
              <a:headEnd/>
              <a:tailEnd/>
            </a:ln>
          </p:spPr>
          <p:txBody>
            <a:bodyPr/>
            <a:lstStyle/>
            <a:p>
              <a:endParaRPr lang="en-US"/>
            </a:p>
          </p:txBody>
        </p:sp>
        <p:sp>
          <p:nvSpPr>
            <p:cNvPr id="64532" name="Rectangle 18"/>
            <p:cNvSpPr>
              <a:spLocks noChangeArrowheads="1"/>
            </p:cNvSpPr>
            <p:nvPr/>
          </p:nvSpPr>
          <p:spPr bwMode="auto">
            <a:xfrm>
              <a:off x="1853" y="2069"/>
              <a:ext cx="41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Model </a:t>
              </a:r>
              <a:endParaRPr lang="en-US" altLang="en-US" sz="1800">
                <a:latin typeface="Arial" panose="020B0604020202020204" pitchFamily="34" charset="0"/>
              </a:endParaRPr>
            </a:p>
          </p:txBody>
        </p:sp>
        <p:sp>
          <p:nvSpPr>
            <p:cNvPr id="64533" name="Rectangle 19"/>
            <p:cNvSpPr>
              <a:spLocks noChangeArrowheads="1"/>
            </p:cNvSpPr>
            <p:nvPr/>
          </p:nvSpPr>
          <p:spPr bwMode="auto">
            <a:xfrm>
              <a:off x="1688" y="2199"/>
              <a:ext cx="755"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Programming </a:t>
              </a:r>
              <a:endParaRPr lang="en-US" altLang="en-US" sz="1800">
                <a:latin typeface="Arial" panose="020B0604020202020204" pitchFamily="34" charset="0"/>
              </a:endParaRPr>
            </a:p>
          </p:txBody>
        </p:sp>
        <p:sp>
          <p:nvSpPr>
            <p:cNvPr id="64534" name="Rectangle 20"/>
            <p:cNvSpPr>
              <a:spLocks noChangeArrowheads="1"/>
            </p:cNvSpPr>
            <p:nvPr/>
          </p:nvSpPr>
          <p:spPr bwMode="auto">
            <a:xfrm>
              <a:off x="1838" y="2334"/>
              <a:ext cx="42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Groups</a:t>
              </a:r>
              <a:endParaRPr lang="en-US" altLang="en-US" sz="1800">
                <a:latin typeface="Arial" panose="020B0604020202020204" pitchFamily="34" charset="0"/>
              </a:endParaRPr>
            </a:p>
          </p:txBody>
        </p:sp>
        <p:sp>
          <p:nvSpPr>
            <p:cNvPr id="64535" name="Freeform 21"/>
            <p:cNvSpPr>
              <a:spLocks/>
            </p:cNvSpPr>
            <p:nvPr/>
          </p:nvSpPr>
          <p:spPr bwMode="auto">
            <a:xfrm>
              <a:off x="1481" y="2583"/>
              <a:ext cx="529" cy="520"/>
            </a:xfrm>
            <a:custGeom>
              <a:avLst/>
              <a:gdLst>
                <a:gd name="T0" fmla="*/ 0 w 1696"/>
                <a:gd name="T1" fmla="*/ 0 h 1664"/>
                <a:gd name="T2" fmla="*/ 0 w 1696"/>
                <a:gd name="T3" fmla="*/ 0 h 1664"/>
                <a:gd name="T4" fmla="*/ 0 w 1696"/>
                <a:gd name="T5" fmla="*/ 0 h 1664"/>
                <a:gd name="T6" fmla="*/ 0 w 1696"/>
                <a:gd name="T7" fmla="*/ 0 h 1664"/>
                <a:gd name="T8" fmla="*/ 0 w 1696"/>
                <a:gd name="T9" fmla="*/ 0 h 1664"/>
                <a:gd name="T10" fmla="*/ 0 w 1696"/>
                <a:gd name="T11" fmla="*/ 0 h 1664"/>
                <a:gd name="T12" fmla="*/ 0 w 1696"/>
                <a:gd name="T13" fmla="*/ 0 h 1664"/>
                <a:gd name="T14" fmla="*/ 0 w 1696"/>
                <a:gd name="T15" fmla="*/ 0 h 1664"/>
                <a:gd name="T16" fmla="*/ 0 w 1696"/>
                <a:gd name="T17" fmla="*/ 0 h 1664"/>
                <a:gd name="T18" fmla="*/ 0 w 1696"/>
                <a:gd name="T19" fmla="*/ 0 h 1664"/>
                <a:gd name="T20" fmla="*/ 0 w 1696"/>
                <a:gd name="T21" fmla="*/ 0 h 1664"/>
                <a:gd name="T22" fmla="*/ 0 w 1696"/>
                <a:gd name="T23" fmla="*/ 0 h 1664"/>
                <a:gd name="T24" fmla="*/ 0 w 1696"/>
                <a:gd name="T25" fmla="*/ 0 h 1664"/>
                <a:gd name="T26" fmla="*/ 0 w 1696"/>
                <a:gd name="T27" fmla="*/ 0 h 1664"/>
                <a:gd name="T28" fmla="*/ 0 w 1696"/>
                <a:gd name="T29" fmla="*/ 0 h 1664"/>
                <a:gd name="T30" fmla="*/ 0 w 1696"/>
                <a:gd name="T31" fmla="*/ 0 h 1664"/>
                <a:gd name="T32" fmla="*/ 0 w 1696"/>
                <a:gd name="T33" fmla="*/ 0 h 1664"/>
                <a:gd name="T34" fmla="*/ 0 w 1696"/>
                <a:gd name="T35" fmla="*/ 0 h 1664"/>
                <a:gd name="T36" fmla="*/ 0 w 1696"/>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96"/>
                <a:gd name="T58" fmla="*/ 0 h 1664"/>
                <a:gd name="T59" fmla="*/ 1696 w 1696"/>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96" h="1664">
                  <a:moveTo>
                    <a:pt x="0" y="167"/>
                  </a:moveTo>
                  <a:cubicBezTo>
                    <a:pt x="0" y="75"/>
                    <a:pt x="75" y="0"/>
                    <a:pt x="167" y="0"/>
                  </a:cubicBezTo>
                  <a:cubicBezTo>
                    <a:pt x="167" y="0"/>
                    <a:pt x="167" y="0"/>
                    <a:pt x="167" y="0"/>
                  </a:cubicBezTo>
                  <a:lnTo>
                    <a:pt x="1530" y="0"/>
                  </a:lnTo>
                  <a:cubicBezTo>
                    <a:pt x="1622" y="0"/>
                    <a:pt x="1696" y="75"/>
                    <a:pt x="1696" y="167"/>
                  </a:cubicBezTo>
                  <a:cubicBezTo>
                    <a:pt x="1696" y="167"/>
                    <a:pt x="1696" y="167"/>
                    <a:pt x="1696" y="167"/>
                  </a:cubicBezTo>
                  <a:lnTo>
                    <a:pt x="1696" y="1498"/>
                  </a:lnTo>
                  <a:cubicBezTo>
                    <a:pt x="1696" y="1590"/>
                    <a:pt x="1622" y="1664"/>
                    <a:pt x="1530" y="1664"/>
                  </a:cubicBezTo>
                  <a:cubicBezTo>
                    <a:pt x="1530" y="1664"/>
                    <a:pt x="1530" y="1664"/>
                    <a:pt x="1530" y="1664"/>
                  </a:cubicBezTo>
                  <a:lnTo>
                    <a:pt x="167" y="1664"/>
                  </a:lnTo>
                  <a:cubicBezTo>
                    <a:pt x="75" y="1664"/>
                    <a:pt x="0" y="1590"/>
                    <a:pt x="0" y="1498"/>
                  </a:cubicBezTo>
                  <a:cubicBezTo>
                    <a:pt x="0" y="1498"/>
                    <a:pt x="0" y="1498"/>
                    <a:pt x="0" y="1498"/>
                  </a:cubicBezTo>
                  <a:lnTo>
                    <a:pt x="0" y="167"/>
                  </a:lnTo>
                  <a:close/>
                </a:path>
              </a:pathLst>
            </a:custGeom>
            <a:solidFill>
              <a:srgbClr val="E46C0A"/>
            </a:solidFill>
            <a:ln w="0">
              <a:solidFill>
                <a:srgbClr val="000000"/>
              </a:solidFill>
              <a:prstDash val="solid"/>
              <a:round/>
              <a:headEnd/>
              <a:tailEnd/>
            </a:ln>
          </p:spPr>
          <p:txBody>
            <a:bodyPr/>
            <a:lstStyle/>
            <a:p>
              <a:endParaRPr lang="en-US"/>
            </a:p>
          </p:txBody>
        </p:sp>
        <p:sp>
          <p:nvSpPr>
            <p:cNvPr id="64536" name="Freeform 22"/>
            <p:cNvSpPr>
              <a:spLocks noEditPoints="1"/>
            </p:cNvSpPr>
            <p:nvPr/>
          </p:nvSpPr>
          <p:spPr bwMode="auto">
            <a:xfrm>
              <a:off x="1473" y="2576"/>
              <a:ext cx="545" cy="535"/>
            </a:xfrm>
            <a:custGeom>
              <a:avLst/>
              <a:gdLst>
                <a:gd name="T0" fmla="*/ 0 w 1744"/>
                <a:gd name="T1" fmla="*/ 0 h 1712"/>
                <a:gd name="T2" fmla="*/ 0 w 1744"/>
                <a:gd name="T3" fmla="*/ 0 h 1712"/>
                <a:gd name="T4" fmla="*/ 0 w 1744"/>
                <a:gd name="T5" fmla="*/ 0 h 1712"/>
                <a:gd name="T6" fmla="*/ 0 w 1744"/>
                <a:gd name="T7" fmla="*/ 0 h 1712"/>
                <a:gd name="T8" fmla="*/ 0 w 1744"/>
                <a:gd name="T9" fmla="*/ 0 h 1712"/>
                <a:gd name="T10" fmla="*/ 0 w 1744"/>
                <a:gd name="T11" fmla="*/ 0 h 1712"/>
                <a:gd name="T12" fmla="*/ 0 w 1744"/>
                <a:gd name="T13" fmla="*/ 0 h 1712"/>
                <a:gd name="T14" fmla="*/ 0 w 1744"/>
                <a:gd name="T15" fmla="*/ 0 h 1712"/>
                <a:gd name="T16" fmla="*/ 0 w 1744"/>
                <a:gd name="T17" fmla="*/ 0 h 1712"/>
                <a:gd name="T18" fmla="*/ 0 w 1744"/>
                <a:gd name="T19" fmla="*/ 0 h 1712"/>
                <a:gd name="T20" fmla="*/ 0 w 1744"/>
                <a:gd name="T21" fmla="*/ 0 h 1712"/>
                <a:gd name="T22" fmla="*/ 0 w 1744"/>
                <a:gd name="T23" fmla="*/ 0 h 1712"/>
                <a:gd name="T24" fmla="*/ 0 w 1744"/>
                <a:gd name="T25" fmla="*/ 0 h 1712"/>
                <a:gd name="T26" fmla="*/ 0 w 1744"/>
                <a:gd name="T27" fmla="*/ 0 h 1712"/>
                <a:gd name="T28" fmla="*/ 0 w 1744"/>
                <a:gd name="T29" fmla="*/ 0 h 1712"/>
                <a:gd name="T30" fmla="*/ 0 w 1744"/>
                <a:gd name="T31" fmla="*/ 0 h 1712"/>
                <a:gd name="T32" fmla="*/ 0 w 1744"/>
                <a:gd name="T33" fmla="*/ 0 h 1712"/>
                <a:gd name="T34" fmla="*/ 0 w 1744"/>
                <a:gd name="T35" fmla="*/ 0 h 1712"/>
                <a:gd name="T36" fmla="*/ 0 w 1744"/>
                <a:gd name="T37" fmla="*/ 0 h 1712"/>
                <a:gd name="T38" fmla="*/ 0 w 1744"/>
                <a:gd name="T39" fmla="*/ 0 h 1712"/>
                <a:gd name="T40" fmla="*/ 0 w 1744"/>
                <a:gd name="T41" fmla="*/ 0 h 1712"/>
                <a:gd name="T42" fmla="*/ 0 w 1744"/>
                <a:gd name="T43" fmla="*/ 0 h 1712"/>
                <a:gd name="T44" fmla="*/ 0 w 1744"/>
                <a:gd name="T45" fmla="*/ 0 h 1712"/>
                <a:gd name="T46" fmla="*/ 0 w 1744"/>
                <a:gd name="T47" fmla="*/ 0 h 1712"/>
                <a:gd name="T48" fmla="*/ 0 w 1744"/>
                <a:gd name="T49" fmla="*/ 0 h 1712"/>
                <a:gd name="T50" fmla="*/ 0 w 1744"/>
                <a:gd name="T51" fmla="*/ 0 h 1712"/>
                <a:gd name="T52" fmla="*/ 0 w 1744"/>
                <a:gd name="T53" fmla="*/ 0 h 1712"/>
                <a:gd name="T54" fmla="*/ 0 w 1744"/>
                <a:gd name="T55" fmla="*/ 0 h 1712"/>
                <a:gd name="T56" fmla="*/ 0 w 1744"/>
                <a:gd name="T57" fmla="*/ 0 h 1712"/>
                <a:gd name="T58" fmla="*/ 0 w 1744"/>
                <a:gd name="T59" fmla="*/ 0 h 1712"/>
                <a:gd name="T60" fmla="*/ 0 w 1744"/>
                <a:gd name="T61" fmla="*/ 0 h 1712"/>
                <a:gd name="T62" fmla="*/ 0 w 1744"/>
                <a:gd name="T63" fmla="*/ 0 h 1712"/>
                <a:gd name="T64" fmla="*/ 0 w 1744"/>
                <a:gd name="T65" fmla="*/ 0 h 1712"/>
                <a:gd name="T66" fmla="*/ 0 w 1744"/>
                <a:gd name="T67" fmla="*/ 0 h 1712"/>
                <a:gd name="T68" fmla="*/ 0 w 1744"/>
                <a:gd name="T69" fmla="*/ 0 h 1712"/>
                <a:gd name="T70" fmla="*/ 0 w 1744"/>
                <a:gd name="T71" fmla="*/ 0 h 1712"/>
                <a:gd name="T72" fmla="*/ 0 w 1744"/>
                <a:gd name="T73" fmla="*/ 0 h 1712"/>
                <a:gd name="T74" fmla="*/ 0 w 1744"/>
                <a:gd name="T75" fmla="*/ 0 h 1712"/>
                <a:gd name="T76" fmla="*/ 0 w 1744"/>
                <a:gd name="T77" fmla="*/ 0 h 1712"/>
                <a:gd name="T78" fmla="*/ 0 w 1744"/>
                <a:gd name="T79" fmla="*/ 0 h 1712"/>
                <a:gd name="T80" fmla="*/ 0 w 1744"/>
                <a:gd name="T81" fmla="*/ 0 h 1712"/>
                <a:gd name="T82" fmla="*/ 0 w 1744"/>
                <a:gd name="T83" fmla="*/ 0 h 1712"/>
                <a:gd name="T84" fmla="*/ 0 w 1744"/>
                <a:gd name="T85" fmla="*/ 0 h 1712"/>
                <a:gd name="T86" fmla="*/ 0 w 1744"/>
                <a:gd name="T87" fmla="*/ 0 h 1712"/>
                <a:gd name="T88" fmla="*/ 0 w 1744"/>
                <a:gd name="T89" fmla="*/ 0 h 1712"/>
                <a:gd name="T90" fmla="*/ 0 w 1744"/>
                <a:gd name="T91" fmla="*/ 0 h 1712"/>
                <a:gd name="T92" fmla="*/ 0 w 1744"/>
                <a:gd name="T93" fmla="*/ 0 h 1712"/>
                <a:gd name="T94" fmla="*/ 0 w 1744"/>
                <a:gd name="T95" fmla="*/ 0 h 1712"/>
                <a:gd name="T96" fmla="*/ 0 w 1744"/>
                <a:gd name="T97" fmla="*/ 0 h 17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44"/>
                <a:gd name="T148" fmla="*/ 0 h 1712"/>
                <a:gd name="T149" fmla="*/ 1744 w 1744"/>
                <a:gd name="T150" fmla="*/ 1712 h 17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44" h="1712">
                  <a:moveTo>
                    <a:pt x="0" y="191"/>
                  </a:moveTo>
                  <a:lnTo>
                    <a:pt x="4" y="155"/>
                  </a:lnTo>
                  <a:cubicBezTo>
                    <a:pt x="4" y="154"/>
                    <a:pt x="4" y="152"/>
                    <a:pt x="5" y="150"/>
                  </a:cubicBezTo>
                  <a:lnTo>
                    <a:pt x="15" y="119"/>
                  </a:lnTo>
                  <a:cubicBezTo>
                    <a:pt x="15" y="117"/>
                    <a:pt x="16" y="115"/>
                    <a:pt x="18" y="113"/>
                  </a:cubicBezTo>
                  <a:lnTo>
                    <a:pt x="54" y="60"/>
                  </a:lnTo>
                  <a:cubicBezTo>
                    <a:pt x="55" y="57"/>
                    <a:pt x="57" y="55"/>
                    <a:pt x="60" y="54"/>
                  </a:cubicBezTo>
                  <a:lnTo>
                    <a:pt x="113" y="18"/>
                  </a:lnTo>
                  <a:cubicBezTo>
                    <a:pt x="115" y="16"/>
                    <a:pt x="117" y="15"/>
                    <a:pt x="119" y="15"/>
                  </a:cubicBezTo>
                  <a:lnTo>
                    <a:pt x="150" y="5"/>
                  </a:lnTo>
                  <a:cubicBezTo>
                    <a:pt x="152" y="4"/>
                    <a:pt x="154" y="4"/>
                    <a:pt x="155" y="4"/>
                  </a:cubicBezTo>
                  <a:lnTo>
                    <a:pt x="189" y="1"/>
                  </a:lnTo>
                  <a:lnTo>
                    <a:pt x="1554" y="0"/>
                  </a:lnTo>
                  <a:lnTo>
                    <a:pt x="1591" y="4"/>
                  </a:lnTo>
                  <a:cubicBezTo>
                    <a:pt x="1592" y="4"/>
                    <a:pt x="1594" y="4"/>
                    <a:pt x="1596" y="5"/>
                  </a:cubicBezTo>
                  <a:lnTo>
                    <a:pt x="1627" y="15"/>
                  </a:lnTo>
                  <a:cubicBezTo>
                    <a:pt x="1629" y="15"/>
                    <a:pt x="1631" y="16"/>
                    <a:pt x="1633" y="18"/>
                  </a:cubicBezTo>
                  <a:lnTo>
                    <a:pt x="1686" y="54"/>
                  </a:lnTo>
                  <a:cubicBezTo>
                    <a:pt x="1689" y="55"/>
                    <a:pt x="1691" y="58"/>
                    <a:pt x="1692" y="60"/>
                  </a:cubicBezTo>
                  <a:lnTo>
                    <a:pt x="1727" y="113"/>
                  </a:lnTo>
                  <a:cubicBezTo>
                    <a:pt x="1729" y="115"/>
                    <a:pt x="1730" y="117"/>
                    <a:pt x="1730" y="119"/>
                  </a:cubicBezTo>
                  <a:lnTo>
                    <a:pt x="1740" y="150"/>
                  </a:lnTo>
                  <a:cubicBezTo>
                    <a:pt x="1741" y="152"/>
                    <a:pt x="1741" y="154"/>
                    <a:pt x="1741" y="155"/>
                  </a:cubicBezTo>
                  <a:lnTo>
                    <a:pt x="1744" y="189"/>
                  </a:lnTo>
                  <a:lnTo>
                    <a:pt x="1744" y="1522"/>
                  </a:lnTo>
                  <a:lnTo>
                    <a:pt x="1741" y="1559"/>
                  </a:lnTo>
                  <a:cubicBezTo>
                    <a:pt x="1741" y="1560"/>
                    <a:pt x="1741" y="1562"/>
                    <a:pt x="1740" y="1564"/>
                  </a:cubicBezTo>
                  <a:lnTo>
                    <a:pt x="1730" y="1595"/>
                  </a:lnTo>
                  <a:cubicBezTo>
                    <a:pt x="1730" y="1597"/>
                    <a:pt x="1729" y="1599"/>
                    <a:pt x="1727" y="1601"/>
                  </a:cubicBezTo>
                  <a:lnTo>
                    <a:pt x="1692" y="1654"/>
                  </a:lnTo>
                  <a:cubicBezTo>
                    <a:pt x="1691" y="1656"/>
                    <a:pt x="1688" y="1659"/>
                    <a:pt x="1686" y="1660"/>
                  </a:cubicBezTo>
                  <a:lnTo>
                    <a:pt x="1633" y="1695"/>
                  </a:lnTo>
                  <a:cubicBezTo>
                    <a:pt x="1631" y="1697"/>
                    <a:pt x="1629" y="1698"/>
                    <a:pt x="1627" y="1698"/>
                  </a:cubicBezTo>
                  <a:lnTo>
                    <a:pt x="1596" y="1708"/>
                  </a:lnTo>
                  <a:cubicBezTo>
                    <a:pt x="1594" y="1709"/>
                    <a:pt x="1592" y="1709"/>
                    <a:pt x="1591" y="1709"/>
                  </a:cubicBezTo>
                  <a:lnTo>
                    <a:pt x="1557" y="1712"/>
                  </a:lnTo>
                  <a:lnTo>
                    <a:pt x="191" y="1712"/>
                  </a:lnTo>
                  <a:lnTo>
                    <a:pt x="155" y="1709"/>
                  </a:lnTo>
                  <a:cubicBezTo>
                    <a:pt x="154" y="1709"/>
                    <a:pt x="152" y="1709"/>
                    <a:pt x="150" y="1708"/>
                  </a:cubicBezTo>
                  <a:lnTo>
                    <a:pt x="119" y="1698"/>
                  </a:lnTo>
                  <a:cubicBezTo>
                    <a:pt x="117" y="1698"/>
                    <a:pt x="115" y="1697"/>
                    <a:pt x="113" y="1695"/>
                  </a:cubicBezTo>
                  <a:lnTo>
                    <a:pt x="60" y="1660"/>
                  </a:lnTo>
                  <a:cubicBezTo>
                    <a:pt x="58" y="1659"/>
                    <a:pt x="55" y="1657"/>
                    <a:pt x="54" y="1654"/>
                  </a:cubicBezTo>
                  <a:lnTo>
                    <a:pt x="18" y="1601"/>
                  </a:lnTo>
                  <a:cubicBezTo>
                    <a:pt x="16" y="1599"/>
                    <a:pt x="15" y="1597"/>
                    <a:pt x="15" y="1595"/>
                  </a:cubicBezTo>
                  <a:lnTo>
                    <a:pt x="5" y="1564"/>
                  </a:lnTo>
                  <a:cubicBezTo>
                    <a:pt x="4" y="1562"/>
                    <a:pt x="4" y="1560"/>
                    <a:pt x="4" y="1559"/>
                  </a:cubicBezTo>
                  <a:lnTo>
                    <a:pt x="1" y="1525"/>
                  </a:lnTo>
                  <a:lnTo>
                    <a:pt x="0" y="191"/>
                  </a:lnTo>
                  <a:close/>
                  <a:moveTo>
                    <a:pt x="48" y="1520"/>
                  </a:moveTo>
                  <a:lnTo>
                    <a:pt x="51" y="1554"/>
                  </a:lnTo>
                  <a:lnTo>
                    <a:pt x="50" y="1549"/>
                  </a:lnTo>
                  <a:lnTo>
                    <a:pt x="60" y="1580"/>
                  </a:lnTo>
                  <a:lnTo>
                    <a:pt x="57" y="1574"/>
                  </a:lnTo>
                  <a:lnTo>
                    <a:pt x="93" y="1627"/>
                  </a:lnTo>
                  <a:lnTo>
                    <a:pt x="87" y="1620"/>
                  </a:lnTo>
                  <a:lnTo>
                    <a:pt x="140" y="1655"/>
                  </a:lnTo>
                  <a:lnTo>
                    <a:pt x="134" y="1653"/>
                  </a:lnTo>
                  <a:lnTo>
                    <a:pt x="165" y="1663"/>
                  </a:lnTo>
                  <a:lnTo>
                    <a:pt x="160" y="1662"/>
                  </a:lnTo>
                  <a:lnTo>
                    <a:pt x="191" y="1664"/>
                  </a:lnTo>
                  <a:lnTo>
                    <a:pt x="1552" y="1665"/>
                  </a:lnTo>
                  <a:lnTo>
                    <a:pt x="1586" y="1662"/>
                  </a:lnTo>
                  <a:lnTo>
                    <a:pt x="1581" y="1663"/>
                  </a:lnTo>
                  <a:lnTo>
                    <a:pt x="1612" y="1653"/>
                  </a:lnTo>
                  <a:lnTo>
                    <a:pt x="1606" y="1655"/>
                  </a:lnTo>
                  <a:lnTo>
                    <a:pt x="1659" y="1620"/>
                  </a:lnTo>
                  <a:lnTo>
                    <a:pt x="1652" y="1627"/>
                  </a:lnTo>
                  <a:lnTo>
                    <a:pt x="1687" y="1574"/>
                  </a:lnTo>
                  <a:lnTo>
                    <a:pt x="1685" y="1580"/>
                  </a:lnTo>
                  <a:lnTo>
                    <a:pt x="1695" y="1549"/>
                  </a:lnTo>
                  <a:lnTo>
                    <a:pt x="1694" y="1554"/>
                  </a:lnTo>
                  <a:lnTo>
                    <a:pt x="1696" y="1522"/>
                  </a:lnTo>
                  <a:lnTo>
                    <a:pt x="1697" y="194"/>
                  </a:lnTo>
                  <a:lnTo>
                    <a:pt x="1694" y="160"/>
                  </a:lnTo>
                  <a:lnTo>
                    <a:pt x="1695" y="165"/>
                  </a:lnTo>
                  <a:lnTo>
                    <a:pt x="1685" y="134"/>
                  </a:lnTo>
                  <a:lnTo>
                    <a:pt x="1687" y="140"/>
                  </a:lnTo>
                  <a:lnTo>
                    <a:pt x="1652" y="87"/>
                  </a:lnTo>
                  <a:lnTo>
                    <a:pt x="1659" y="93"/>
                  </a:lnTo>
                  <a:lnTo>
                    <a:pt x="1606" y="57"/>
                  </a:lnTo>
                  <a:lnTo>
                    <a:pt x="1612" y="60"/>
                  </a:lnTo>
                  <a:lnTo>
                    <a:pt x="1581" y="50"/>
                  </a:lnTo>
                  <a:lnTo>
                    <a:pt x="1586" y="51"/>
                  </a:lnTo>
                  <a:lnTo>
                    <a:pt x="1554" y="48"/>
                  </a:lnTo>
                  <a:lnTo>
                    <a:pt x="194" y="48"/>
                  </a:lnTo>
                  <a:lnTo>
                    <a:pt x="160" y="51"/>
                  </a:lnTo>
                  <a:lnTo>
                    <a:pt x="165" y="50"/>
                  </a:lnTo>
                  <a:lnTo>
                    <a:pt x="134" y="60"/>
                  </a:lnTo>
                  <a:lnTo>
                    <a:pt x="140" y="57"/>
                  </a:lnTo>
                  <a:lnTo>
                    <a:pt x="87" y="93"/>
                  </a:lnTo>
                  <a:lnTo>
                    <a:pt x="93" y="87"/>
                  </a:lnTo>
                  <a:lnTo>
                    <a:pt x="57" y="140"/>
                  </a:lnTo>
                  <a:lnTo>
                    <a:pt x="60" y="134"/>
                  </a:lnTo>
                  <a:lnTo>
                    <a:pt x="50" y="165"/>
                  </a:lnTo>
                  <a:lnTo>
                    <a:pt x="51" y="160"/>
                  </a:lnTo>
                  <a:lnTo>
                    <a:pt x="48" y="191"/>
                  </a:lnTo>
                  <a:lnTo>
                    <a:pt x="48" y="1520"/>
                  </a:lnTo>
                  <a:close/>
                </a:path>
              </a:pathLst>
            </a:custGeom>
            <a:solidFill>
              <a:srgbClr val="FFFFFF"/>
            </a:solidFill>
            <a:ln w="0" cap="flat">
              <a:solidFill>
                <a:srgbClr val="FFFFFF"/>
              </a:solidFill>
              <a:prstDash val="solid"/>
              <a:round/>
              <a:headEnd/>
              <a:tailEnd/>
            </a:ln>
          </p:spPr>
          <p:txBody>
            <a:bodyPr/>
            <a:lstStyle/>
            <a:p>
              <a:endParaRPr lang="en-US"/>
            </a:p>
          </p:txBody>
        </p:sp>
        <p:sp>
          <p:nvSpPr>
            <p:cNvPr id="64537" name="Rectangle 23"/>
            <p:cNvSpPr>
              <a:spLocks noChangeArrowheads="1"/>
            </p:cNvSpPr>
            <p:nvPr/>
          </p:nvSpPr>
          <p:spPr bwMode="auto">
            <a:xfrm>
              <a:off x="1549" y="2774"/>
              <a:ext cx="47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FFFFFF"/>
                  </a:solidFill>
                </a:rPr>
                <a:t>Stats Can</a:t>
              </a:r>
              <a:endParaRPr lang="en-US" altLang="en-US" sz="1800">
                <a:latin typeface="Arial" panose="020B0604020202020204" pitchFamily="34" charset="0"/>
              </a:endParaRPr>
            </a:p>
          </p:txBody>
        </p:sp>
        <p:sp>
          <p:nvSpPr>
            <p:cNvPr id="64538" name="Freeform 24"/>
            <p:cNvSpPr>
              <a:spLocks/>
            </p:cNvSpPr>
            <p:nvPr/>
          </p:nvSpPr>
          <p:spPr bwMode="auto">
            <a:xfrm>
              <a:off x="2020" y="2583"/>
              <a:ext cx="530" cy="520"/>
            </a:xfrm>
            <a:custGeom>
              <a:avLst/>
              <a:gdLst>
                <a:gd name="T0" fmla="*/ 0 w 1696"/>
                <a:gd name="T1" fmla="*/ 0 h 1664"/>
                <a:gd name="T2" fmla="*/ 0 w 1696"/>
                <a:gd name="T3" fmla="*/ 0 h 1664"/>
                <a:gd name="T4" fmla="*/ 0 w 1696"/>
                <a:gd name="T5" fmla="*/ 0 h 1664"/>
                <a:gd name="T6" fmla="*/ 0 w 1696"/>
                <a:gd name="T7" fmla="*/ 0 h 1664"/>
                <a:gd name="T8" fmla="*/ 0 w 1696"/>
                <a:gd name="T9" fmla="*/ 0 h 1664"/>
                <a:gd name="T10" fmla="*/ 0 w 1696"/>
                <a:gd name="T11" fmla="*/ 0 h 1664"/>
                <a:gd name="T12" fmla="*/ 0 w 1696"/>
                <a:gd name="T13" fmla="*/ 0 h 1664"/>
                <a:gd name="T14" fmla="*/ 0 w 1696"/>
                <a:gd name="T15" fmla="*/ 0 h 1664"/>
                <a:gd name="T16" fmla="*/ 0 w 1696"/>
                <a:gd name="T17" fmla="*/ 0 h 1664"/>
                <a:gd name="T18" fmla="*/ 0 w 1696"/>
                <a:gd name="T19" fmla="*/ 0 h 1664"/>
                <a:gd name="T20" fmla="*/ 0 w 1696"/>
                <a:gd name="T21" fmla="*/ 0 h 1664"/>
                <a:gd name="T22" fmla="*/ 0 w 1696"/>
                <a:gd name="T23" fmla="*/ 0 h 1664"/>
                <a:gd name="T24" fmla="*/ 0 w 1696"/>
                <a:gd name="T25" fmla="*/ 0 h 1664"/>
                <a:gd name="T26" fmla="*/ 0 w 1696"/>
                <a:gd name="T27" fmla="*/ 0 h 1664"/>
                <a:gd name="T28" fmla="*/ 0 w 1696"/>
                <a:gd name="T29" fmla="*/ 0 h 1664"/>
                <a:gd name="T30" fmla="*/ 0 w 1696"/>
                <a:gd name="T31" fmla="*/ 0 h 1664"/>
                <a:gd name="T32" fmla="*/ 0 w 1696"/>
                <a:gd name="T33" fmla="*/ 0 h 1664"/>
                <a:gd name="T34" fmla="*/ 0 w 1696"/>
                <a:gd name="T35" fmla="*/ 0 h 1664"/>
                <a:gd name="T36" fmla="*/ 0 w 1696"/>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96"/>
                <a:gd name="T58" fmla="*/ 0 h 1664"/>
                <a:gd name="T59" fmla="*/ 1696 w 1696"/>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96" h="1664">
                  <a:moveTo>
                    <a:pt x="0" y="167"/>
                  </a:moveTo>
                  <a:cubicBezTo>
                    <a:pt x="0" y="75"/>
                    <a:pt x="75" y="0"/>
                    <a:pt x="167" y="0"/>
                  </a:cubicBezTo>
                  <a:cubicBezTo>
                    <a:pt x="167" y="0"/>
                    <a:pt x="167" y="0"/>
                    <a:pt x="167" y="0"/>
                  </a:cubicBezTo>
                  <a:lnTo>
                    <a:pt x="1530" y="0"/>
                  </a:lnTo>
                  <a:cubicBezTo>
                    <a:pt x="1622" y="0"/>
                    <a:pt x="1696" y="75"/>
                    <a:pt x="1696" y="167"/>
                  </a:cubicBezTo>
                  <a:cubicBezTo>
                    <a:pt x="1696" y="167"/>
                    <a:pt x="1696" y="167"/>
                    <a:pt x="1696" y="167"/>
                  </a:cubicBezTo>
                  <a:lnTo>
                    <a:pt x="1696" y="1498"/>
                  </a:lnTo>
                  <a:cubicBezTo>
                    <a:pt x="1696" y="1590"/>
                    <a:pt x="1622" y="1664"/>
                    <a:pt x="1530" y="1664"/>
                  </a:cubicBezTo>
                  <a:cubicBezTo>
                    <a:pt x="1530" y="1664"/>
                    <a:pt x="1530" y="1664"/>
                    <a:pt x="1530" y="1664"/>
                  </a:cubicBezTo>
                  <a:lnTo>
                    <a:pt x="167" y="1664"/>
                  </a:lnTo>
                  <a:cubicBezTo>
                    <a:pt x="75" y="1664"/>
                    <a:pt x="0" y="1590"/>
                    <a:pt x="0" y="1498"/>
                  </a:cubicBezTo>
                  <a:cubicBezTo>
                    <a:pt x="0" y="1498"/>
                    <a:pt x="0" y="1498"/>
                    <a:pt x="0" y="1498"/>
                  </a:cubicBezTo>
                  <a:lnTo>
                    <a:pt x="0" y="167"/>
                  </a:lnTo>
                  <a:close/>
                </a:path>
              </a:pathLst>
            </a:custGeom>
            <a:solidFill>
              <a:srgbClr val="E46C0A"/>
            </a:solidFill>
            <a:ln w="0">
              <a:solidFill>
                <a:srgbClr val="000000"/>
              </a:solidFill>
              <a:prstDash val="solid"/>
              <a:round/>
              <a:headEnd/>
              <a:tailEnd/>
            </a:ln>
          </p:spPr>
          <p:txBody>
            <a:bodyPr/>
            <a:lstStyle/>
            <a:p>
              <a:endParaRPr lang="en-US"/>
            </a:p>
          </p:txBody>
        </p:sp>
        <p:sp>
          <p:nvSpPr>
            <p:cNvPr id="64539" name="Freeform 25"/>
            <p:cNvSpPr>
              <a:spLocks noEditPoints="1"/>
            </p:cNvSpPr>
            <p:nvPr/>
          </p:nvSpPr>
          <p:spPr bwMode="auto">
            <a:xfrm>
              <a:off x="2013" y="2576"/>
              <a:ext cx="545" cy="535"/>
            </a:xfrm>
            <a:custGeom>
              <a:avLst/>
              <a:gdLst>
                <a:gd name="T0" fmla="*/ 0 w 1744"/>
                <a:gd name="T1" fmla="*/ 0 h 1712"/>
                <a:gd name="T2" fmla="*/ 0 w 1744"/>
                <a:gd name="T3" fmla="*/ 0 h 1712"/>
                <a:gd name="T4" fmla="*/ 0 w 1744"/>
                <a:gd name="T5" fmla="*/ 0 h 1712"/>
                <a:gd name="T6" fmla="*/ 0 w 1744"/>
                <a:gd name="T7" fmla="*/ 0 h 1712"/>
                <a:gd name="T8" fmla="*/ 0 w 1744"/>
                <a:gd name="T9" fmla="*/ 0 h 1712"/>
                <a:gd name="T10" fmla="*/ 0 w 1744"/>
                <a:gd name="T11" fmla="*/ 0 h 1712"/>
                <a:gd name="T12" fmla="*/ 0 w 1744"/>
                <a:gd name="T13" fmla="*/ 0 h 1712"/>
                <a:gd name="T14" fmla="*/ 0 w 1744"/>
                <a:gd name="T15" fmla="*/ 0 h 1712"/>
                <a:gd name="T16" fmla="*/ 0 w 1744"/>
                <a:gd name="T17" fmla="*/ 0 h 1712"/>
                <a:gd name="T18" fmla="*/ 0 w 1744"/>
                <a:gd name="T19" fmla="*/ 0 h 1712"/>
                <a:gd name="T20" fmla="*/ 0 w 1744"/>
                <a:gd name="T21" fmla="*/ 0 h 1712"/>
                <a:gd name="T22" fmla="*/ 0 w 1744"/>
                <a:gd name="T23" fmla="*/ 0 h 1712"/>
                <a:gd name="T24" fmla="*/ 0 w 1744"/>
                <a:gd name="T25" fmla="*/ 0 h 1712"/>
                <a:gd name="T26" fmla="*/ 0 w 1744"/>
                <a:gd name="T27" fmla="*/ 0 h 1712"/>
                <a:gd name="T28" fmla="*/ 0 w 1744"/>
                <a:gd name="T29" fmla="*/ 0 h 1712"/>
                <a:gd name="T30" fmla="*/ 0 w 1744"/>
                <a:gd name="T31" fmla="*/ 0 h 1712"/>
                <a:gd name="T32" fmla="*/ 0 w 1744"/>
                <a:gd name="T33" fmla="*/ 0 h 1712"/>
                <a:gd name="T34" fmla="*/ 0 w 1744"/>
                <a:gd name="T35" fmla="*/ 0 h 1712"/>
                <a:gd name="T36" fmla="*/ 0 w 1744"/>
                <a:gd name="T37" fmla="*/ 0 h 1712"/>
                <a:gd name="T38" fmla="*/ 0 w 1744"/>
                <a:gd name="T39" fmla="*/ 0 h 1712"/>
                <a:gd name="T40" fmla="*/ 0 w 1744"/>
                <a:gd name="T41" fmla="*/ 0 h 1712"/>
                <a:gd name="T42" fmla="*/ 0 w 1744"/>
                <a:gd name="T43" fmla="*/ 0 h 1712"/>
                <a:gd name="T44" fmla="*/ 0 w 1744"/>
                <a:gd name="T45" fmla="*/ 0 h 1712"/>
                <a:gd name="T46" fmla="*/ 0 w 1744"/>
                <a:gd name="T47" fmla="*/ 0 h 1712"/>
                <a:gd name="T48" fmla="*/ 0 w 1744"/>
                <a:gd name="T49" fmla="*/ 0 h 1712"/>
                <a:gd name="T50" fmla="*/ 0 w 1744"/>
                <a:gd name="T51" fmla="*/ 0 h 1712"/>
                <a:gd name="T52" fmla="*/ 0 w 1744"/>
                <a:gd name="T53" fmla="*/ 0 h 1712"/>
                <a:gd name="T54" fmla="*/ 0 w 1744"/>
                <a:gd name="T55" fmla="*/ 0 h 1712"/>
                <a:gd name="T56" fmla="*/ 0 w 1744"/>
                <a:gd name="T57" fmla="*/ 0 h 1712"/>
                <a:gd name="T58" fmla="*/ 0 w 1744"/>
                <a:gd name="T59" fmla="*/ 0 h 1712"/>
                <a:gd name="T60" fmla="*/ 0 w 1744"/>
                <a:gd name="T61" fmla="*/ 0 h 1712"/>
                <a:gd name="T62" fmla="*/ 0 w 1744"/>
                <a:gd name="T63" fmla="*/ 0 h 1712"/>
                <a:gd name="T64" fmla="*/ 0 w 1744"/>
                <a:gd name="T65" fmla="*/ 0 h 1712"/>
                <a:gd name="T66" fmla="*/ 0 w 1744"/>
                <a:gd name="T67" fmla="*/ 0 h 1712"/>
                <a:gd name="T68" fmla="*/ 0 w 1744"/>
                <a:gd name="T69" fmla="*/ 0 h 1712"/>
                <a:gd name="T70" fmla="*/ 0 w 1744"/>
                <a:gd name="T71" fmla="*/ 0 h 1712"/>
                <a:gd name="T72" fmla="*/ 0 w 1744"/>
                <a:gd name="T73" fmla="*/ 0 h 1712"/>
                <a:gd name="T74" fmla="*/ 0 w 1744"/>
                <a:gd name="T75" fmla="*/ 0 h 1712"/>
                <a:gd name="T76" fmla="*/ 0 w 1744"/>
                <a:gd name="T77" fmla="*/ 0 h 1712"/>
                <a:gd name="T78" fmla="*/ 0 w 1744"/>
                <a:gd name="T79" fmla="*/ 0 h 1712"/>
                <a:gd name="T80" fmla="*/ 0 w 1744"/>
                <a:gd name="T81" fmla="*/ 0 h 1712"/>
                <a:gd name="T82" fmla="*/ 0 w 1744"/>
                <a:gd name="T83" fmla="*/ 0 h 1712"/>
                <a:gd name="T84" fmla="*/ 0 w 1744"/>
                <a:gd name="T85" fmla="*/ 0 h 1712"/>
                <a:gd name="T86" fmla="*/ 0 w 1744"/>
                <a:gd name="T87" fmla="*/ 0 h 1712"/>
                <a:gd name="T88" fmla="*/ 0 w 1744"/>
                <a:gd name="T89" fmla="*/ 0 h 1712"/>
                <a:gd name="T90" fmla="*/ 0 w 1744"/>
                <a:gd name="T91" fmla="*/ 0 h 1712"/>
                <a:gd name="T92" fmla="*/ 0 w 1744"/>
                <a:gd name="T93" fmla="*/ 0 h 1712"/>
                <a:gd name="T94" fmla="*/ 0 w 1744"/>
                <a:gd name="T95" fmla="*/ 0 h 1712"/>
                <a:gd name="T96" fmla="*/ 0 w 1744"/>
                <a:gd name="T97" fmla="*/ 0 h 17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44"/>
                <a:gd name="T148" fmla="*/ 0 h 1712"/>
                <a:gd name="T149" fmla="*/ 1744 w 1744"/>
                <a:gd name="T150" fmla="*/ 1712 h 17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44" h="1712">
                  <a:moveTo>
                    <a:pt x="0" y="191"/>
                  </a:moveTo>
                  <a:lnTo>
                    <a:pt x="4" y="155"/>
                  </a:lnTo>
                  <a:cubicBezTo>
                    <a:pt x="4" y="154"/>
                    <a:pt x="4" y="152"/>
                    <a:pt x="5" y="150"/>
                  </a:cubicBezTo>
                  <a:lnTo>
                    <a:pt x="15" y="119"/>
                  </a:lnTo>
                  <a:cubicBezTo>
                    <a:pt x="15" y="117"/>
                    <a:pt x="16" y="115"/>
                    <a:pt x="18" y="113"/>
                  </a:cubicBezTo>
                  <a:lnTo>
                    <a:pt x="54" y="60"/>
                  </a:lnTo>
                  <a:cubicBezTo>
                    <a:pt x="55" y="57"/>
                    <a:pt x="57" y="55"/>
                    <a:pt x="60" y="54"/>
                  </a:cubicBezTo>
                  <a:lnTo>
                    <a:pt x="113" y="18"/>
                  </a:lnTo>
                  <a:cubicBezTo>
                    <a:pt x="115" y="16"/>
                    <a:pt x="117" y="15"/>
                    <a:pt x="119" y="15"/>
                  </a:cubicBezTo>
                  <a:lnTo>
                    <a:pt x="150" y="5"/>
                  </a:lnTo>
                  <a:cubicBezTo>
                    <a:pt x="152" y="4"/>
                    <a:pt x="154" y="4"/>
                    <a:pt x="155" y="4"/>
                  </a:cubicBezTo>
                  <a:lnTo>
                    <a:pt x="189" y="1"/>
                  </a:lnTo>
                  <a:lnTo>
                    <a:pt x="1554" y="0"/>
                  </a:lnTo>
                  <a:lnTo>
                    <a:pt x="1591" y="4"/>
                  </a:lnTo>
                  <a:cubicBezTo>
                    <a:pt x="1592" y="4"/>
                    <a:pt x="1594" y="4"/>
                    <a:pt x="1596" y="5"/>
                  </a:cubicBezTo>
                  <a:lnTo>
                    <a:pt x="1627" y="15"/>
                  </a:lnTo>
                  <a:cubicBezTo>
                    <a:pt x="1629" y="15"/>
                    <a:pt x="1631" y="16"/>
                    <a:pt x="1633" y="18"/>
                  </a:cubicBezTo>
                  <a:lnTo>
                    <a:pt x="1686" y="54"/>
                  </a:lnTo>
                  <a:cubicBezTo>
                    <a:pt x="1689" y="55"/>
                    <a:pt x="1691" y="58"/>
                    <a:pt x="1692" y="60"/>
                  </a:cubicBezTo>
                  <a:lnTo>
                    <a:pt x="1727" y="113"/>
                  </a:lnTo>
                  <a:cubicBezTo>
                    <a:pt x="1729" y="115"/>
                    <a:pt x="1730" y="117"/>
                    <a:pt x="1730" y="119"/>
                  </a:cubicBezTo>
                  <a:lnTo>
                    <a:pt x="1740" y="150"/>
                  </a:lnTo>
                  <a:cubicBezTo>
                    <a:pt x="1741" y="152"/>
                    <a:pt x="1741" y="154"/>
                    <a:pt x="1741" y="155"/>
                  </a:cubicBezTo>
                  <a:lnTo>
                    <a:pt x="1744" y="189"/>
                  </a:lnTo>
                  <a:lnTo>
                    <a:pt x="1744" y="1522"/>
                  </a:lnTo>
                  <a:lnTo>
                    <a:pt x="1741" y="1559"/>
                  </a:lnTo>
                  <a:cubicBezTo>
                    <a:pt x="1741" y="1560"/>
                    <a:pt x="1741" y="1562"/>
                    <a:pt x="1740" y="1564"/>
                  </a:cubicBezTo>
                  <a:lnTo>
                    <a:pt x="1730" y="1595"/>
                  </a:lnTo>
                  <a:cubicBezTo>
                    <a:pt x="1730" y="1597"/>
                    <a:pt x="1729" y="1599"/>
                    <a:pt x="1727" y="1601"/>
                  </a:cubicBezTo>
                  <a:lnTo>
                    <a:pt x="1692" y="1654"/>
                  </a:lnTo>
                  <a:cubicBezTo>
                    <a:pt x="1691" y="1656"/>
                    <a:pt x="1688" y="1659"/>
                    <a:pt x="1686" y="1660"/>
                  </a:cubicBezTo>
                  <a:lnTo>
                    <a:pt x="1633" y="1695"/>
                  </a:lnTo>
                  <a:cubicBezTo>
                    <a:pt x="1631" y="1697"/>
                    <a:pt x="1629" y="1698"/>
                    <a:pt x="1627" y="1698"/>
                  </a:cubicBezTo>
                  <a:lnTo>
                    <a:pt x="1596" y="1708"/>
                  </a:lnTo>
                  <a:cubicBezTo>
                    <a:pt x="1594" y="1709"/>
                    <a:pt x="1592" y="1709"/>
                    <a:pt x="1591" y="1709"/>
                  </a:cubicBezTo>
                  <a:lnTo>
                    <a:pt x="1557" y="1712"/>
                  </a:lnTo>
                  <a:lnTo>
                    <a:pt x="191" y="1712"/>
                  </a:lnTo>
                  <a:lnTo>
                    <a:pt x="155" y="1709"/>
                  </a:lnTo>
                  <a:cubicBezTo>
                    <a:pt x="154" y="1709"/>
                    <a:pt x="152" y="1709"/>
                    <a:pt x="150" y="1708"/>
                  </a:cubicBezTo>
                  <a:lnTo>
                    <a:pt x="119" y="1698"/>
                  </a:lnTo>
                  <a:cubicBezTo>
                    <a:pt x="117" y="1698"/>
                    <a:pt x="115" y="1697"/>
                    <a:pt x="113" y="1695"/>
                  </a:cubicBezTo>
                  <a:lnTo>
                    <a:pt x="60" y="1660"/>
                  </a:lnTo>
                  <a:cubicBezTo>
                    <a:pt x="58" y="1659"/>
                    <a:pt x="55" y="1657"/>
                    <a:pt x="54" y="1654"/>
                  </a:cubicBezTo>
                  <a:lnTo>
                    <a:pt x="18" y="1601"/>
                  </a:lnTo>
                  <a:cubicBezTo>
                    <a:pt x="16" y="1599"/>
                    <a:pt x="15" y="1597"/>
                    <a:pt x="15" y="1595"/>
                  </a:cubicBezTo>
                  <a:lnTo>
                    <a:pt x="5" y="1564"/>
                  </a:lnTo>
                  <a:cubicBezTo>
                    <a:pt x="4" y="1562"/>
                    <a:pt x="4" y="1560"/>
                    <a:pt x="4" y="1559"/>
                  </a:cubicBezTo>
                  <a:lnTo>
                    <a:pt x="1" y="1525"/>
                  </a:lnTo>
                  <a:lnTo>
                    <a:pt x="0" y="191"/>
                  </a:lnTo>
                  <a:close/>
                  <a:moveTo>
                    <a:pt x="48" y="1520"/>
                  </a:moveTo>
                  <a:lnTo>
                    <a:pt x="51" y="1554"/>
                  </a:lnTo>
                  <a:lnTo>
                    <a:pt x="50" y="1549"/>
                  </a:lnTo>
                  <a:lnTo>
                    <a:pt x="60" y="1580"/>
                  </a:lnTo>
                  <a:lnTo>
                    <a:pt x="57" y="1574"/>
                  </a:lnTo>
                  <a:lnTo>
                    <a:pt x="93" y="1627"/>
                  </a:lnTo>
                  <a:lnTo>
                    <a:pt x="87" y="1620"/>
                  </a:lnTo>
                  <a:lnTo>
                    <a:pt x="140" y="1655"/>
                  </a:lnTo>
                  <a:lnTo>
                    <a:pt x="134" y="1653"/>
                  </a:lnTo>
                  <a:lnTo>
                    <a:pt x="165" y="1663"/>
                  </a:lnTo>
                  <a:lnTo>
                    <a:pt x="160" y="1662"/>
                  </a:lnTo>
                  <a:lnTo>
                    <a:pt x="191" y="1664"/>
                  </a:lnTo>
                  <a:lnTo>
                    <a:pt x="1552" y="1665"/>
                  </a:lnTo>
                  <a:lnTo>
                    <a:pt x="1586" y="1662"/>
                  </a:lnTo>
                  <a:lnTo>
                    <a:pt x="1581" y="1663"/>
                  </a:lnTo>
                  <a:lnTo>
                    <a:pt x="1612" y="1653"/>
                  </a:lnTo>
                  <a:lnTo>
                    <a:pt x="1606" y="1655"/>
                  </a:lnTo>
                  <a:lnTo>
                    <a:pt x="1659" y="1620"/>
                  </a:lnTo>
                  <a:lnTo>
                    <a:pt x="1652" y="1627"/>
                  </a:lnTo>
                  <a:lnTo>
                    <a:pt x="1687" y="1574"/>
                  </a:lnTo>
                  <a:lnTo>
                    <a:pt x="1685" y="1580"/>
                  </a:lnTo>
                  <a:lnTo>
                    <a:pt x="1695" y="1549"/>
                  </a:lnTo>
                  <a:lnTo>
                    <a:pt x="1694" y="1554"/>
                  </a:lnTo>
                  <a:lnTo>
                    <a:pt x="1696" y="1522"/>
                  </a:lnTo>
                  <a:lnTo>
                    <a:pt x="1697" y="194"/>
                  </a:lnTo>
                  <a:lnTo>
                    <a:pt x="1694" y="160"/>
                  </a:lnTo>
                  <a:lnTo>
                    <a:pt x="1695" y="165"/>
                  </a:lnTo>
                  <a:lnTo>
                    <a:pt x="1685" y="134"/>
                  </a:lnTo>
                  <a:lnTo>
                    <a:pt x="1687" y="140"/>
                  </a:lnTo>
                  <a:lnTo>
                    <a:pt x="1652" y="87"/>
                  </a:lnTo>
                  <a:lnTo>
                    <a:pt x="1659" y="93"/>
                  </a:lnTo>
                  <a:lnTo>
                    <a:pt x="1606" y="57"/>
                  </a:lnTo>
                  <a:lnTo>
                    <a:pt x="1612" y="60"/>
                  </a:lnTo>
                  <a:lnTo>
                    <a:pt x="1581" y="50"/>
                  </a:lnTo>
                  <a:lnTo>
                    <a:pt x="1586" y="51"/>
                  </a:lnTo>
                  <a:lnTo>
                    <a:pt x="1554" y="48"/>
                  </a:lnTo>
                  <a:lnTo>
                    <a:pt x="194" y="48"/>
                  </a:lnTo>
                  <a:lnTo>
                    <a:pt x="160" y="51"/>
                  </a:lnTo>
                  <a:lnTo>
                    <a:pt x="165" y="50"/>
                  </a:lnTo>
                  <a:lnTo>
                    <a:pt x="134" y="60"/>
                  </a:lnTo>
                  <a:lnTo>
                    <a:pt x="140" y="57"/>
                  </a:lnTo>
                  <a:lnTo>
                    <a:pt x="87" y="93"/>
                  </a:lnTo>
                  <a:lnTo>
                    <a:pt x="93" y="87"/>
                  </a:lnTo>
                  <a:lnTo>
                    <a:pt x="57" y="140"/>
                  </a:lnTo>
                  <a:lnTo>
                    <a:pt x="60" y="134"/>
                  </a:lnTo>
                  <a:lnTo>
                    <a:pt x="50" y="165"/>
                  </a:lnTo>
                  <a:lnTo>
                    <a:pt x="51" y="160"/>
                  </a:lnTo>
                  <a:lnTo>
                    <a:pt x="48" y="191"/>
                  </a:lnTo>
                  <a:lnTo>
                    <a:pt x="48" y="1520"/>
                  </a:lnTo>
                  <a:close/>
                </a:path>
              </a:pathLst>
            </a:custGeom>
            <a:solidFill>
              <a:srgbClr val="FFFFFF"/>
            </a:solidFill>
            <a:ln w="0" cap="flat">
              <a:solidFill>
                <a:srgbClr val="FFFFFF"/>
              </a:solidFill>
              <a:prstDash val="solid"/>
              <a:round/>
              <a:headEnd/>
              <a:tailEnd/>
            </a:ln>
          </p:spPr>
          <p:txBody>
            <a:bodyPr/>
            <a:lstStyle/>
            <a:p>
              <a:endParaRPr lang="en-US"/>
            </a:p>
          </p:txBody>
        </p:sp>
        <p:sp>
          <p:nvSpPr>
            <p:cNvPr id="64540" name="Rectangle 26"/>
            <p:cNvSpPr>
              <a:spLocks noChangeArrowheads="1"/>
            </p:cNvSpPr>
            <p:nvPr/>
          </p:nvSpPr>
          <p:spPr bwMode="auto">
            <a:xfrm>
              <a:off x="2096" y="2602"/>
              <a:ext cx="46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FFFFFF"/>
                  </a:solidFill>
                </a:rPr>
                <a:t>Modelling </a:t>
              </a:r>
              <a:endParaRPr lang="en-US" altLang="en-US" sz="1800">
                <a:latin typeface="Arial" panose="020B0604020202020204" pitchFamily="34" charset="0"/>
              </a:endParaRPr>
            </a:p>
          </p:txBody>
        </p:sp>
        <p:sp>
          <p:nvSpPr>
            <p:cNvPr id="64541" name="Rectangle 27"/>
            <p:cNvSpPr>
              <a:spLocks noChangeArrowheads="1"/>
            </p:cNvSpPr>
            <p:nvPr/>
          </p:nvSpPr>
          <p:spPr bwMode="auto">
            <a:xfrm>
              <a:off x="2131" y="2707"/>
              <a:ext cx="37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FFFFFF"/>
                  </a:solidFill>
                </a:rPr>
                <a:t>capacity</a:t>
              </a:r>
              <a:endParaRPr lang="en-US" altLang="en-US" sz="1800">
                <a:latin typeface="Arial" panose="020B0604020202020204" pitchFamily="34" charset="0"/>
              </a:endParaRPr>
            </a:p>
          </p:txBody>
        </p:sp>
        <p:sp>
          <p:nvSpPr>
            <p:cNvPr id="64542" name="Rectangle 28"/>
            <p:cNvSpPr>
              <a:spLocks noChangeArrowheads="1"/>
            </p:cNvSpPr>
            <p:nvPr/>
          </p:nvSpPr>
          <p:spPr bwMode="auto">
            <a:xfrm>
              <a:off x="2076" y="2847"/>
              <a:ext cx="515"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FFFF00"/>
                  </a:solidFill>
                </a:rPr>
                <a:t>Dr. Michael </a:t>
              </a:r>
              <a:endParaRPr lang="en-US" altLang="en-US" sz="1800">
                <a:latin typeface="Arial" panose="020B0604020202020204" pitchFamily="34" charset="0"/>
              </a:endParaRPr>
            </a:p>
          </p:txBody>
        </p:sp>
        <p:sp>
          <p:nvSpPr>
            <p:cNvPr id="64543" name="Rectangle 29"/>
            <p:cNvSpPr>
              <a:spLocks noChangeArrowheads="1"/>
            </p:cNvSpPr>
            <p:nvPr/>
          </p:nvSpPr>
          <p:spPr bwMode="auto">
            <a:xfrm>
              <a:off x="2131" y="2952"/>
              <a:ext cx="375"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FFFF00"/>
                  </a:solidFill>
                </a:rPr>
                <a:t>Wolfson</a:t>
              </a:r>
              <a:endParaRPr lang="en-US" altLang="en-US" sz="1800">
                <a:latin typeface="Arial" panose="020B0604020202020204" pitchFamily="34" charset="0"/>
              </a:endParaRPr>
            </a:p>
          </p:txBody>
        </p:sp>
        <p:sp>
          <p:nvSpPr>
            <p:cNvPr id="64544" name="Freeform 30"/>
            <p:cNvSpPr>
              <a:spLocks/>
            </p:cNvSpPr>
            <p:nvPr/>
          </p:nvSpPr>
          <p:spPr bwMode="auto">
            <a:xfrm>
              <a:off x="2575" y="2024"/>
              <a:ext cx="2149" cy="519"/>
            </a:xfrm>
            <a:custGeom>
              <a:avLst/>
              <a:gdLst>
                <a:gd name="T0" fmla="*/ 0 w 6880"/>
                <a:gd name="T1" fmla="*/ 0 h 1664"/>
                <a:gd name="T2" fmla="*/ 0 w 6880"/>
                <a:gd name="T3" fmla="*/ 0 h 1664"/>
                <a:gd name="T4" fmla="*/ 0 w 6880"/>
                <a:gd name="T5" fmla="*/ 0 h 1664"/>
                <a:gd name="T6" fmla="*/ 0 w 6880"/>
                <a:gd name="T7" fmla="*/ 0 h 1664"/>
                <a:gd name="T8" fmla="*/ 1 w 6880"/>
                <a:gd name="T9" fmla="*/ 0 h 1664"/>
                <a:gd name="T10" fmla="*/ 1 w 6880"/>
                <a:gd name="T11" fmla="*/ 0 h 1664"/>
                <a:gd name="T12" fmla="*/ 1 w 6880"/>
                <a:gd name="T13" fmla="*/ 0 h 1664"/>
                <a:gd name="T14" fmla="*/ 1 w 6880"/>
                <a:gd name="T15" fmla="*/ 0 h 1664"/>
                <a:gd name="T16" fmla="*/ 1 w 6880"/>
                <a:gd name="T17" fmla="*/ 0 h 1664"/>
                <a:gd name="T18" fmla="*/ 1 w 6880"/>
                <a:gd name="T19" fmla="*/ 0 h 1664"/>
                <a:gd name="T20" fmla="*/ 1 w 6880"/>
                <a:gd name="T21" fmla="*/ 0 h 1664"/>
                <a:gd name="T22" fmla="*/ 1 w 6880"/>
                <a:gd name="T23" fmla="*/ 0 h 1664"/>
                <a:gd name="T24" fmla="*/ 1 w 6880"/>
                <a:gd name="T25" fmla="*/ 0 h 1664"/>
                <a:gd name="T26" fmla="*/ 1 w 6880"/>
                <a:gd name="T27" fmla="*/ 0 h 1664"/>
                <a:gd name="T28" fmla="*/ 0 w 6880"/>
                <a:gd name="T29" fmla="*/ 0 h 1664"/>
                <a:gd name="T30" fmla="*/ 0 w 6880"/>
                <a:gd name="T31" fmla="*/ 0 h 1664"/>
                <a:gd name="T32" fmla="*/ 0 w 6880"/>
                <a:gd name="T33" fmla="*/ 0 h 1664"/>
                <a:gd name="T34" fmla="*/ 0 w 6880"/>
                <a:gd name="T35" fmla="*/ 0 h 1664"/>
                <a:gd name="T36" fmla="*/ 0 w 6880"/>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80"/>
                <a:gd name="T58" fmla="*/ 0 h 1664"/>
                <a:gd name="T59" fmla="*/ 6880 w 6880"/>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80" h="1664">
                  <a:moveTo>
                    <a:pt x="0" y="167"/>
                  </a:moveTo>
                  <a:cubicBezTo>
                    <a:pt x="0" y="75"/>
                    <a:pt x="75" y="0"/>
                    <a:pt x="167" y="0"/>
                  </a:cubicBezTo>
                  <a:cubicBezTo>
                    <a:pt x="167" y="0"/>
                    <a:pt x="167" y="0"/>
                    <a:pt x="167" y="0"/>
                  </a:cubicBezTo>
                  <a:lnTo>
                    <a:pt x="6714" y="0"/>
                  </a:lnTo>
                  <a:cubicBezTo>
                    <a:pt x="6806" y="0"/>
                    <a:pt x="6880" y="75"/>
                    <a:pt x="6880" y="167"/>
                  </a:cubicBezTo>
                  <a:cubicBezTo>
                    <a:pt x="6880" y="167"/>
                    <a:pt x="6880" y="167"/>
                    <a:pt x="6880" y="167"/>
                  </a:cubicBezTo>
                  <a:lnTo>
                    <a:pt x="6880" y="1498"/>
                  </a:lnTo>
                  <a:cubicBezTo>
                    <a:pt x="6880" y="1590"/>
                    <a:pt x="6806" y="1664"/>
                    <a:pt x="6714" y="1664"/>
                  </a:cubicBezTo>
                  <a:cubicBezTo>
                    <a:pt x="6714" y="1664"/>
                    <a:pt x="6714" y="1664"/>
                    <a:pt x="6714" y="1664"/>
                  </a:cubicBezTo>
                  <a:lnTo>
                    <a:pt x="167" y="1664"/>
                  </a:lnTo>
                  <a:cubicBezTo>
                    <a:pt x="75" y="1664"/>
                    <a:pt x="0" y="1590"/>
                    <a:pt x="0" y="1498"/>
                  </a:cubicBezTo>
                  <a:cubicBezTo>
                    <a:pt x="0" y="1498"/>
                    <a:pt x="0" y="1498"/>
                    <a:pt x="0" y="1498"/>
                  </a:cubicBezTo>
                  <a:lnTo>
                    <a:pt x="0" y="167"/>
                  </a:lnTo>
                  <a:close/>
                </a:path>
              </a:pathLst>
            </a:custGeom>
            <a:solidFill>
              <a:srgbClr val="4F81BD"/>
            </a:solidFill>
            <a:ln w="0">
              <a:solidFill>
                <a:srgbClr val="000000"/>
              </a:solidFill>
              <a:prstDash val="solid"/>
              <a:round/>
              <a:headEnd/>
              <a:tailEnd/>
            </a:ln>
          </p:spPr>
          <p:txBody>
            <a:bodyPr/>
            <a:lstStyle/>
            <a:p>
              <a:endParaRPr lang="en-US"/>
            </a:p>
          </p:txBody>
        </p:sp>
        <p:sp>
          <p:nvSpPr>
            <p:cNvPr id="64545" name="Freeform 31"/>
            <p:cNvSpPr>
              <a:spLocks noEditPoints="1"/>
            </p:cNvSpPr>
            <p:nvPr/>
          </p:nvSpPr>
          <p:spPr bwMode="auto">
            <a:xfrm>
              <a:off x="2568" y="2016"/>
              <a:ext cx="2164" cy="535"/>
            </a:xfrm>
            <a:custGeom>
              <a:avLst/>
              <a:gdLst>
                <a:gd name="T0" fmla="*/ 0 w 6928"/>
                <a:gd name="T1" fmla="*/ 0 h 1712"/>
                <a:gd name="T2" fmla="*/ 0 w 6928"/>
                <a:gd name="T3" fmla="*/ 0 h 1712"/>
                <a:gd name="T4" fmla="*/ 0 w 6928"/>
                <a:gd name="T5" fmla="*/ 0 h 1712"/>
                <a:gd name="T6" fmla="*/ 0 w 6928"/>
                <a:gd name="T7" fmla="*/ 0 h 1712"/>
                <a:gd name="T8" fmla="*/ 0 w 6928"/>
                <a:gd name="T9" fmla="*/ 0 h 1712"/>
                <a:gd name="T10" fmla="*/ 0 w 6928"/>
                <a:gd name="T11" fmla="*/ 0 h 1712"/>
                <a:gd name="T12" fmla="*/ 1 w 6928"/>
                <a:gd name="T13" fmla="*/ 0 h 1712"/>
                <a:gd name="T14" fmla="*/ 1 w 6928"/>
                <a:gd name="T15" fmla="*/ 0 h 1712"/>
                <a:gd name="T16" fmla="*/ 1 w 6928"/>
                <a:gd name="T17" fmla="*/ 0 h 1712"/>
                <a:gd name="T18" fmla="*/ 1 w 6928"/>
                <a:gd name="T19" fmla="*/ 0 h 1712"/>
                <a:gd name="T20" fmla="*/ 1 w 6928"/>
                <a:gd name="T21" fmla="*/ 0 h 1712"/>
                <a:gd name="T22" fmla="*/ 1 w 6928"/>
                <a:gd name="T23" fmla="*/ 0 h 1712"/>
                <a:gd name="T24" fmla="*/ 1 w 6928"/>
                <a:gd name="T25" fmla="*/ 0 h 1712"/>
                <a:gd name="T26" fmla="*/ 1 w 6928"/>
                <a:gd name="T27" fmla="*/ 0 h 1712"/>
                <a:gd name="T28" fmla="*/ 1 w 6928"/>
                <a:gd name="T29" fmla="*/ 0 h 1712"/>
                <a:gd name="T30" fmla="*/ 1 w 6928"/>
                <a:gd name="T31" fmla="*/ 0 h 1712"/>
                <a:gd name="T32" fmla="*/ 1 w 6928"/>
                <a:gd name="T33" fmla="*/ 0 h 1712"/>
                <a:gd name="T34" fmla="*/ 1 w 6928"/>
                <a:gd name="T35" fmla="*/ 0 h 1712"/>
                <a:gd name="T36" fmla="*/ 0 w 6928"/>
                <a:gd name="T37" fmla="*/ 0 h 1712"/>
                <a:gd name="T38" fmla="*/ 0 w 6928"/>
                <a:gd name="T39" fmla="*/ 0 h 1712"/>
                <a:gd name="T40" fmla="*/ 0 w 6928"/>
                <a:gd name="T41" fmla="*/ 0 h 1712"/>
                <a:gd name="T42" fmla="*/ 0 w 6928"/>
                <a:gd name="T43" fmla="*/ 0 h 1712"/>
                <a:gd name="T44" fmla="*/ 0 w 6928"/>
                <a:gd name="T45" fmla="*/ 0 h 1712"/>
                <a:gd name="T46" fmla="*/ 0 w 6928"/>
                <a:gd name="T47" fmla="*/ 0 h 1712"/>
                <a:gd name="T48" fmla="*/ 0 w 6928"/>
                <a:gd name="T49" fmla="*/ 0 h 1712"/>
                <a:gd name="T50" fmla="*/ 0 w 6928"/>
                <a:gd name="T51" fmla="*/ 0 h 1712"/>
                <a:gd name="T52" fmla="*/ 0 w 6928"/>
                <a:gd name="T53" fmla="*/ 0 h 1712"/>
                <a:gd name="T54" fmla="*/ 0 w 6928"/>
                <a:gd name="T55" fmla="*/ 0 h 1712"/>
                <a:gd name="T56" fmla="*/ 0 w 6928"/>
                <a:gd name="T57" fmla="*/ 0 h 1712"/>
                <a:gd name="T58" fmla="*/ 0 w 6928"/>
                <a:gd name="T59" fmla="*/ 0 h 1712"/>
                <a:gd name="T60" fmla="*/ 1 w 6928"/>
                <a:gd name="T61" fmla="*/ 0 h 1712"/>
                <a:gd name="T62" fmla="*/ 1 w 6928"/>
                <a:gd name="T63" fmla="*/ 0 h 1712"/>
                <a:gd name="T64" fmla="*/ 1 w 6928"/>
                <a:gd name="T65" fmla="*/ 0 h 1712"/>
                <a:gd name="T66" fmla="*/ 1 w 6928"/>
                <a:gd name="T67" fmla="*/ 0 h 1712"/>
                <a:gd name="T68" fmla="*/ 1 w 6928"/>
                <a:gd name="T69" fmla="*/ 0 h 1712"/>
                <a:gd name="T70" fmla="*/ 1 w 6928"/>
                <a:gd name="T71" fmla="*/ 0 h 1712"/>
                <a:gd name="T72" fmla="*/ 1 w 6928"/>
                <a:gd name="T73" fmla="*/ 0 h 1712"/>
                <a:gd name="T74" fmla="*/ 1 w 6928"/>
                <a:gd name="T75" fmla="*/ 0 h 1712"/>
                <a:gd name="T76" fmla="*/ 1 w 6928"/>
                <a:gd name="T77" fmla="*/ 0 h 1712"/>
                <a:gd name="T78" fmla="*/ 1 w 6928"/>
                <a:gd name="T79" fmla="*/ 0 h 1712"/>
                <a:gd name="T80" fmla="*/ 1 w 6928"/>
                <a:gd name="T81" fmla="*/ 0 h 1712"/>
                <a:gd name="T82" fmla="*/ 1 w 6928"/>
                <a:gd name="T83" fmla="*/ 0 h 1712"/>
                <a:gd name="T84" fmla="*/ 0 w 6928"/>
                <a:gd name="T85" fmla="*/ 0 h 1712"/>
                <a:gd name="T86" fmla="*/ 0 w 6928"/>
                <a:gd name="T87" fmla="*/ 0 h 1712"/>
                <a:gd name="T88" fmla="*/ 0 w 6928"/>
                <a:gd name="T89" fmla="*/ 0 h 1712"/>
                <a:gd name="T90" fmla="*/ 0 w 6928"/>
                <a:gd name="T91" fmla="*/ 0 h 1712"/>
                <a:gd name="T92" fmla="*/ 0 w 6928"/>
                <a:gd name="T93" fmla="*/ 0 h 1712"/>
                <a:gd name="T94" fmla="*/ 0 w 6928"/>
                <a:gd name="T95" fmla="*/ 0 h 1712"/>
                <a:gd name="T96" fmla="*/ 0 w 6928"/>
                <a:gd name="T97" fmla="*/ 0 h 17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28"/>
                <a:gd name="T148" fmla="*/ 0 h 1712"/>
                <a:gd name="T149" fmla="*/ 6928 w 6928"/>
                <a:gd name="T150" fmla="*/ 1712 h 17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28" h="1712">
                  <a:moveTo>
                    <a:pt x="0" y="191"/>
                  </a:moveTo>
                  <a:lnTo>
                    <a:pt x="4" y="155"/>
                  </a:lnTo>
                  <a:cubicBezTo>
                    <a:pt x="4" y="154"/>
                    <a:pt x="4" y="152"/>
                    <a:pt x="5" y="150"/>
                  </a:cubicBezTo>
                  <a:lnTo>
                    <a:pt x="15" y="119"/>
                  </a:lnTo>
                  <a:cubicBezTo>
                    <a:pt x="15" y="117"/>
                    <a:pt x="16" y="115"/>
                    <a:pt x="18" y="113"/>
                  </a:cubicBezTo>
                  <a:lnTo>
                    <a:pt x="54" y="60"/>
                  </a:lnTo>
                  <a:cubicBezTo>
                    <a:pt x="55" y="57"/>
                    <a:pt x="57" y="55"/>
                    <a:pt x="60" y="54"/>
                  </a:cubicBezTo>
                  <a:lnTo>
                    <a:pt x="113" y="18"/>
                  </a:lnTo>
                  <a:cubicBezTo>
                    <a:pt x="115" y="16"/>
                    <a:pt x="117" y="15"/>
                    <a:pt x="119" y="15"/>
                  </a:cubicBezTo>
                  <a:lnTo>
                    <a:pt x="150" y="5"/>
                  </a:lnTo>
                  <a:cubicBezTo>
                    <a:pt x="152" y="4"/>
                    <a:pt x="154" y="4"/>
                    <a:pt x="155" y="4"/>
                  </a:cubicBezTo>
                  <a:lnTo>
                    <a:pt x="189" y="1"/>
                  </a:lnTo>
                  <a:lnTo>
                    <a:pt x="6738" y="0"/>
                  </a:lnTo>
                  <a:lnTo>
                    <a:pt x="6775" y="4"/>
                  </a:lnTo>
                  <a:cubicBezTo>
                    <a:pt x="6776" y="4"/>
                    <a:pt x="6778" y="4"/>
                    <a:pt x="6780" y="5"/>
                  </a:cubicBezTo>
                  <a:lnTo>
                    <a:pt x="6811" y="15"/>
                  </a:lnTo>
                  <a:cubicBezTo>
                    <a:pt x="6813" y="15"/>
                    <a:pt x="6815" y="16"/>
                    <a:pt x="6817" y="18"/>
                  </a:cubicBezTo>
                  <a:lnTo>
                    <a:pt x="6870" y="54"/>
                  </a:lnTo>
                  <a:cubicBezTo>
                    <a:pt x="6873" y="55"/>
                    <a:pt x="6875" y="58"/>
                    <a:pt x="6876" y="60"/>
                  </a:cubicBezTo>
                  <a:lnTo>
                    <a:pt x="6911" y="113"/>
                  </a:lnTo>
                  <a:cubicBezTo>
                    <a:pt x="6913" y="115"/>
                    <a:pt x="6914" y="117"/>
                    <a:pt x="6914" y="119"/>
                  </a:cubicBezTo>
                  <a:lnTo>
                    <a:pt x="6924" y="150"/>
                  </a:lnTo>
                  <a:cubicBezTo>
                    <a:pt x="6925" y="152"/>
                    <a:pt x="6925" y="154"/>
                    <a:pt x="6925" y="155"/>
                  </a:cubicBezTo>
                  <a:lnTo>
                    <a:pt x="6928" y="189"/>
                  </a:lnTo>
                  <a:lnTo>
                    <a:pt x="6928" y="1522"/>
                  </a:lnTo>
                  <a:lnTo>
                    <a:pt x="6925" y="1559"/>
                  </a:lnTo>
                  <a:cubicBezTo>
                    <a:pt x="6925" y="1560"/>
                    <a:pt x="6925" y="1562"/>
                    <a:pt x="6924" y="1564"/>
                  </a:cubicBezTo>
                  <a:lnTo>
                    <a:pt x="6914" y="1595"/>
                  </a:lnTo>
                  <a:cubicBezTo>
                    <a:pt x="6914" y="1597"/>
                    <a:pt x="6913" y="1599"/>
                    <a:pt x="6911" y="1601"/>
                  </a:cubicBezTo>
                  <a:lnTo>
                    <a:pt x="6876" y="1654"/>
                  </a:lnTo>
                  <a:cubicBezTo>
                    <a:pt x="6875" y="1656"/>
                    <a:pt x="6872" y="1659"/>
                    <a:pt x="6870" y="1660"/>
                  </a:cubicBezTo>
                  <a:lnTo>
                    <a:pt x="6817" y="1695"/>
                  </a:lnTo>
                  <a:cubicBezTo>
                    <a:pt x="6815" y="1697"/>
                    <a:pt x="6813" y="1698"/>
                    <a:pt x="6811" y="1698"/>
                  </a:cubicBezTo>
                  <a:lnTo>
                    <a:pt x="6780" y="1708"/>
                  </a:lnTo>
                  <a:cubicBezTo>
                    <a:pt x="6778" y="1709"/>
                    <a:pt x="6776" y="1709"/>
                    <a:pt x="6775" y="1709"/>
                  </a:cubicBezTo>
                  <a:lnTo>
                    <a:pt x="6741" y="1712"/>
                  </a:lnTo>
                  <a:lnTo>
                    <a:pt x="191" y="1712"/>
                  </a:lnTo>
                  <a:lnTo>
                    <a:pt x="155" y="1709"/>
                  </a:lnTo>
                  <a:cubicBezTo>
                    <a:pt x="154" y="1709"/>
                    <a:pt x="152" y="1709"/>
                    <a:pt x="150" y="1708"/>
                  </a:cubicBezTo>
                  <a:lnTo>
                    <a:pt x="119" y="1698"/>
                  </a:lnTo>
                  <a:cubicBezTo>
                    <a:pt x="117" y="1698"/>
                    <a:pt x="115" y="1697"/>
                    <a:pt x="113" y="1695"/>
                  </a:cubicBezTo>
                  <a:lnTo>
                    <a:pt x="60" y="1660"/>
                  </a:lnTo>
                  <a:cubicBezTo>
                    <a:pt x="58" y="1659"/>
                    <a:pt x="55" y="1657"/>
                    <a:pt x="54" y="1654"/>
                  </a:cubicBezTo>
                  <a:lnTo>
                    <a:pt x="18" y="1601"/>
                  </a:lnTo>
                  <a:cubicBezTo>
                    <a:pt x="16" y="1599"/>
                    <a:pt x="15" y="1597"/>
                    <a:pt x="15" y="1595"/>
                  </a:cubicBezTo>
                  <a:lnTo>
                    <a:pt x="5" y="1564"/>
                  </a:lnTo>
                  <a:cubicBezTo>
                    <a:pt x="4" y="1562"/>
                    <a:pt x="4" y="1560"/>
                    <a:pt x="4" y="1559"/>
                  </a:cubicBezTo>
                  <a:lnTo>
                    <a:pt x="1" y="1525"/>
                  </a:lnTo>
                  <a:lnTo>
                    <a:pt x="0" y="191"/>
                  </a:lnTo>
                  <a:close/>
                  <a:moveTo>
                    <a:pt x="48" y="1520"/>
                  </a:moveTo>
                  <a:lnTo>
                    <a:pt x="51" y="1554"/>
                  </a:lnTo>
                  <a:lnTo>
                    <a:pt x="50" y="1549"/>
                  </a:lnTo>
                  <a:lnTo>
                    <a:pt x="60" y="1580"/>
                  </a:lnTo>
                  <a:lnTo>
                    <a:pt x="57" y="1574"/>
                  </a:lnTo>
                  <a:lnTo>
                    <a:pt x="93" y="1627"/>
                  </a:lnTo>
                  <a:lnTo>
                    <a:pt x="87" y="1620"/>
                  </a:lnTo>
                  <a:lnTo>
                    <a:pt x="140" y="1655"/>
                  </a:lnTo>
                  <a:lnTo>
                    <a:pt x="134" y="1653"/>
                  </a:lnTo>
                  <a:lnTo>
                    <a:pt x="165" y="1663"/>
                  </a:lnTo>
                  <a:lnTo>
                    <a:pt x="160" y="1662"/>
                  </a:lnTo>
                  <a:lnTo>
                    <a:pt x="191" y="1664"/>
                  </a:lnTo>
                  <a:lnTo>
                    <a:pt x="6736" y="1665"/>
                  </a:lnTo>
                  <a:lnTo>
                    <a:pt x="6770" y="1662"/>
                  </a:lnTo>
                  <a:lnTo>
                    <a:pt x="6765" y="1663"/>
                  </a:lnTo>
                  <a:lnTo>
                    <a:pt x="6796" y="1653"/>
                  </a:lnTo>
                  <a:lnTo>
                    <a:pt x="6790" y="1655"/>
                  </a:lnTo>
                  <a:lnTo>
                    <a:pt x="6843" y="1620"/>
                  </a:lnTo>
                  <a:lnTo>
                    <a:pt x="6836" y="1627"/>
                  </a:lnTo>
                  <a:lnTo>
                    <a:pt x="6871" y="1574"/>
                  </a:lnTo>
                  <a:lnTo>
                    <a:pt x="6869" y="1580"/>
                  </a:lnTo>
                  <a:lnTo>
                    <a:pt x="6879" y="1549"/>
                  </a:lnTo>
                  <a:lnTo>
                    <a:pt x="6878" y="1554"/>
                  </a:lnTo>
                  <a:lnTo>
                    <a:pt x="6880" y="1522"/>
                  </a:lnTo>
                  <a:lnTo>
                    <a:pt x="6881" y="194"/>
                  </a:lnTo>
                  <a:lnTo>
                    <a:pt x="6878" y="160"/>
                  </a:lnTo>
                  <a:lnTo>
                    <a:pt x="6879" y="165"/>
                  </a:lnTo>
                  <a:lnTo>
                    <a:pt x="6869" y="134"/>
                  </a:lnTo>
                  <a:lnTo>
                    <a:pt x="6871" y="140"/>
                  </a:lnTo>
                  <a:lnTo>
                    <a:pt x="6836" y="87"/>
                  </a:lnTo>
                  <a:lnTo>
                    <a:pt x="6843" y="93"/>
                  </a:lnTo>
                  <a:lnTo>
                    <a:pt x="6790" y="57"/>
                  </a:lnTo>
                  <a:lnTo>
                    <a:pt x="6796" y="60"/>
                  </a:lnTo>
                  <a:lnTo>
                    <a:pt x="6765" y="50"/>
                  </a:lnTo>
                  <a:lnTo>
                    <a:pt x="6770" y="51"/>
                  </a:lnTo>
                  <a:lnTo>
                    <a:pt x="6738" y="48"/>
                  </a:lnTo>
                  <a:lnTo>
                    <a:pt x="194" y="48"/>
                  </a:lnTo>
                  <a:lnTo>
                    <a:pt x="160" y="51"/>
                  </a:lnTo>
                  <a:lnTo>
                    <a:pt x="165" y="50"/>
                  </a:lnTo>
                  <a:lnTo>
                    <a:pt x="134" y="60"/>
                  </a:lnTo>
                  <a:lnTo>
                    <a:pt x="140" y="57"/>
                  </a:lnTo>
                  <a:lnTo>
                    <a:pt x="87" y="93"/>
                  </a:lnTo>
                  <a:lnTo>
                    <a:pt x="93" y="87"/>
                  </a:lnTo>
                  <a:lnTo>
                    <a:pt x="57" y="140"/>
                  </a:lnTo>
                  <a:lnTo>
                    <a:pt x="60" y="134"/>
                  </a:lnTo>
                  <a:lnTo>
                    <a:pt x="50" y="165"/>
                  </a:lnTo>
                  <a:lnTo>
                    <a:pt x="51" y="160"/>
                  </a:lnTo>
                  <a:lnTo>
                    <a:pt x="48" y="191"/>
                  </a:lnTo>
                  <a:lnTo>
                    <a:pt x="48" y="1520"/>
                  </a:lnTo>
                  <a:close/>
                </a:path>
              </a:pathLst>
            </a:custGeom>
            <a:solidFill>
              <a:srgbClr val="FFFFFF"/>
            </a:solidFill>
            <a:ln w="0" cap="flat">
              <a:solidFill>
                <a:srgbClr val="FFFFFF"/>
              </a:solidFill>
              <a:prstDash val="solid"/>
              <a:round/>
              <a:headEnd/>
              <a:tailEnd/>
            </a:ln>
          </p:spPr>
          <p:txBody>
            <a:bodyPr/>
            <a:lstStyle/>
            <a:p>
              <a:endParaRPr lang="en-US"/>
            </a:p>
          </p:txBody>
        </p:sp>
        <p:sp>
          <p:nvSpPr>
            <p:cNvPr id="64546" name="Rectangle 32"/>
            <p:cNvSpPr>
              <a:spLocks noChangeArrowheads="1"/>
            </p:cNvSpPr>
            <p:nvPr/>
          </p:nvSpPr>
          <p:spPr bwMode="auto">
            <a:xfrm>
              <a:off x="2930" y="2189"/>
              <a:ext cx="153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a:solidFill>
                    <a:srgbClr val="FFFFFF"/>
                  </a:solidFill>
                </a:rPr>
                <a:t>Lead Development Groups</a:t>
              </a:r>
              <a:endParaRPr lang="en-US" altLang="en-US" sz="1800">
                <a:latin typeface="Arial" panose="020B0604020202020204" pitchFamily="34" charset="0"/>
              </a:endParaRPr>
            </a:p>
          </p:txBody>
        </p:sp>
        <p:sp>
          <p:nvSpPr>
            <p:cNvPr id="64547" name="Freeform 33"/>
            <p:cNvSpPr>
              <a:spLocks/>
            </p:cNvSpPr>
            <p:nvPr/>
          </p:nvSpPr>
          <p:spPr bwMode="auto">
            <a:xfrm>
              <a:off x="2575" y="2583"/>
              <a:ext cx="530" cy="520"/>
            </a:xfrm>
            <a:custGeom>
              <a:avLst/>
              <a:gdLst>
                <a:gd name="T0" fmla="*/ 0 w 1696"/>
                <a:gd name="T1" fmla="*/ 0 h 1664"/>
                <a:gd name="T2" fmla="*/ 0 w 1696"/>
                <a:gd name="T3" fmla="*/ 0 h 1664"/>
                <a:gd name="T4" fmla="*/ 0 w 1696"/>
                <a:gd name="T5" fmla="*/ 0 h 1664"/>
                <a:gd name="T6" fmla="*/ 0 w 1696"/>
                <a:gd name="T7" fmla="*/ 0 h 1664"/>
                <a:gd name="T8" fmla="*/ 0 w 1696"/>
                <a:gd name="T9" fmla="*/ 0 h 1664"/>
                <a:gd name="T10" fmla="*/ 0 w 1696"/>
                <a:gd name="T11" fmla="*/ 0 h 1664"/>
                <a:gd name="T12" fmla="*/ 0 w 1696"/>
                <a:gd name="T13" fmla="*/ 0 h 1664"/>
                <a:gd name="T14" fmla="*/ 0 w 1696"/>
                <a:gd name="T15" fmla="*/ 0 h 1664"/>
                <a:gd name="T16" fmla="*/ 0 w 1696"/>
                <a:gd name="T17" fmla="*/ 0 h 1664"/>
                <a:gd name="T18" fmla="*/ 0 w 1696"/>
                <a:gd name="T19" fmla="*/ 0 h 1664"/>
                <a:gd name="T20" fmla="*/ 0 w 1696"/>
                <a:gd name="T21" fmla="*/ 0 h 1664"/>
                <a:gd name="T22" fmla="*/ 0 w 1696"/>
                <a:gd name="T23" fmla="*/ 0 h 1664"/>
                <a:gd name="T24" fmla="*/ 0 w 1696"/>
                <a:gd name="T25" fmla="*/ 0 h 1664"/>
                <a:gd name="T26" fmla="*/ 0 w 1696"/>
                <a:gd name="T27" fmla="*/ 0 h 1664"/>
                <a:gd name="T28" fmla="*/ 0 w 1696"/>
                <a:gd name="T29" fmla="*/ 0 h 1664"/>
                <a:gd name="T30" fmla="*/ 0 w 1696"/>
                <a:gd name="T31" fmla="*/ 0 h 1664"/>
                <a:gd name="T32" fmla="*/ 0 w 1696"/>
                <a:gd name="T33" fmla="*/ 0 h 1664"/>
                <a:gd name="T34" fmla="*/ 0 w 1696"/>
                <a:gd name="T35" fmla="*/ 0 h 1664"/>
                <a:gd name="T36" fmla="*/ 0 w 1696"/>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96"/>
                <a:gd name="T58" fmla="*/ 0 h 1664"/>
                <a:gd name="T59" fmla="*/ 1696 w 1696"/>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96" h="1664">
                  <a:moveTo>
                    <a:pt x="0" y="167"/>
                  </a:moveTo>
                  <a:cubicBezTo>
                    <a:pt x="0" y="75"/>
                    <a:pt x="75" y="0"/>
                    <a:pt x="167" y="0"/>
                  </a:cubicBezTo>
                  <a:cubicBezTo>
                    <a:pt x="167" y="0"/>
                    <a:pt x="167" y="0"/>
                    <a:pt x="167" y="0"/>
                  </a:cubicBezTo>
                  <a:lnTo>
                    <a:pt x="1530" y="0"/>
                  </a:lnTo>
                  <a:cubicBezTo>
                    <a:pt x="1622" y="0"/>
                    <a:pt x="1696" y="75"/>
                    <a:pt x="1696" y="167"/>
                  </a:cubicBezTo>
                  <a:cubicBezTo>
                    <a:pt x="1696" y="167"/>
                    <a:pt x="1696" y="167"/>
                    <a:pt x="1696" y="167"/>
                  </a:cubicBezTo>
                  <a:lnTo>
                    <a:pt x="1696" y="1498"/>
                  </a:lnTo>
                  <a:cubicBezTo>
                    <a:pt x="1696" y="1590"/>
                    <a:pt x="1622" y="1664"/>
                    <a:pt x="1530" y="1664"/>
                  </a:cubicBezTo>
                  <a:cubicBezTo>
                    <a:pt x="1530" y="1664"/>
                    <a:pt x="1530" y="1664"/>
                    <a:pt x="1530" y="1664"/>
                  </a:cubicBezTo>
                  <a:lnTo>
                    <a:pt x="167" y="1664"/>
                  </a:lnTo>
                  <a:cubicBezTo>
                    <a:pt x="75" y="1664"/>
                    <a:pt x="0" y="1590"/>
                    <a:pt x="0" y="1498"/>
                  </a:cubicBezTo>
                  <a:cubicBezTo>
                    <a:pt x="0" y="1498"/>
                    <a:pt x="0" y="1498"/>
                    <a:pt x="0" y="1498"/>
                  </a:cubicBezTo>
                  <a:lnTo>
                    <a:pt x="0" y="167"/>
                  </a:lnTo>
                  <a:close/>
                </a:path>
              </a:pathLst>
            </a:custGeom>
            <a:solidFill>
              <a:srgbClr val="4F81BD"/>
            </a:solidFill>
            <a:ln w="0">
              <a:solidFill>
                <a:srgbClr val="000000"/>
              </a:solidFill>
              <a:prstDash val="solid"/>
              <a:round/>
              <a:headEnd/>
              <a:tailEnd/>
            </a:ln>
          </p:spPr>
          <p:txBody>
            <a:bodyPr/>
            <a:lstStyle/>
            <a:p>
              <a:endParaRPr lang="en-US"/>
            </a:p>
          </p:txBody>
        </p:sp>
        <p:sp>
          <p:nvSpPr>
            <p:cNvPr id="64548" name="Freeform 34"/>
            <p:cNvSpPr>
              <a:spLocks noEditPoints="1"/>
            </p:cNvSpPr>
            <p:nvPr/>
          </p:nvSpPr>
          <p:spPr bwMode="auto">
            <a:xfrm>
              <a:off x="2568" y="2576"/>
              <a:ext cx="544" cy="535"/>
            </a:xfrm>
            <a:custGeom>
              <a:avLst/>
              <a:gdLst>
                <a:gd name="T0" fmla="*/ 0 w 1744"/>
                <a:gd name="T1" fmla="*/ 0 h 1712"/>
                <a:gd name="T2" fmla="*/ 0 w 1744"/>
                <a:gd name="T3" fmla="*/ 0 h 1712"/>
                <a:gd name="T4" fmla="*/ 0 w 1744"/>
                <a:gd name="T5" fmla="*/ 0 h 1712"/>
                <a:gd name="T6" fmla="*/ 0 w 1744"/>
                <a:gd name="T7" fmla="*/ 0 h 1712"/>
                <a:gd name="T8" fmla="*/ 0 w 1744"/>
                <a:gd name="T9" fmla="*/ 0 h 1712"/>
                <a:gd name="T10" fmla="*/ 0 w 1744"/>
                <a:gd name="T11" fmla="*/ 0 h 1712"/>
                <a:gd name="T12" fmla="*/ 0 w 1744"/>
                <a:gd name="T13" fmla="*/ 0 h 1712"/>
                <a:gd name="T14" fmla="*/ 0 w 1744"/>
                <a:gd name="T15" fmla="*/ 0 h 1712"/>
                <a:gd name="T16" fmla="*/ 0 w 1744"/>
                <a:gd name="T17" fmla="*/ 0 h 1712"/>
                <a:gd name="T18" fmla="*/ 0 w 1744"/>
                <a:gd name="T19" fmla="*/ 0 h 1712"/>
                <a:gd name="T20" fmla="*/ 0 w 1744"/>
                <a:gd name="T21" fmla="*/ 0 h 1712"/>
                <a:gd name="T22" fmla="*/ 0 w 1744"/>
                <a:gd name="T23" fmla="*/ 0 h 1712"/>
                <a:gd name="T24" fmla="*/ 0 w 1744"/>
                <a:gd name="T25" fmla="*/ 0 h 1712"/>
                <a:gd name="T26" fmla="*/ 0 w 1744"/>
                <a:gd name="T27" fmla="*/ 0 h 1712"/>
                <a:gd name="T28" fmla="*/ 0 w 1744"/>
                <a:gd name="T29" fmla="*/ 0 h 1712"/>
                <a:gd name="T30" fmla="*/ 0 w 1744"/>
                <a:gd name="T31" fmla="*/ 0 h 1712"/>
                <a:gd name="T32" fmla="*/ 0 w 1744"/>
                <a:gd name="T33" fmla="*/ 0 h 1712"/>
                <a:gd name="T34" fmla="*/ 0 w 1744"/>
                <a:gd name="T35" fmla="*/ 0 h 1712"/>
                <a:gd name="T36" fmla="*/ 0 w 1744"/>
                <a:gd name="T37" fmla="*/ 0 h 1712"/>
                <a:gd name="T38" fmla="*/ 0 w 1744"/>
                <a:gd name="T39" fmla="*/ 0 h 1712"/>
                <a:gd name="T40" fmla="*/ 0 w 1744"/>
                <a:gd name="T41" fmla="*/ 0 h 1712"/>
                <a:gd name="T42" fmla="*/ 0 w 1744"/>
                <a:gd name="T43" fmla="*/ 0 h 1712"/>
                <a:gd name="T44" fmla="*/ 0 w 1744"/>
                <a:gd name="T45" fmla="*/ 0 h 1712"/>
                <a:gd name="T46" fmla="*/ 0 w 1744"/>
                <a:gd name="T47" fmla="*/ 0 h 1712"/>
                <a:gd name="T48" fmla="*/ 0 w 1744"/>
                <a:gd name="T49" fmla="*/ 0 h 1712"/>
                <a:gd name="T50" fmla="*/ 0 w 1744"/>
                <a:gd name="T51" fmla="*/ 0 h 1712"/>
                <a:gd name="T52" fmla="*/ 0 w 1744"/>
                <a:gd name="T53" fmla="*/ 0 h 1712"/>
                <a:gd name="T54" fmla="*/ 0 w 1744"/>
                <a:gd name="T55" fmla="*/ 0 h 1712"/>
                <a:gd name="T56" fmla="*/ 0 w 1744"/>
                <a:gd name="T57" fmla="*/ 0 h 1712"/>
                <a:gd name="T58" fmla="*/ 0 w 1744"/>
                <a:gd name="T59" fmla="*/ 0 h 1712"/>
                <a:gd name="T60" fmla="*/ 0 w 1744"/>
                <a:gd name="T61" fmla="*/ 0 h 1712"/>
                <a:gd name="T62" fmla="*/ 0 w 1744"/>
                <a:gd name="T63" fmla="*/ 0 h 1712"/>
                <a:gd name="T64" fmla="*/ 0 w 1744"/>
                <a:gd name="T65" fmla="*/ 0 h 1712"/>
                <a:gd name="T66" fmla="*/ 0 w 1744"/>
                <a:gd name="T67" fmla="*/ 0 h 1712"/>
                <a:gd name="T68" fmla="*/ 0 w 1744"/>
                <a:gd name="T69" fmla="*/ 0 h 1712"/>
                <a:gd name="T70" fmla="*/ 0 w 1744"/>
                <a:gd name="T71" fmla="*/ 0 h 1712"/>
                <a:gd name="T72" fmla="*/ 0 w 1744"/>
                <a:gd name="T73" fmla="*/ 0 h 1712"/>
                <a:gd name="T74" fmla="*/ 0 w 1744"/>
                <a:gd name="T75" fmla="*/ 0 h 1712"/>
                <a:gd name="T76" fmla="*/ 0 w 1744"/>
                <a:gd name="T77" fmla="*/ 0 h 1712"/>
                <a:gd name="T78" fmla="*/ 0 w 1744"/>
                <a:gd name="T79" fmla="*/ 0 h 1712"/>
                <a:gd name="T80" fmla="*/ 0 w 1744"/>
                <a:gd name="T81" fmla="*/ 0 h 1712"/>
                <a:gd name="T82" fmla="*/ 0 w 1744"/>
                <a:gd name="T83" fmla="*/ 0 h 1712"/>
                <a:gd name="T84" fmla="*/ 0 w 1744"/>
                <a:gd name="T85" fmla="*/ 0 h 1712"/>
                <a:gd name="T86" fmla="*/ 0 w 1744"/>
                <a:gd name="T87" fmla="*/ 0 h 1712"/>
                <a:gd name="T88" fmla="*/ 0 w 1744"/>
                <a:gd name="T89" fmla="*/ 0 h 1712"/>
                <a:gd name="T90" fmla="*/ 0 w 1744"/>
                <a:gd name="T91" fmla="*/ 0 h 1712"/>
                <a:gd name="T92" fmla="*/ 0 w 1744"/>
                <a:gd name="T93" fmla="*/ 0 h 1712"/>
                <a:gd name="T94" fmla="*/ 0 w 1744"/>
                <a:gd name="T95" fmla="*/ 0 h 1712"/>
                <a:gd name="T96" fmla="*/ 0 w 1744"/>
                <a:gd name="T97" fmla="*/ 0 h 17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44"/>
                <a:gd name="T148" fmla="*/ 0 h 1712"/>
                <a:gd name="T149" fmla="*/ 1744 w 1744"/>
                <a:gd name="T150" fmla="*/ 1712 h 17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44" h="1712">
                  <a:moveTo>
                    <a:pt x="0" y="191"/>
                  </a:moveTo>
                  <a:lnTo>
                    <a:pt x="4" y="155"/>
                  </a:lnTo>
                  <a:cubicBezTo>
                    <a:pt x="4" y="154"/>
                    <a:pt x="4" y="152"/>
                    <a:pt x="5" y="150"/>
                  </a:cubicBezTo>
                  <a:lnTo>
                    <a:pt x="15" y="119"/>
                  </a:lnTo>
                  <a:cubicBezTo>
                    <a:pt x="15" y="117"/>
                    <a:pt x="16" y="115"/>
                    <a:pt x="18" y="113"/>
                  </a:cubicBezTo>
                  <a:lnTo>
                    <a:pt x="54" y="60"/>
                  </a:lnTo>
                  <a:cubicBezTo>
                    <a:pt x="55" y="57"/>
                    <a:pt x="57" y="55"/>
                    <a:pt x="60" y="54"/>
                  </a:cubicBezTo>
                  <a:lnTo>
                    <a:pt x="113" y="18"/>
                  </a:lnTo>
                  <a:cubicBezTo>
                    <a:pt x="115" y="16"/>
                    <a:pt x="117" y="15"/>
                    <a:pt x="119" y="15"/>
                  </a:cubicBezTo>
                  <a:lnTo>
                    <a:pt x="150" y="5"/>
                  </a:lnTo>
                  <a:cubicBezTo>
                    <a:pt x="152" y="4"/>
                    <a:pt x="154" y="4"/>
                    <a:pt x="155" y="4"/>
                  </a:cubicBezTo>
                  <a:lnTo>
                    <a:pt x="189" y="1"/>
                  </a:lnTo>
                  <a:lnTo>
                    <a:pt x="1554" y="0"/>
                  </a:lnTo>
                  <a:lnTo>
                    <a:pt x="1591" y="4"/>
                  </a:lnTo>
                  <a:cubicBezTo>
                    <a:pt x="1592" y="4"/>
                    <a:pt x="1594" y="4"/>
                    <a:pt x="1596" y="5"/>
                  </a:cubicBezTo>
                  <a:lnTo>
                    <a:pt x="1627" y="15"/>
                  </a:lnTo>
                  <a:cubicBezTo>
                    <a:pt x="1629" y="15"/>
                    <a:pt x="1631" y="16"/>
                    <a:pt x="1633" y="18"/>
                  </a:cubicBezTo>
                  <a:lnTo>
                    <a:pt x="1686" y="54"/>
                  </a:lnTo>
                  <a:cubicBezTo>
                    <a:pt x="1689" y="55"/>
                    <a:pt x="1691" y="58"/>
                    <a:pt x="1692" y="60"/>
                  </a:cubicBezTo>
                  <a:lnTo>
                    <a:pt x="1727" y="113"/>
                  </a:lnTo>
                  <a:cubicBezTo>
                    <a:pt x="1729" y="115"/>
                    <a:pt x="1730" y="117"/>
                    <a:pt x="1730" y="119"/>
                  </a:cubicBezTo>
                  <a:lnTo>
                    <a:pt x="1740" y="150"/>
                  </a:lnTo>
                  <a:cubicBezTo>
                    <a:pt x="1741" y="152"/>
                    <a:pt x="1741" y="154"/>
                    <a:pt x="1741" y="155"/>
                  </a:cubicBezTo>
                  <a:lnTo>
                    <a:pt x="1744" y="189"/>
                  </a:lnTo>
                  <a:lnTo>
                    <a:pt x="1744" y="1522"/>
                  </a:lnTo>
                  <a:lnTo>
                    <a:pt x="1741" y="1559"/>
                  </a:lnTo>
                  <a:cubicBezTo>
                    <a:pt x="1741" y="1560"/>
                    <a:pt x="1741" y="1562"/>
                    <a:pt x="1740" y="1564"/>
                  </a:cubicBezTo>
                  <a:lnTo>
                    <a:pt x="1730" y="1595"/>
                  </a:lnTo>
                  <a:cubicBezTo>
                    <a:pt x="1730" y="1597"/>
                    <a:pt x="1729" y="1599"/>
                    <a:pt x="1727" y="1601"/>
                  </a:cubicBezTo>
                  <a:lnTo>
                    <a:pt x="1692" y="1654"/>
                  </a:lnTo>
                  <a:cubicBezTo>
                    <a:pt x="1691" y="1656"/>
                    <a:pt x="1688" y="1659"/>
                    <a:pt x="1686" y="1660"/>
                  </a:cubicBezTo>
                  <a:lnTo>
                    <a:pt x="1633" y="1695"/>
                  </a:lnTo>
                  <a:cubicBezTo>
                    <a:pt x="1631" y="1697"/>
                    <a:pt x="1629" y="1698"/>
                    <a:pt x="1627" y="1698"/>
                  </a:cubicBezTo>
                  <a:lnTo>
                    <a:pt x="1596" y="1708"/>
                  </a:lnTo>
                  <a:cubicBezTo>
                    <a:pt x="1594" y="1709"/>
                    <a:pt x="1592" y="1709"/>
                    <a:pt x="1591" y="1709"/>
                  </a:cubicBezTo>
                  <a:lnTo>
                    <a:pt x="1557" y="1712"/>
                  </a:lnTo>
                  <a:lnTo>
                    <a:pt x="191" y="1712"/>
                  </a:lnTo>
                  <a:lnTo>
                    <a:pt x="155" y="1709"/>
                  </a:lnTo>
                  <a:cubicBezTo>
                    <a:pt x="154" y="1709"/>
                    <a:pt x="152" y="1709"/>
                    <a:pt x="150" y="1708"/>
                  </a:cubicBezTo>
                  <a:lnTo>
                    <a:pt x="119" y="1698"/>
                  </a:lnTo>
                  <a:cubicBezTo>
                    <a:pt x="117" y="1698"/>
                    <a:pt x="115" y="1697"/>
                    <a:pt x="113" y="1695"/>
                  </a:cubicBezTo>
                  <a:lnTo>
                    <a:pt x="60" y="1660"/>
                  </a:lnTo>
                  <a:cubicBezTo>
                    <a:pt x="58" y="1659"/>
                    <a:pt x="55" y="1657"/>
                    <a:pt x="54" y="1654"/>
                  </a:cubicBezTo>
                  <a:lnTo>
                    <a:pt x="18" y="1601"/>
                  </a:lnTo>
                  <a:cubicBezTo>
                    <a:pt x="16" y="1599"/>
                    <a:pt x="15" y="1597"/>
                    <a:pt x="15" y="1595"/>
                  </a:cubicBezTo>
                  <a:lnTo>
                    <a:pt x="5" y="1564"/>
                  </a:lnTo>
                  <a:cubicBezTo>
                    <a:pt x="4" y="1562"/>
                    <a:pt x="4" y="1560"/>
                    <a:pt x="4" y="1559"/>
                  </a:cubicBezTo>
                  <a:lnTo>
                    <a:pt x="1" y="1525"/>
                  </a:lnTo>
                  <a:lnTo>
                    <a:pt x="0" y="191"/>
                  </a:lnTo>
                  <a:close/>
                  <a:moveTo>
                    <a:pt x="48" y="1520"/>
                  </a:moveTo>
                  <a:lnTo>
                    <a:pt x="51" y="1554"/>
                  </a:lnTo>
                  <a:lnTo>
                    <a:pt x="50" y="1549"/>
                  </a:lnTo>
                  <a:lnTo>
                    <a:pt x="60" y="1580"/>
                  </a:lnTo>
                  <a:lnTo>
                    <a:pt x="57" y="1574"/>
                  </a:lnTo>
                  <a:lnTo>
                    <a:pt x="93" y="1627"/>
                  </a:lnTo>
                  <a:lnTo>
                    <a:pt x="87" y="1620"/>
                  </a:lnTo>
                  <a:lnTo>
                    <a:pt x="140" y="1655"/>
                  </a:lnTo>
                  <a:lnTo>
                    <a:pt x="134" y="1653"/>
                  </a:lnTo>
                  <a:lnTo>
                    <a:pt x="165" y="1663"/>
                  </a:lnTo>
                  <a:lnTo>
                    <a:pt x="160" y="1662"/>
                  </a:lnTo>
                  <a:lnTo>
                    <a:pt x="191" y="1664"/>
                  </a:lnTo>
                  <a:lnTo>
                    <a:pt x="1552" y="1665"/>
                  </a:lnTo>
                  <a:lnTo>
                    <a:pt x="1586" y="1662"/>
                  </a:lnTo>
                  <a:lnTo>
                    <a:pt x="1581" y="1663"/>
                  </a:lnTo>
                  <a:lnTo>
                    <a:pt x="1612" y="1653"/>
                  </a:lnTo>
                  <a:lnTo>
                    <a:pt x="1606" y="1655"/>
                  </a:lnTo>
                  <a:lnTo>
                    <a:pt x="1659" y="1620"/>
                  </a:lnTo>
                  <a:lnTo>
                    <a:pt x="1652" y="1627"/>
                  </a:lnTo>
                  <a:lnTo>
                    <a:pt x="1687" y="1574"/>
                  </a:lnTo>
                  <a:lnTo>
                    <a:pt x="1685" y="1580"/>
                  </a:lnTo>
                  <a:lnTo>
                    <a:pt x="1695" y="1549"/>
                  </a:lnTo>
                  <a:lnTo>
                    <a:pt x="1694" y="1554"/>
                  </a:lnTo>
                  <a:lnTo>
                    <a:pt x="1696" y="1522"/>
                  </a:lnTo>
                  <a:lnTo>
                    <a:pt x="1697" y="194"/>
                  </a:lnTo>
                  <a:lnTo>
                    <a:pt x="1694" y="160"/>
                  </a:lnTo>
                  <a:lnTo>
                    <a:pt x="1695" y="165"/>
                  </a:lnTo>
                  <a:lnTo>
                    <a:pt x="1685" y="134"/>
                  </a:lnTo>
                  <a:lnTo>
                    <a:pt x="1687" y="140"/>
                  </a:lnTo>
                  <a:lnTo>
                    <a:pt x="1652" y="87"/>
                  </a:lnTo>
                  <a:lnTo>
                    <a:pt x="1659" y="93"/>
                  </a:lnTo>
                  <a:lnTo>
                    <a:pt x="1606" y="57"/>
                  </a:lnTo>
                  <a:lnTo>
                    <a:pt x="1612" y="60"/>
                  </a:lnTo>
                  <a:lnTo>
                    <a:pt x="1581" y="50"/>
                  </a:lnTo>
                  <a:lnTo>
                    <a:pt x="1586" y="51"/>
                  </a:lnTo>
                  <a:lnTo>
                    <a:pt x="1554" y="48"/>
                  </a:lnTo>
                  <a:lnTo>
                    <a:pt x="194" y="48"/>
                  </a:lnTo>
                  <a:lnTo>
                    <a:pt x="160" y="51"/>
                  </a:lnTo>
                  <a:lnTo>
                    <a:pt x="165" y="50"/>
                  </a:lnTo>
                  <a:lnTo>
                    <a:pt x="134" y="60"/>
                  </a:lnTo>
                  <a:lnTo>
                    <a:pt x="140" y="57"/>
                  </a:lnTo>
                  <a:lnTo>
                    <a:pt x="87" y="93"/>
                  </a:lnTo>
                  <a:lnTo>
                    <a:pt x="93" y="87"/>
                  </a:lnTo>
                  <a:lnTo>
                    <a:pt x="57" y="140"/>
                  </a:lnTo>
                  <a:lnTo>
                    <a:pt x="60" y="134"/>
                  </a:lnTo>
                  <a:lnTo>
                    <a:pt x="50" y="165"/>
                  </a:lnTo>
                  <a:lnTo>
                    <a:pt x="51" y="160"/>
                  </a:lnTo>
                  <a:lnTo>
                    <a:pt x="48" y="191"/>
                  </a:lnTo>
                  <a:lnTo>
                    <a:pt x="48" y="1520"/>
                  </a:lnTo>
                  <a:close/>
                </a:path>
              </a:pathLst>
            </a:custGeom>
            <a:solidFill>
              <a:srgbClr val="FFFFFF"/>
            </a:solidFill>
            <a:ln w="0" cap="flat">
              <a:solidFill>
                <a:srgbClr val="FFFFFF"/>
              </a:solidFill>
              <a:prstDash val="solid"/>
              <a:round/>
              <a:headEnd/>
              <a:tailEnd/>
            </a:ln>
          </p:spPr>
          <p:txBody>
            <a:bodyPr/>
            <a:lstStyle/>
            <a:p>
              <a:endParaRPr lang="en-US"/>
            </a:p>
          </p:txBody>
        </p:sp>
        <p:sp>
          <p:nvSpPr>
            <p:cNvPr id="64549" name="Rectangle 35"/>
            <p:cNvSpPr>
              <a:spLocks noChangeArrowheads="1"/>
            </p:cNvSpPr>
            <p:nvPr/>
          </p:nvSpPr>
          <p:spPr bwMode="auto">
            <a:xfrm>
              <a:off x="2639" y="2683"/>
              <a:ext cx="45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FF"/>
                  </a:solidFill>
                </a:rPr>
                <a:t>Lung Cancer </a:t>
              </a:r>
              <a:endParaRPr lang="en-US" altLang="en-US" sz="1800">
                <a:latin typeface="Arial" panose="020B0604020202020204" pitchFamily="34" charset="0"/>
              </a:endParaRPr>
            </a:p>
          </p:txBody>
        </p:sp>
        <p:sp>
          <p:nvSpPr>
            <p:cNvPr id="64550" name="Rectangle 36"/>
            <p:cNvSpPr>
              <a:spLocks noChangeArrowheads="1"/>
            </p:cNvSpPr>
            <p:nvPr/>
          </p:nvSpPr>
          <p:spPr bwMode="auto">
            <a:xfrm>
              <a:off x="2664" y="2773"/>
              <a:ext cx="39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FF"/>
                  </a:solidFill>
                </a:rPr>
                <a:t>Team Lead</a:t>
              </a:r>
              <a:endParaRPr lang="en-US" altLang="en-US" sz="1800">
                <a:latin typeface="Arial" panose="020B0604020202020204" pitchFamily="34" charset="0"/>
              </a:endParaRPr>
            </a:p>
          </p:txBody>
        </p:sp>
        <p:sp>
          <p:nvSpPr>
            <p:cNvPr id="64551" name="Rectangle 37"/>
            <p:cNvSpPr>
              <a:spLocks noChangeArrowheads="1"/>
            </p:cNvSpPr>
            <p:nvPr/>
          </p:nvSpPr>
          <p:spPr bwMode="auto">
            <a:xfrm>
              <a:off x="2634" y="2893"/>
              <a:ext cx="45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00"/>
                  </a:solidFill>
                </a:rPr>
                <a:t>Dr. Bill Evans</a:t>
              </a:r>
              <a:endParaRPr lang="en-US" altLang="en-US" sz="1800">
                <a:latin typeface="Arial" panose="020B0604020202020204" pitchFamily="34" charset="0"/>
              </a:endParaRPr>
            </a:p>
          </p:txBody>
        </p:sp>
        <p:sp>
          <p:nvSpPr>
            <p:cNvPr id="64552" name="Freeform 38"/>
            <p:cNvSpPr>
              <a:spLocks/>
            </p:cNvSpPr>
            <p:nvPr/>
          </p:nvSpPr>
          <p:spPr bwMode="auto">
            <a:xfrm>
              <a:off x="2570" y="3143"/>
              <a:ext cx="530" cy="520"/>
            </a:xfrm>
            <a:custGeom>
              <a:avLst/>
              <a:gdLst>
                <a:gd name="T0" fmla="*/ 0 w 1696"/>
                <a:gd name="T1" fmla="*/ 0 h 1664"/>
                <a:gd name="T2" fmla="*/ 0 w 1696"/>
                <a:gd name="T3" fmla="*/ 0 h 1664"/>
                <a:gd name="T4" fmla="*/ 0 w 1696"/>
                <a:gd name="T5" fmla="*/ 0 h 1664"/>
                <a:gd name="T6" fmla="*/ 0 w 1696"/>
                <a:gd name="T7" fmla="*/ 0 h 1664"/>
                <a:gd name="T8" fmla="*/ 0 w 1696"/>
                <a:gd name="T9" fmla="*/ 0 h 1664"/>
                <a:gd name="T10" fmla="*/ 0 w 1696"/>
                <a:gd name="T11" fmla="*/ 0 h 1664"/>
                <a:gd name="T12" fmla="*/ 0 w 1696"/>
                <a:gd name="T13" fmla="*/ 0 h 1664"/>
                <a:gd name="T14" fmla="*/ 0 w 1696"/>
                <a:gd name="T15" fmla="*/ 0 h 1664"/>
                <a:gd name="T16" fmla="*/ 0 w 1696"/>
                <a:gd name="T17" fmla="*/ 0 h 1664"/>
                <a:gd name="T18" fmla="*/ 0 w 1696"/>
                <a:gd name="T19" fmla="*/ 0 h 1664"/>
                <a:gd name="T20" fmla="*/ 0 w 1696"/>
                <a:gd name="T21" fmla="*/ 0 h 1664"/>
                <a:gd name="T22" fmla="*/ 0 w 1696"/>
                <a:gd name="T23" fmla="*/ 0 h 1664"/>
                <a:gd name="T24" fmla="*/ 0 w 1696"/>
                <a:gd name="T25" fmla="*/ 0 h 1664"/>
                <a:gd name="T26" fmla="*/ 0 w 1696"/>
                <a:gd name="T27" fmla="*/ 0 h 1664"/>
                <a:gd name="T28" fmla="*/ 0 w 1696"/>
                <a:gd name="T29" fmla="*/ 0 h 1664"/>
                <a:gd name="T30" fmla="*/ 0 w 1696"/>
                <a:gd name="T31" fmla="*/ 0 h 1664"/>
                <a:gd name="T32" fmla="*/ 0 w 1696"/>
                <a:gd name="T33" fmla="*/ 0 h 1664"/>
                <a:gd name="T34" fmla="*/ 0 w 1696"/>
                <a:gd name="T35" fmla="*/ 0 h 1664"/>
                <a:gd name="T36" fmla="*/ 0 w 1696"/>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96"/>
                <a:gd name="T58" fmla="*/ 0 h 1664"/>
                <a:gd name="T59" fmla="*/ 1696 w 1696"/>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96" h="1664">
                  <a:moveTo>
                    <a:pt x="0" y="167"/>
                  </a:moveTo>
                  <a:cubicBezTo>
                    <a:pt x="0" y="75"/>
                    <a:pt x="75" y="0"/>
                    <a:pt x="167" y="0"/>
                  </a:cubicBezTo>
                  <a:cubicBezTo>
                    <a:pt x="167" y="0"/>
                    <a:pt x="167" y="0"/>
                    <a:pt x="167" y="0"/>
                  </a:cubicBezTo>
                  <a:lnTo>
                    <a:pt x="1530" y="0"/>
                  </a:lnTo>
                  <a:cubicBezTo>
                    <a:pt x="1622" y="0"/>
                    <a:pt x="1696" y="75"/>
                    <a:pt x="1696" y="167"/>
                  </a:cubicBezTo>
                  <a:cubicBezTo>
                    <a:pt x="1696" y="167"/>
                    <a:pt x="1696" y="167"/>
                    <a:pt x="1696" y="167"/>
                  </a:cubicBezTo>
                  <a:lnTo>
                    <a:pt x="1696" y="1498"/>
                  </a:lnTo>
                  <a:cubicBezTo>
                    <a:pt x="1696" y="1590"/>
                    <a:pt x="1622" y="1664"/>
                    <a:pt x="1530" y="1664"/>
                  </a:cubicBezTo>
                  <a:cubicBezTo>
                    <a:pt x="1530" y="1664"/>
                    <a:pt x="1530" y="1664"/>
                    <a:pt x="1530" y="1664"/>
                  </a:cubicBezTo>
                  <a:lnTo>
                    <a:pt x="167" y="1664"/>
                  </a:lnTo>
                  <a:cubicBezTo>
                    <a:pt x="75" y="1664"/>
                    <a:pt x="0" y="1590"/>
                    <a:pt x="0" y="1498"/>
                  </a:cubicBezTo>
                  <a:cubicBezTo>
                    <a:pt x="0" y="1498"/>
                    <a:pt x="0" y="1498"/>
                    <a:pt x="0" y="1498"/>
                  </a:cubicBezTo>
                  <a:lnTo>
                    <a:pt x="0" y="167"/>
                  </a:lnTo>
                  <a:close/>
                </a:path>
              </a:pathLst>
            </a:custGeom>
            <a:solidFill>
              <a:srgbClr val="4F81BD"/>
            </a:solidFill>
            <a:ln w="0">
              <a:solidFill>
                <a:srgbClr val="000000"/>
              </a:solidFill>
              <a:prstDash val="solid"/>
              <a:round/>
              <a:headEnd/>
              <a:tailEnd/>
            </a:ln>
          </p:spPr>
          <p:txBody>
            <a:bodyPr/>
            <a:lstStyle/>
            <a:p>
              <a:endParaRPr lang="en-US"/>
            </a:p>
          </p:txBody>
        </p:sp>
        <p:sp>
          <p:nvSpPr>
            <p:cNvPr id="64553" name="Freeform 39"/>
            <p:cNvSpPr>
              <a:spLocks noEditPoints="1"/>
            </p:cNvSpPr>
            <p:nvPr/>
          </p:nvSpPr>
          <p:spPr bwMode="auto">
            <a:xfrm>
              <a:off x="2563" y="3136"/>
              <a:ext cx="544" cy="535"/>
            </a:xfrm>
            <a:custGeom>
              <a:avLst/>
              <a:gdLst>
                <a:gd name="T0" fmla="*/ 0 w 1744"/>
                <a:gd name="T1" fmla="*/ 0 h 1712"/>
                <a:gd name="T2" fmla="*/ 0 w 1744"/>
                <a:gd name="T3" fmla="*/ 0 h 1712"/>
                <a:gd name="T4" fmla="*/ 0 w 1744"/>
                <a:gd name="T5" fmla="*/ 0 h 1712"/>
                <a:gd name="T6" fmla="*/ 0 w 1744"/>
                <a:gd name="T7" fmla="*/ 0 h 1712"/>
                <a:gd name="T8" fmla="*/ 0 w 1744"/>
                <a:gd name="T9" fmla="*/ 0 h 1712"/>
                <a:gd name="T10" fmla="*/ 0 w 1744"/>
                <a:gd name="T11" fmla="*/ 0 h 1712"/>
                <a:gd name="T12" fmla="*/ 0 w 1744"/>
                <a:gd name="T13" fmla="*/ 0 h 1712"/>
                <a:gd name="T14" fmla="*/ 0 w 1744"/>
                <a:gd name="T15" fmla="*/ 0 h 1712"/>
                <a:gd name="T16" fmla="*/ 0 w 1744"/>
                <a:gd name="T17" fmla="*/ 0 h 1712"/>
                <a:gd name="T18" fmla="*/ 0 w 1744"/>
                <a:gd name="T19" fmla="*/ 0 h 1712"/>
                <a:gd name="T20" fmla="*/ 0 w 1744"/>
                <a:gd name="T21" fmla="*/ 0 h 1712"/>
                <a:gd name="T22" fmla="*/ 0 w 1744"/>
                <a:gd name="T23" fmla="*/ 0 h 1712"/>
                <a:gd name="T24" fmla="*/ 0 w 1744"/>
                <a:gd name="T25" fmla="*/ 0 h 1712"/>
                <a:gd name="T26" fmla="*/ 0 w 1744"/>
                <a:gd name="T27" fmla="*/ 0 h 1712"/>
                <a:gd name="T28" fmla="*/ 0 w 1744"/>
                <a:gd name="T29" fmla="*/ 0 h 1712"/>
                <a:gd name="T30" fmla="*/ 0 w 1744"/>
                <a:gd name="T31" fmla="*/ 0 h 1712"/>
                <a:gd name="T32" fmla="*/ 0 w 1744"/>
                <a:gd name="T33" fmla="*/ 0 h 1712"/>
                <a:gd name="T34" fmla="*/ 0 w 1744"/>
                <a:gd name="T35" fmla="*/ 0 h 1712"/>
                <a:gd name="T36" fmla="*/ 0 w 1744"/>
                <a:gd name="T37" fmla="*/ 0 h 1712"/>
                <a:gd name="T38" fmla="*/ 0 w 1744"/>
                <a:gd name="T39" fmla="*/ 0 h 1712"/>
                <a:gd name="T40" fmla="*/ 0 w 1744"/>
                <a:gd name="T41" fmla="*/ 0 h 1712"/>
                <a:gd name="T42" fmla="*/ 0 w 1744"/>
                <a:gd name="T43" fmla="*/ 0 h 1712"/>
                <a:gd name="T44" fmla="*/ 0 w 1744"/>
                <a:gd name="T45" fmla="*/ 0 h 1712"/>
                <a:gd name="T46" fmla="*/ 0 w 1744"/>
                <a:gd name="T47" fmla="*/ 0 h 1712"/>
                <a:gd name="T48" fmla="*/ 0 w 1744"/>
                <a:gd name="T49" fmla="*/ 0 h 1712"/>
                <a:gd name="T50" fmla="*/ 0 w 1744"/>
                <a:gd name="T51" fmla="*/ 0 h 1712"/>
                <a:gd name="T52" fmla="*/ 0 w 1744"/>
                <a:gd name="T53" fmla="*/ 0 h 1712"/>
                <a:gd name="T54" fmla="*/ 0 w 1744"/>
                <a:gd name="T55" fmla="*/ 0 h 1712"/>
                <a:gd name="T56" fmla="*/ 0 w 1744"/>
                <a:gd name="T57" fmla="*/ 0 h 1712"/>
                <a:gd name="T58" fmla="*/ 0 w 1744"/>
                <a:gd name="T59" fmla="*/ 0 h 1712"/>
                <a:gd name="T60" fmla="*/ 0 w 1744"/>
                <a:gd name="T61" fmla="*/ 0 h 1712"/>
                <a:gd name="T62" fmla="*/ 0 w 1744"/>
                <a:gd name="T63" fmla="*/ 0 h 1712"/>
                <a:gd name="T64" fmla="*/ 0 w 1744"/>
                <a:gd name="T65" fmla="*/ 0 h 1712"/>
                <a:gd name="T66" fmla="*/ 0 w 1744"/>
                <a:gd name="T67" fmla="*/ 0 h 1712"/>
                <a:gd name="T68" fmla="*/ 0 w 1744"/>
                <a:gd name="T69" fmla="*/ 0 h 1712"/>
                <a:gd name="T70" fmla="*/ 0 w 1744"/>
                <a:gd name="T71" fmla="*/ 0 h 1712"/>
                <a:gd name="T72" fmla="*/ 0 w 1744"/>
                <a:gd name="T73" fmla="*/ 0 h 1712"/>
                <a:gd name="T74" fmla="*/ 0 w 1744"/>
                <a:gd name="T75" fmla="*/ 0 h 1712"/>
                <a:gd name="T76" fmla="*/ 0 w 1744"/>
                <a:gd name="T77" fmla="*/ 0 h 1712"/>
                <a:gd name="T78" fmla="*/ 0 w 1744"/>
                <a:gd name="T79" fmla="*/ 0 h 1712"/>
                <a:gd name="T80" fmla="*/ 0 w 1744"/>
                <a:gd name="T81" fmla="*/ 0 h 1712"/>
                <a:gd name="T82" fmla="*/ 0 w 1744"/>
                <a:gd name="T83" fmla="*/ 0 h 1712"/>
                <a:gd name="T84" fmla="*/ 0 w 1744"/>
                <a:gd name="T85" fmla="*/ 0 h 1712"/>
                <a:gd name="T86" fmla="*/ 0 w 1744"/>
                <a:gd name="T87" fmla="*/ 0 h 1712"/>
                <a:gd name="T88" fmla="*/ 0 w 1744"/>
                <a:gd name="T89" fmla="*/ 0 h 1712"/>
                <a:gd name="T90" fmla="*/ 0 w 1744"/>
                <a:gd name="T91" fmla="*/ 0 h 1712"/>
                <a:gd name="T92" fmla="*/ 0 w 1744"/>
                <a:gd name="T93" fmla="*/ 0 h 1712"/>
                <a:gd name="T94" fmla="*/ 0 w 1744"/>
                <a:gd name="T95" fmla="*/ 0 h 1712"/>
                <a:gd name="T96" fmla="*/ 0 w 1744"/>
                <a:gd name="T97" fmla="*/ 0 h 17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44"/>
                <a:gd name="T148" fmla="*/ 0 h 1712"/>
                <a:gd name="T149" fmla="*/ 1744 w 1744"/>
                <a:gd name="T150" fmla="*/ 1712 h 17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44" h="1712">
                  <a:moveTo>
                    <a:pt x="0" y="191"/>
                  </a:moveTo>
                  <a:lnTo>
                    <a:pt x="4" y="155"/>
                  </a:lnTo>
                  <a:cubicBezTo>
                    <a:pt x="4" y="154"/>
                    <a:pt x="4" y="152"/>
                    <a:pt x="5" y="150"/>
                  </a:cubicBezTo>
                  <a:lnTo>
                    <a:pt x="15" y="119"/>
                  </a:lnTo>
                  <a:cubicBezTo>
                    <a:pt x="15" y="117"/>
                    <a:pt x="16" y="115"/>
                    <a:pt x="18" y="113"/>
                  </a:cubicBezTo>
                  <a:lnTo>
                    <a:pt x="54" y="60"/>
                  </a:lnTo>
                  <a:cubicBezTo>
                    <a:pt x="55" y="57"/>
                    <a:pt x="57" y="55"/>
                    <a:pt x="60" y="54"/>
                  </a:cubicBezTo>
                  <a:lnTo>
                    <a:pt x="113" y="18"/>
                  </a:lnTo>
                  <a:cubicBezTo>
                    <a:pt x="115" y="16"/>
                    <a:pt x="117" y="15"/>
                    <a:pt x="119" y="15"/>
                  </a:cubicBezTo>
                  <a:lnTo>
                    <a:pt x="150" y="5"/>
                  </a:lnTo>
                  <a:cubicBezTo>
                    <a:pt x="152" y="4"/>
                    <a:pt x="154" y="4"/>
                    <a:pt x="155" y="4"/>
                  </a:cubicBezTo>
                  <a:lnTo>
                    <a:pt x="189" y="1"/>
                  </a:lnTo>
                  <a:lnTo>
                    <a:pt x="1554" y="0"/>
                  </a:lnTo>
                  <a:lnTo>
                    <a:pt x="1591" y="4"/>
                  </a:lnTo>
                  <a:cubicBezTo>
                    <a:pt x="1592" y="4"/>
                    <a:pt x="1594" y="4"/>
                    <a:pt x="1596" y="5"/>
                  </a:cubicBezTo>
                  <a:lnTo>
                    <a:pt x="1627" y="15"/>
                  </a:lnTo>
                  <a:cubicBezTo>
                    <a:pt x="1629" y="15"/>
                    <a:pt x="1631" y="16"/>
                    <a:pt x="1633" y="18"/>
                  </a:cubicBezTo>
                  <a:lnTo>
                    <a:pt x="1686" y="54"/>
                  </a:lnTo>
                  <a:cubicBezTo>
                    <a:pt x="1689" y="55"/>
                    <a:pt x="1691" y="58"/>
                    <a:pt x="1692" y="60"/>
                  </a:cubicBezTo>
                  <a:lnTo>
                    <a:pt x="1727" y="113"/>
                  </a:lnTo>
                  <a:cubicBezTo>
                    <a:pt x="1729" y="115"/>
                    <a:pt x="1730" y="117"/>
                    <a:pt x="1730" y="119"/>
                  </a:cubicBezTo>
                  <a:lnTo>
                    <a:pt x="1740" y="150"/>
                  </a:lnTo>
                  <a:cubicBezTo>
                    <a:pt x="1741" y="152"/>
                    <a:pt x="1741" y="154"/>
                    <a:pt x="1741" y="155"/>
                  </a:cubicBezTo>
                  <a:lnTo>
                    <a:pt x="1744" y="189"/>
                  </a:lnTo>
                  <a:lnTo>
                    <a:pt x="1744" y="1522"/>
                  </a:lnTo>
                  <a:lnTo>
                    <a:pt x="1741" y="1559"/>
                  </a:lnTo>
                  <a:cubicBezTo>
                    <a:pt x="1741" y="1560"/>
                    <a:pt x="1741" y="1562"/>
                    <a:pt x="1740" y="1564"/>
                  </a:cubicBezTo>
                  <a:lnTo>
                    <a:pt x="1730" y="1595"/>
                  </a:lnTo>
                  <a:cubicBezTo>
                    <a:pt x="1730" y="1597"/>
                    <a:pt x="1729" y="1599"/>
                    <a:pt x="1727" y="1601"/>
                  </a:cubicBezTo>
                  <a:lnTo>
                    <a:pt x="1692" y="1654"/>
                  </a:lnTo>
                  <a:cubicBezTo>
                    <a:pt x="1691" y="1656"/>
                    <a:pt x="1688" y="1659"/>
                    <a:pt x="1686" y="1660"/>
                  </a:cubicBezTo>
                  <a:lnTo>
                    <a:pt x="1633" y="1695"/>
                  </a:lnTo>
                  <a:cubicBezTo>
                    <a:pt x="1631" y="1697"/>
                    <a:pt x="1629" y="1698"/>
                    <a:pt x="1627" y="1698"/>
                  </a:cubicBezTo>
                  <a:lnTo>
                    <a:pt x="1596" y="1708"/>
                  </a:lnTo>
                  <a:cubicBezTo>
                    <a:pt x="1594" y="1709"/>
                    <a:pt x="1592" y="1709"/>
                    <a:pt x="1591" y="1709"/>
                  </a:cubicBezTo>
                  <a:lnTo>
                    <a:pt x="1557" y="1712"/>
                  </a:lnTo>
                  <a:lnTo>
                    <a:pt x="191" y="1712"/>
                  </a:lnTo>
                  <a:lnTo>
                    <a:pt x="155" y="1709"/>
                  </a:lnTo>
                  <a:cubicBezTo>
                    <a:pt x="154" y="1709"/>
                    <a:pt x="152" y="1709"/>
                    <a:pt x="150" y="1708"/>
                  </a:cubicBezTo>
                  <a:lnTo>
                    <a:pt x="119" y="1698"/>
                  </a:lnTo>
                  <a:cubicBezTo>
                    <a:pt x="117" y="1698"/>
                    <a:pt x="115" y="1697"/>
                    <a:pt x="113" y="1695"/>
                  </a:cubicBezTo>
                  <a:lnTo>
                    <a:pt x="60" y="1660"/>
                  </a:lnTo>
                  <a:cubicBezTo>
                    <a:pt x="58" y="1659"/>
                    <a:pt x="55" y="1657"/>
                    <a:pt x="54" y="1654"/>
                  </a:cubicBezTo>
                  <a:lnTo>
                    <a:pt x="18" y="1601"/>
                  </a:lnTo>
                  <a:cubicBezTo>
                    <a:pt x="16" y="1599"/>
                    <a:pt x="15" y="1597"/>
                    <a:pt x="15" y="1595"/>
                  </a:cubicBezTo>
                  <a:lnTo>
                    <a:pt x="5" y="1564"/>
                  </a:lnTo>
                  <a:cubicBezTo>
                    <a:pt x="4" y="1562"/>
                    <a:pt x="4" y="1560"/>
                    <a:pt x="4" y="1559"/>
                  </a:cubicBezTo>
                  <a:lnTo>
                    <a:pt x="1" y="1525"/>
                  </a:lnTo>
                  <a:lnTo>
                    <a:pt x="0" y="191"/>
                  </a:lnTo>
                  <a:close/>
                  <a:moveTo>
                    <a:pt x="48" y="1520"/>
                  </a:moveTo>
                  <a:lnTo>
                    <a:pt x="51" y="1554"/>
                  </a:lnTo>
                  <a:lnTo>
                    <a:pt x="50" y="1549"/>
                  </a:lnTo>
                  <a:lnTo>
                    <a:pt x="60" y="1580"/>
                  </a:lnTo>
                  <a:lnTo>
                    <a:pt x="57" y="1574"/>
                  </a:lnTo>
                  <a:lnTo>
                    <a:pt x="93" y="1627"/>
                  </a:lnTo>
                  <a:lnTo>
                    <a:pt x="87" y="1620"/>
                  </a:lnTo>
                  <a:lnTo>
                    <a:pt x="140" y="1655"/>
                  </a:lnTo>
                  <a:lnTo>
                    <a:pt x="134" y="1653"/>
                  </a:lnTo>
                  <a:lnTo>
                    <a:pt x="165" y="1663"/>
                  </a:lnTo>
                  <a:lnTo>
                    <a:pt x="160" y="1662"/>
                  </a:lnTo>
                  <a:lnTo>
                    <a:pt x="191" y="1664"/>
                  </a:lnTo>
                  <a:lnTo>
                    <a:pt x="1552" y="1665"/>
                  </a:lnTo>
                  <a:lnTo>
                    <a:pt x="1586" y="1662"/>
                  </a:lnTo>
                  <a:lnTo>
                    <a:pt x="1581" y="1663"/>
                  </a:lnTo>
                  <a:lnTo>
                    <a:pt x="1612" y="1653"/>
                  </a:lnTo>
                  <a:lnTo>
                    <a:pt x="1606" y="1655"/>
                  </a:lnTo>
                  <a:lnTo>
                    <a:pt x="1659" y="1620"/>
                  </a:lnTo>
                  <a:lnTo>
                    <a:pt x="1652" y="1627"/>
                  </a:lnTo>
                  <a:lnTo>
                    <a:pt x="1687" y="1574"/>
                  </a:lnTo>
                  <a:lnTo>
                    <a:pt x="1685" y="1580"/>
                  </a:lnTo>
                  <a:lnTo>
                    <a:pt x="1695" y="1549"/>
                  </a:lnTo>
                  <a:lnTo>
                    <a:pt x="1694" y="1554"/>
                  </a:lnTo>
                  <a:lnTo>
                    <a:pt x="1696" y="1522"/>
                  </a:lnTo>
                  <a:lnTo>
                    <a:pt x="1697" y="194"/>
                  </a:lnTo>
                  <a:lnTo>
                    <a:pt x="1694" y="160"/>
                  </a:lnTo>
                  <a:lnTo>
                    <a:pt x="1695" y="165"/>
                  </a:lnTo>
                  <a:lnTo>
                    <a:pt x="1685" y="134"/>
                  </a:lnTo>
                  <a:lnTo>
                    <a:pt x="1687" y="140"/>
                  </a:lnTo>
                  <a:lnTo>
                    <a:pt x="1652" y="87"/>
                  </a:lnTo>
                  <a:lnTo>
                    <a:pt x="1659" y="93"/>
                  </a:lnTo>
                  <a:lnTo>
                    <a:pt x="1606" y="57"/>
                  </a:lnTo>
                  <a:lnTo>
                    <a:pt x="1612" y="60"/>
                  </a:lnTo>
                  <a:lnTo>
                    <a:pt x="1581" y="50"/>
                  </a:lnTo>
                  <a:lnTo>
                    <a:pt x="1586" y="51"/>
                  </a:lnTo>
                  <a:lnTo>
                    <a:pt x="1554" y="48"/>
                  </a:lnTo>
                  <a:lnTo>
                    <a:pt x="194" y="48"/>
                  </a:lnTo>
                  <a:lnTo>
                    <a:pt x="160" y="51"/>
                  </a:lnTo>
                  <a:lnTo>
                    <a:pt x="165" y="50"/>
                  </a:lnTo>
                  <a:lnTo>
                    <a:pt x="134" y="60"/>
                  </a:lnTo>
                  <a:lnTo>
                    <a:pt x="140" y="57"/>
                  </a:lnTo>
                  <a:lnTo>
                    <a:pt x="87" y="93"/>
                  </a:lnTo>
                  <a:lnTo>
                    <a:pt x="93" y="87"/>
                  </a:lnTo>
                  <a:lnTo>
                    <a:pt x="57" y="140"/>
                  </a:lnTo>
                  <a:lnTo>
                    <a:pt x="60" y="134"/>
                  </a:lnTo>
                  <a:lnTo>
                    <a:pt x="50" y="165"/>
                  </a:lnTo>
                  <a:lnTo>
                    <a:pt x="51" y="160"/>
                  </a:lnTo>
                  <a:lnTo>
                    <a:pt x="48" y="191"/>
                  </a:lnTo>
                  <a:lnTo>
                    <a:pt x="48" y="1520"/>
                  </a:lnTo>
                  <a:close/>
                </a:path>
              </a:pathLst>
            </a:custGeom>
            <a:solidFill>
              <a:srgbClr val="FFFFFF"/>
            </a:solidFill>
            <a:ln w="0" cap="flat">
              <a:solidFill>
                <a:srgbClr val="FFFFFF"/>
              </a:solidFill>
              <a:prstDash val="solid"/>
              <a:round/>
              <a:headEnd/>
              <a:tailEnd/>
            </a:ln>
          </p:spPr>
          <p:txBody>
            <a:bodyPr/>
            <a:lstStyle/>
            <a:p>
              <a:endParaRPr lang="en-US"/>
            </a:p>
          </p:txBody>
        </p:sp>
        <p:sp>
          <p:nvSpPr>
            <p:cNvPr id="64554" name="Rectangle 40"/>
            <p:cNvSpPr>
              <a:spLocks noChangeArrowheads="1"/>
            </p:cNvSpPr>
            <p:nvPr/>
          </p:nvSpPr>
          <p:spPr bwMode="auto">
            <a:xfrm>
              <a:off x="2753" y="3261"/>
              <a:ext cx="23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FF"/>
                  </a:solidFill>
                </a:rPr>
                <a:t>Lung  </a:t>
              </a:r>
              <a:endParaRPr lang="en-US" altLang="en-US" sz="1800">
                <a:latin typeface="Arial" panose="020B0604020202020204" pitchFamily="34" charset="0"/>
              </a:endParaRPr>
            </a:p>
          </p:txBody>
        </p:sp>
        <p:sp>
          <p:nvSpPr>
            <p:cNvPr id="64555" name="Rectangle 41"/>
            <p:cNvSpPr>
              <a:spLocks noChangeArrowheads="1"/>
            </p:cNvSpPr>
            <p:nvPr/>
          </p:nvSpPr>
          <p:spPr bwMode="auto">
            <a:xfrm>
              <a:off x="2703" y="3351"/>
              <a:ext cx="32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FF"/>
                  </a:solidFill>
                </a:rPr>
                <a:t>working </a:t>
              </a:r>
              <a:endParaRPr lang="en-US" altLang="en-US" sz="1800">
                <a:latin typeface="Arial" panose="020B0604020202020204" pitchFamily="34" charset="0"/>
              </a:endParaRPr>
            </a:p>
          </p:txBody>
        </p:sp>
        <p:sp>
          <p:nvSpPr>
            <p:cNvPr id="64556" name="Rectangle 42"/>
            <p:cNvSpPr>
              <a:spLocks noChangeArrowheads="1"/>
            </p:cNvSpPr>
            <p:nvPr/>
          </p:nvSpPr>
          <p:spPr bwMode="auto">
            <a:xfrm>
              <a:off x="2738" y="3436"/>
              <a:ext cx="23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FF"/>
                  </a:solidFill>
                </a:rPr>
                <a:t>group</a:t>
              </a:r>
              <a:endParaRPr lang="en-US" altLang="en-US" sz="1800">
                <a:latin typeface="Arial" panose="020B0604020202020204" pitchFamily="34" charset="0"/>
              </a:endParaRPr>
            </a:p>
          </p:txBody>
        </p:sp>
        <p:sp>
          <p:nvSpPr>
            <p:cNvPr id="64557" name="Freeform 43"/>
            <p:cNvSpPr>
              <a:spLocks/>
            </p:cNvSpPr>
            <p:nvPr/>
          </p:nvSpPr>
          <p:spPr bwMode="auto">
            <a:xfrm>
              <a:off x="3115" y="2583"/>
              <a:ext cx="530" cy="520"/>
            </a:xfrm>
            <a:custGeom>
              <a:avLst/>
              <a:gdLst>
                <a:gd name="T0" fmla="*/ 0 w 1696"/>
                <a:gd name="T1" fmla="*/ 0 h 1664"/>
                <a:gd name="T2" fmla="*/ 0 w 1696"/>
                <a:gd name="T3" fmla="*/ 0 h 1664"/>
                <a:gd name="T4" fmla="*/ 0 w 1696"/>
                <a:gd name="T5" fmla="*/ 0 h 1664"/>
                <a:gd name="T6" fmla="*/ 0 w 1696"/>
                <a:gd name="T7" fmla="*/ 0 h 1664"/>
                <a:gd name="T8" fmla="*/ 0 w 1696"/>
                <a:gd name="T9" fmla="*/ 0 h 1664"/>
                <a:gd name="T10" fmla="*/ 0 w 1696"/>
                <a:gd name="T11" fmla="*/ 0 h 1664"/>
                <a:gd name="T12" fmla="*/ 0 w 1696"/>
                <a:gd name="T13" fmla="*/ 0 h 1664"/>
                <a:gd name="T14" fmla="*/ 0 w 1696"/>
                <a:gd name="T15" fmla="*/ 0 h 1664"/>
                <a:gd name="T16" fmla="*/ 0 w 1696"/>
                <a:gd name="T17" fmla="*/ 0 h 1664"/>
                <a:gd name="T18" fmla="*/ 0 w 1696"/>
                <a:gd name="T19" fmla="*/ 0 h 1664"/>
                <a:gd name="T20" fmla="*/ 0 w 1696"/>
                <a:gd name="T21" fmla="*/ 0 h 1664"/>
                <a:gd name="T22" fmla="*/ 0 w 1696"/>
                <a:gd name="T23" fmla="*/ 0 h 1664"/>
                <a:gd name="T24" fmla="*/ 0 w 1696"/>
                <a:gd name="T25" fmla="*/ 0 h 1664"/>
                <a:gd name="T26" fmla="*/ 0 w 1696"/>
                <a:gd name="T27" fmla="*/ 0 h 1664"/>
                <a:gd name="T28" fmla="*/ 0 w 1696"/>
                <a:gd name="T29" fmla="*/ 0 h 1664"/>
                <a:gd name="T30" fmla="*/ 0 w 1696"/>
                <a:gd name="T31" fmla="*/ 0 h 1664"/>
                <a:gd name="T32" fmla="*/ 0 w 1696"/>
                <a:gd name="T33" fmla="*/ 0 h 1664"/>
                <a:gd name="T34" fmla="*/ 0 w 1696"/>
                <a:gd name="T35" fmla="*/ 0 h 1664"/>
                <a:gd name="T36" fmla="*/ 0 w 1696"/>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96"/>
                <a:gd name="T58" fmla="*/ 0 h 1664"/>
                <a:gd name="T59" fmla="*/ 1696 w 1696"/>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96" h="1664">
                  <a:moveTo>
                    <a:pt x="0" y="167"/>
                  </a:moveTo>
                  <a:cubicBezTo>
                    <a:pt x="0" y="75"/>
                    <a:pt x="75" y="0"/>
                    <a:pt x="167" y="0"/>
                  </a:cubicBezTo>
                  <a:cubicBezTo>
                    <a:pt x="167" y="0"/>
                    <a:pt x="167" y="0"/>
                    <a:pt x="167" y="0"/>
                  </a:cubicBezTo>
                  <a:lnTo>
                    <a:pt x="1530" y="0"/>
                  </a:lnTo>
                  <a:cubicBezTo>
                    <a:pt x="1622" y="0"/>
                    <a:pt x="1696" y="75"/>
                    <a:pt x="1696" y="167"/>
                  </a:cubicBezTo>
                  <a:cubicBezTo>
                    <a:pt x="1696" y="167"/>
                    <a:pt x="1696" y="167"/>
                    <a:pt x="1696" y="167"/>
                  </a:cubicBezTo>
                  <a:lnTo>
                    <a:pt x="1696" y="1498"/>
                  </a:lnTo>
                  <a:cubicBezTo>
                    <a:pt x="1696" y="1590"/>
                    <a:pt x="1622" y="1664"/>
                    <a:pt x="1530" y="1664"/>
                  </a:cubicBezTo>
                  <a:cubicBezTo>
                    <a:pt x="1530" y="1664"/>
                    <a:pt x="1530" y="1664"/>
                    <a:pt x="1530" y="1664"/>
                  </a:cubicBezTo>
                  <a:lnTo>
                    <a:pt x="167" y="1664"/>
                  </a:lnTo>
                  <a:cubicBezTo>
                    <a:pt x="75" y="1664"/>
                    <a:pt x="0" y="1590"/>
                    <a:pt x="0" y="1498"/>
                  </a:cubicBezTo>
                  <a:cubicBezTo>
                    <a:pt x="0" y="1498"/>
                    <a:pt x="0" y="1498"/>
                    <a:pt x="0" y="1498"/>
                  </a:cubicBezTo>
                  <a:lnTo>
                    <a:pt x="0" y="167"/>
                  </a:lnTo>
                  <a:close/>
                </a:path>
              </a:pathLst>
            </a:custGeom>
            <a:solidFill>
              <a:srgbClr val="4F81BD"/>
            </a:solidFill>
            <a:ln w="0">
              <a:solidFill>
                <a:srgbClr val="000000"/>
              </a:solidFill>
              <a:prstDash val="solid"/>
              <a:round/>
              <a:headEnd/>
              <a:tailEnd/>
            </a:ln>
          </p:spPr>
          <p:txBody>
            <a:bodyPr/>
            <a:lstStyle/>
            <a:p>
              <a:endParaRPr lang="en-US"/>
            </a:p>
          </p:txBody>
        </p:sp>
        <p:sp>
          <p:nvSpPr>
            <p:cNvPr id="64558" name="Freeform 44"/>
            <p:cNvSpPr>
              <a:spLocks noEditPoints="1"/>
            </p:cNvSpPr>
            <p:nvPr/>
          </p:nvSpPr>
          <p:spPr bwMode="auto">
            <a:xfrm>
              <a:off x="3107" y="2576"/>
              <a:ext cx="545" cy="535"/>
            </a:xfrm>
            <a:custGeom>
              <a:avLst/>
              <a:gdLst>
                <a:gd name="T0" fmla="*/ 0 w 1744"/>
                <a:gd name="T1" fmla="*/ 0 h 1712"/>
                <a:gd name="T2" fmla="*/ 0 w 1744"/>
                <a:gd name="T3" fmla="*/ 0 h 1712"/>
                <a:gd name="T4" fmla="*/ 0 w 1744"/>
                <a:gd name="T5" fmla="*/ 0 h 1712"/>
                <a:gd name="T6" fmla="*/ 0 w 1744"/>
                <a:gd name="T7" fmla="*/ 0 h 1712"/>
                <a:gd name="T8" fmla="*/ 0 w 1744"/>
                <a:gd name="T9" fmla="*/ 0 h 1712"/>
                <a:gd name="T10" fmla="*/ 0 w 1744"/>
                <a:gd name="T11" fmla="*/ 0 h 1712"/>
                <a:gd name="T12" fmla="*/ 0 w 1744"/>
                <a:gd name="T13" fmla="*/ 0 h 1712"/>
                <a:gd name="T14" fmla="*/ 0 w 1744"/>
                <a:gd name="T15" fmla="*/ 0 h 1712"/>
                <a:gd name="T16" fmla="*/ 0 w 1744"/>
                <a:gd name="T17" fmla="*/ 0 h 1712"/>
                <a:gd name="T18" fmla="*/ 0 w 1744"/>
                <a:gd name="T19" fmla="*/ 0 h 1712"/>
                <a:gd name="T20" fmla="*/ 0 w 1744"/>
                <a:gd name="T21" fmla="*/ 0 h 1712"/>
                <a:gd name="T22" fmla="*/ 0 w 1744"/>
                <a:gd name="T23" fmla="*/ 0 h 1712"/>
                <a:gd name="T24" fmla="*/ 0 w 1744"/>
                <a:gd name="T25" fmla="*/ 0 h 1712"/>
                <a:gd name="T26" fmla="*/ 0 w 1744"/>
                <a:gd name="T27" fmla="*/ 0 h 1712"/>
                <a:gd name="T28" fmla="*/ 0 w 1744"/>
                <a:gd name="T29" fmla="*/ 0 h 1712"/>
                <a:gd name="T30" fmla="*/ 0 w 1744"/>
                <a:gd name="T31" fmla="*/ 0 h 1712"/>
                <a:gd name="T32" fmla="*/ 0 w 1744"/>
                <a:gd name="T33" fmla="*/ 0 h 1712"/>
                <a:gd name="T34" fmla="*/ 0 w 1744"/>
                <a:gd name="T35" fmla="*/ 0 h 1712"/>
                <a:gd name="T36" fmla="*/ 0 w 1744"/>
                <a:gd name="T37" fmla="*/ 0 h 1712"/>
                <a:gd name="T38" fmla="*/ 0 w 1744"/>
                <a:gd name="T39" fmla="*/ 0 h 1712"/>
                <a:gd name="T40" fmla="*/ 0 w 1744"/>
                <a:gd name="T41" fmla="*/ 0 h 1712"/>
                <a:gd name="T42" fmla="*/ 0 w 1744"/>
                <a:gd name="T43" fmla="*/ 0 h 1712"/>
                <a:gd name="T44" fmla="*/ 0 w 1744"/>
                <a:gd name="T45" fmla="*/ 0 h 1712"/>
                <a:gd name="T46" fmla="*/ 0 w 1744"/>
                <a:gd name="T47" fmla="*/ 0 h 1712"/>
                <a:gd name="T48" fmla="*/ 0 w 1744"/>
                <a:gd name="T49" fmla="*/ 0 h 1712"/>
                <a:gd name="T50" fmla="*/ 0 w 1744"/>
                <a:gd name="T51" fmla="*/ 0 h 1712"/>
                <a:gd name="T52" fmla="*/ 0 w 1744"/>
                <a:gd name="T53" fmla="*/ 0 h 1712"/>
                <a:gd name="T54" fmla="*/ 0 w 1744"/>
                <a:gd name="T55" fmla="*/ 0 h 1712"/>
                <a:gd name="T56" fmla="*/ 0 w 1744"/>
                <a:gd name="T57" fmla="*/ 0 h 1712"/>
                <a:gd name="T58" fmla="*/ 0 w 1744"/>
                <a:gd name="T59" fmla="*/ 0 h 1712"/>
                <a:gd name="T60" fmla="*/ 0 w 1744"/>
                <a:gd name="T61" fmla="*/ 0 h 1712"/>
                <a:gd name="T62" fmla="*/ 0 w 1744"/>
                <a:gd name="T63" fmla="*/ 0 h 1712"/>
                <a:gd name="T64" fmla="*/ 0 w 1744"/>
                <a:gd name="T65" fmla="*/ 0 h 1712"/>
                <a:gd name="T66" fmla="*/ 0 w 1744"/>
                <a:gd name="T67" fmla="*/ 0 h 1712"/>
                <a:gd name="T68" fmla="*/ 0 w 1744"/>
                <a:gd name="T69" fmla="*/ 0 h 1712"/>
                <a:gd name="T70" fmla="*/ 0 w 1744"/>
                <a:gd name="T71" fmla="*/ 0 h 1712"/>
                <a:gd name="T72" fmla="*/ 0 w 1744"/>
                <a:gd name="T73" fmla="*/ 0 h 1712"/>
                <a:gd name="T74" fmla="*/ 0 w 1744"/>
                <a:gd name="T75" fmla="*/ 0 h 1712"/>
                <a:gd name="T76" fmla="*/ 0 w 1744"/>
                <a:gd name="T77" fmla="*/ 0 h 1712"/>
                <a:gd name="T78" fmla="*/ 0 w 1744"/>
                <a:gd name="T79" fmla="*/ 0 h 1712"/>
                <a:gd name="T80" fmla="*/ 0 w 1744"/>
                <a:gd name="T81" fmla="*/ 0 h 1712"/>
                <a:gd name="T82" fmla="*/ 0 w 1744"/>
                <a:gd name="T83" fmla="*/ 0 h 1712"/>
                <a:gd name="T84" fmla="*/ 0 w 1744"/>
                <a:gd name="T85" fmla="*/ 0 h 1712"/>
                <a:gd name="T86" fmla="*/ 0 w 1744"/>
                <a:gd name="T87" fmla="*/ 0 h 1712"/>
                <a:gd name="T88" fmla="*/ 0 w 1744"/>
                <a:gd name="T89" fmla="*/ 0 h 1712"/>
                <a:gd name="T90" fmla="*/ 0 w 1744"/>
                <a:gd name="T91" fmla="*/ 0 h 1712"/>
                <a:gd name="T92" fmla="*/ 0 w 1744"/>
                <a:gd name="T93" fmla="*/ 0 h 1712"/>
                <a:gd name="T94" fmla="*/ 0 w 1744"/>
                <a:gd name="T95" fmla="*/ 0 h 1712"/>
                <a:gd name="T96" fmla="*/ 0 w 1744"/>
                <a:gd name="T97" fmla="*/ 0 h 17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44"/>
                <a:gd name="T148" fmla="*/ 0 h 1712"/>
                <a:gd name="T149" fmla="*/ 1744 w 1744"/>
                <a:gd name="T150" fmla="*/ 1712 h 17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44" h="1712">
                  <a:moveTo>
                    <a:pt x="0" y="191"/>
                  </a:moveTo>
                  <a:lnTo>
                    <a:pt x="4" y="155"/>
                  </a:lnTo>
                  <a:cubicBezTo>
                    <a:pt x="4" y="154"/>
                    <a:pt x="4" y="152"/>
                    <a:pt x="5" y="150"/>
                  </a:cubicBezTo>
                  <a:lnTo>
                    <a:pt x="15" y="119"/>
                  </a:lnTo>
                  <a:cubicBezTo>
                    <a:pt x="15" y="117"/>
                    <a:pt x="16" y="115"/>
                    <a:pt x="18" y="113"/>
                  </a:cubicBezTo>
                  <a:lnTo>
                    <a:pt x="54" y="60"/>
                  </a:lnTo>
                  <a:cubicBezTo>
                    <a:pt x="55" y="57"/>
                    <a:pt x="57" y="55"/>
                    <a:pt x="60" y="54"/>
                  </a:cubicBezTo>
                  <a:lnTo>
                    <a:pt x="113" y="18"/>
                  </a:lnTo>
                  <a:cubicBezTo>
                    <a:pt x="115" y="16"/>
                    <a:pt x="117" y="15"/>
                    <a:pt x="119" y="15"/>
                  </a:cubicBezTo>
                  <a:lnTo>
                    <a:pt x="150" y="5"/>
                  </a:lnTo>
                  <a:cubicBezTo>
                    <a:pt x="152" y="4"/>
                    <a:pt x="154" y="4"/>
                    <a:pt x="155" y="4"/>
                  </a:cubicBezTo>
                  <a:lnTo>
                    <a:pt x="189" y="1"/>
                  </a:lnTo>
                  <a:lnTo>
                    <a:pt x="1554" y="0"/>
                  </a:lnTo>
                  <a:lnTo>
                    <a:pt x="1591" y="4"/>
                  </a:lnTo>
                  <a:cubicBezTo>
                    <a:pt x="1592" y="4"/>
                    <a:pt x="1594" y="4"/>
                    <a:pt x="1596" y="5"/>
                  </a:cubicBezTo>
                  <a:lnTo>
                    <a:pt x="1627" y="15"/>
                  </a:lnTo>
                  <a:cubicBezTo>
                    <a:pt x="1629" y="15"/>
                    <a:pt x="1631" y="16"/>
                    <a:pt x="1633" y="18"/>
                  </a:cubicBezTo>
                  <a:lnTo>
                    <a:pt x="1686" y="54"/>
                  </a:lnTo>
                  <a:cubicBezTo>
                    <a:pt x="1689" y="55"/>
                    <a:pt x="1691" y="58"/>
                    <a:pt x="1692" y="60"/>
                  </a:cubicBezTo>
                  <a:lnTo>
                    <a:pt x="1727" y="113"/>
                  </a:lnTo>
                  <a:cubicBezTo>
                    <a:pt x="1729" y="115"/>
                    <a:pt x="1730" y="117"/>
                    <a:pt x="1730" y="119"/>
                  </a:cubicBezTo>
                  <a:lnTo>
                    <a:pt x="1740" y="150"/>
                  </a:lnTo>
                  <a:cubicBezTo>
                    <a:pt x="1741" y="152"/>
                    <a:pt x="1741" y="154"/>
                    <a:pt x="1741" y="155"/>
                  </a:cubicBezTo>
                  <a:lnTo>
                    <a:pt x="1744" y="189"/>
                  </a:lnTo>
                  <a:lnTo>
                    <a:pt x="1744" y="1522"/>
                  </a:lnTo>
                  <a:lnTo>
                    <a:pt x="1741" y="1559"/>
                  </a:lnTo>
                  <a:cubicBezTo>
                    <a:pt x="1741" y="1560"/>
                    <a:pt x="1741" y="1562"/>
                    <a:pt x="1740" y="1564"/>
                  </a:cubicBezTo>
                  <a:lnTo>
                    <a:pt x="1730" y="1595"/>
                  </a:lnTo>
                  <a:cubicBezTo>
                    <a:pt x="1730" y="1597"/>
                    <a:pt x="1729" y="1599"/>
                    <a:pt x="1727" y="1601"/>
                  </a:cubicBezTo>
                  <a:lnTo>
                    <a:pt x="1692" y="1654"/>
                  </a:lnTo>
                  <a:cubicBezTo>
                    <a:pt x="1691" y="1656"/>
                    <a:pt x="1688" y="1659"/>
                    <a:pt x="1686" y="1660"/>
                  </a:cubicBezTo>
                  <a:lnTo>
                    <a:pt x="1633" y="1695"/>
                  </a:lnTo>
                  <a:cubicBezTo>
                    <a:pt x="1631" y="1697"/>
                    <a:pt x="1629" y="1698"/>
                    <a:pt x="1627" y="1698"/>
                  </a:cubicBezTo>
                  <a:lnTo>
                    <a:pt x="1596" y="1708"/>
                  </a:lnTo>
                  <a:cubicBezTo>
                    <a:pt x="1594" y="1709"/>
                    <a:pt x="1592" y="1709"/>
                    <a:pt x="1591" y="1709"/>
                  </a:cubicBezTo>
                  <a:lnTo>
                    <a:pt x="1557" y="1712"/>
                  </a:lnTo>
                  <a:lnTo>
                    <a:pt x="191" y="1712"/>
                  </a:lnTo>
                  <a:lnTo>
                    <a:pt x="155" y="1709"/>
                  </a:lnTo>
                  <a:cubicBezTo>
                    <a:pt x="154" y="1709"/>
                    <a:pt x="152" y="1709"/>
                    <a:pt x="150" y="1708"/>
                  </a:cubicBezTo>
                  <a:lnTo>
                    <a:pt x="119" y="1698"/>
                  </a:lnTo>
                  <a:cubicBezTo>
                    <a:pt x="117" y="1698"/>
                    <a:pt x="115" y="1697"/>
                    <a:pt x="113" y="1695"/>
                  </a:cubicBezTo>
                  <a:lnTo>
                    <a:pt x="60" y="1660"/>
                  </a:lnTo>
                  <a:cubicBezTo>
                    <a:pt x="58" y="1659"/>
                    <a:pt x="55" y="1657"/>
                    <a:pt x="54" y="1654"/>
                  </a:cubicBezTo>
                  <a:lnTo>
                    <a:pt x="18" y="1601"/>
                  </a:lnTo>
                  <a:cubicBezTo>
                    <a:pt x="16" y="1599"/>
                    <a:pt x="15" y="1597"/>
                    <a:pt x="15" y="1595"/>
                  </a:cubicBezTo>
                  <a:lnTo>
                    <a:pt x="5" y="1564"/>
                  </a:lnTo>
                  <a:cubicBezTo>
                    <a:pt x="4" y="1562"/>
                    <a:pt x="4" y="1560"/>
                    <a:pt x="4" y="1559"/>
                  </a:cubicBezTo>
                  <a:lnTo>
                    <a:pt x="1" y="1525"/>
                  </a:lnTo>
                  <a:lnTo>
                    <a:pt x="0" y="191"/>
                  </a:lnTo>
                  <a:close/>
                  <a:moveTo>
                    <a:pt x="48" y="1520"/>
                  </a:moveTo>
                  <a:lnTo>
                    <a:pt x="51" y="1554"/>
                  </a:lnTo>
                  <a:lnTo>
                    <a:pt x="50" y="1549"/>
                  </a:lnTo>
                  <a:lnTo>
                    <a:pt x="60" y="1580"/>
                  </a:lnTo>
                  <a:lnTo>
                    <a:pt x="57" y="1574"/>
                  </a:lnTo>
                  <a:lnTo>
                    <a:pt x="93" y="1627"/>
                  </a:lnTo>
                  <a:lnTo>
                    <a:pt x="87" y="1620"/>
                  </a:lnTo>
                  <a:lnTo>
                    <a:pt x="140" y="1655"/>
                  </a:lnTo>
                  <a:lnTo>
                    <a:pt x="134" y="1653"/>
                  </a:lnTo>
                  <a:lnTo>
                    <a:pt x="165" y="1663"/>
                  </a:lnTo>
                  <a:lnTo>
                    <a:pt x="160" y="1662"/>
                  </a:lnTo>
                  <a:lnTo>
                    <a:pt x="191" y="1664"/>
                  </a:lnTo>
                  <a:lnTo>
                    <a:pt x="1552" y="1665"/>
                  </a:lnTo>
                  <a:lnTo>
                    <a:pt x="1586" y="1662"/>
                  </a:lnTo>
                  <a:lnTo>
                    <a:pt x="1581" y="1663"/>
                  </a:lnTo>
                  <a:lnTo>
                    <a:pt x="1612" y="1653"/>
                  </a:lnTo>
                  <a:lnTo>
                    <a:pt x="1606" y="1655"/>
                  </a:lnTo>
                  <a:lnTo>
                    <a:pt x="1659" y="1620"/>
                  </a:lnTo>
                  <a:lnTo>
                    <a:pt x="1652" y="1627"/>
                  </a:lnTo>
                  <a:lnTo>
                    <a:pt x="1687" y="1574"/>
                  </a:lnTo>
                  <a:lnTo>
                    <a:pt x="1685" y="1580"/>
                  </a:lnTo>
                  <a:lnTo>
                    <a:pt x="1695" y="1549"/>
                  </a:lnTo>
                  <a:lnTo>
                    <a:pt x="1694" y="1554"/>
                  </a:lnTo>
                  <a:lnTo>
                    <a:pt x="1696" y="1522"/>
                  </a:lnTo>
                  <a:lnTo>
                    <a:pt x="1697" y="194"/>
                  </a:lnTo>
                  <a:lnTo>
                    <a:pt x="1694" y="160"/>
                  </a:lnTo>
                  <a:lnTo>
                    <a:pt x="1695" y="165"/>
                  </a:lnTo>
                  <a:lnTo>
                    <a:pt x="1685" y="134"/>
                  </a:lnTo>
                  <a:lnTo>
                    <a:pt x="1687" y="140"/>
                  </a:lnTo>
                  <a:lnTo>
                    <a:pt x="1652" y="87"/>
                  </a:lnTo>
                  <a:lnTo>
                    <a:pt x="1659" y="93"/>
                  </a:lnTo>
                  <a:lnTo>
                    <a:pt x="1606" y="57"/>
                  </a:lnTo>
                  <a:lnTo>
                    <a:pt x="1612" y="60"/>
                  </a:lnTo>
                  <a:lnTo>
                    <a:pt x="1581" y="50"/>
                  </a:lnTo>
                  <a:lnTo>
                    <a:pt x="1586" y="51"/>
                  </a:lnTo>
                  <a:lnTo>
                    <a:pt x="1554" y="48"/>
                  </a:lnTo>
                  <a:lnTo>
                    <a:pt x="194" y="48"/>
                  </a:lnTo>
                  <a:lnTo>
                    <a:pt x="160" y="51"/>
                  </a:lnTo>
                  <a:lnTo>
                    <a:pt x="165" y="50"/>
                  </a:lnTo>
                  <a:lnTo>
                    <a:pt x="134" y="60"/>
                  </a:lnTo>
                  <a:lnTo>
                    <a:pt x="140" y="57"/>
                  </a:lnTo>
                  <a:lnTo>
                    <a:pt x="87" y="93"/>
                  </a:lnTo>
                  <a:lnTo>
                    <a:pt x="93" y="87"/>
                  </a:lnTo>
                  <a:lnTo>
                    <a:pt x="57" y="140"/>
                  </a:lnTo>
                  <a:lnTo>
                    <a:pt x="60" y="134"/>
                  </a:lnTo>
                  <a:lnTo>
                    <a:pt x="50" y="165"/>
                  </a:lnTo>
                  <a:lnTo>
                    <a:pt x="51" y="160"/>
                  </a:lnTo>
                  <a:lnTo>
                    <a:pt x="48" y="191"/>
                  </a:lnTo>
                  <a:lnTo>
                    <a:pt x="48" y="1520"/>
                  </a:lnTo>
                  <a:close/>
                </a:path>
              </a:pathLst>
            </a:custGeom>
            <a:solidFill>
              <a:srgbClr val="FFFFFF"/>
            </a:solidFill>
            <a:ln w="0" cap="flat">
              <a:solidFill>
                <a:srgbClr val="FFFFFF"/>
              </a:solidFill>
              <a:prstDash val="solid"/>
              <a:round/>
              <a:headEnd/>
              <a:tailEnd/>
            </a:ln>
          </p:spPr>
          <p:txBody>
            <a:bodyPr/>
            <a:lstStyle/>
            <a:p>
              <a:endParaRPr lang="en-US"/>
            </a:p>
          </p:txBody>
        </p:sp>
        <p:sp>
          <p:nvSpPr>
            <p:cNvPr id="64559" name="Rectangle 45"/>
            <p:cNvSpPr>
              <a:spLocks noChangeArrowheads="1"/>
            </p:cNvSpPr>
            <p:nvPr/>
          </p:nvSpPr>
          <p:spPr bwMode="auto">
            <a:xfrm>
              <a:off x="3214" y="2639"/>
              <a:ext cx="38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FF"/>
                  </a:solidFill>
                </a:rPr>
                <a:t>CRC Team </a:t>
              </a:r>
              <a:endParaRPr lang="en-US" altLang="en-US" sz="1800">
                <a:latin typeface="Arial" panose="020B0604020202020204" pitchFamily="34" charset="0"/>
              </a:endParaRPr>
            </a:p>
          </p:txBody>
        </p:sp>
        <p:sp>
          <p:nvSpPr>
            <p:cNvPr id="64560" name="Rectangle 46"/>
            <p:cNvSpPr>
              <a:spLocks noChangeArrowheads="1"/>
            </p:cNvSpPr>
            <p:nvPr/>
          </p:nvSpPr>
          <p:spPr bwMode="auto">
            <a:xfrm>
              <a:off x="3299" y="2729"/>
              <a:ext cx="21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FF"/>
                  </a:solidFill>
                </a:rPr>
                <a:t>Lead </a:t>
              </a:r>
              <a:endParaRPr lang="en-US" altLang="en-US" sz="1800">
                <a:latin typeface="Arial" panose="020B0604020202020204" pitchFamily="34" charset="0"/>
              </a:endParaRPr>
            </a:p>
          </p:txBody>
        </p:sp>
        <p:sp>
          <p:nvSpPr>
            <p:cNvPr id="64561" name="Rectangle 47"/>
            <p:cNvSpPr>
              <a:spLocks noChangeArrowheads="1"/>
            </p:cNvSpPr>
            <p:nvPr/>
          </p:nvSpPr>
          <p:spPr bwMode="auto">
            <a:xfrm>
              <a:off x="3244" y="2849"/>
              <a:ext cx="34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00"/>
                  </a:solidFill>
                </a:rPr>
                <a:t>Dr. Andy </a:t>
              </a:r>
              <a:endParaRPr lang="en-US" altLang="en-US" sz="1800">
                <a:latin typeface="Arial" panose="020B0604020202020204" pitchFamily="34" charset="0"/>
              </a:endParaRPr>
            </a:p>
          </p:txBody>
        </p:sp>
        <p:sp>
          <p:nvSpPr>
            <p:cNvPr id="64562" name="Rectangle 48"/>
            <p:cNvSpPr>
              <a:spLocks noChangeArrowheads="1"/>
            </p:cNvSpPr>
            <p:nvPr/>
          </p:nvSpPr>
          <p:spPr bwMode="auto">
            <a:xfrm>
              <a:off x="3234" y="2939"/>
              <a:ext cx="33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00"/>
                  </a:solidFill>
                </a:rPr>
                <a:t>Coldman</a:t>
              </a:r>
              <a:endParaRPr lang="en-US" altLang="en-US" sz="1800">
                <a:latin typeface="Arial" panose="020B0604020202020204" pitchFamily="34" charset="0"/>
              </a:endParaRPr>
            </a:p>
          </p:txBody>
        </p:sp>
        <p:sp>
          <p:nvSpPr>
            <p:cNvPr id="64563" name="Freeform 49"/>
            <p:cNvSpPr>
              <a:spLocks/>
            </p:cNvSpPr>
            <p:nvPr/>
          </p:nvSpPr>
          <p:spPr bwMode="auto">
            <a:xfrm>
              <a:off x="3115" y="3143"/>
              <a:ext cx="530" cy="520"/>
            </a:xfrm>
            <a:custGeom>
              <a:avLst/>
              <a:gdLst>
                <a:gd name="T0" fmla="*/ 0 w 1696"/>
                <a:gd name="T1" fmla="*/ 0 h 1664"/>
                <a:gd name="T2" fmla="*/ 0 w 1696"/>
                <a:gd name="T3" fmla="*/ 0 h 1664"/>
                <a:gd name="T4" fmla="*/ 0 w 1696"/>
                <a:gd name="T5" fmla="*/ 0 h 1664"/>
                <a:gd name="T6" fmla="*/ 0 w 1696"/>
                <a:gd name="T7" fmla="*/ 0 h 1664"/>
                <a:gd name="T8" fmla="*/ 0 w 1696"/>
                <a:gd name="T9" fmla="*/ 0 h 1664"/>
                <a:gd name="T10" fmla="*/ 0 w 1696"/>
                <a:gd name="T11" fmla="*/ 0 h 1664"/>
                <a:gd name="T12" fmla="*/ 0 w 1696"/>
                <a:gd name="T13" fmla="*/ 0 h 1664"/>
                <a:gd name="T14" fmla="*/ 0 w 1696"/>
                <a:gd name="T15" fmla="*/ 0 h 1664"/>
                <a:gd name="T16" fmla="*/ 0 w 1696"/>
                <a:gd name="T17" fmla="*/ 0 h 1664"/>
                <a:gd name="T18" fmla="*/ 0 w 1696"/>
                <a:gd name="T19" fmla="*/ 0 h 1664"/>
                <a:gd name="T20" fmla="*/ 0 w 1696"/>
                <a:gd name="T21" fmla="*/ 0 h 1664"/>
                <a:gd name="T22" fmla="*/ 0 w 1696"/>
                <a:gd name="T23" fmla="*/ 0 h 1664"/>
                <a:gd name="T24" fmla="*/ 0 w 1696"/>
                <a:gd name="T25" fmla="*/ 0 h 1664"/>
                <a:gd name="T26" fmla="*/ 0 w 1696"/>
                <a:gd name="T27" fmla="*/ 0 h 1664"/>
                <a:gd name="T28" fmla="*/ 0 w 1696"/>
                <a:gd name="T29" fmla="*/ 0 h 1664"/>
                <a:gd name="T30" fmla="*/ 0 w 1696"/>
                <a:gd name="T31" fmla="*/ 0 h 1664"/>
                <a:gd name="T32" fmla="*/ 0 w 1696"/>
                <a:gd name="T33" fmla="*/ 0 h 1664"/>
                <a:gd name="T34" fmla="*/ 0 w 1696"/>
                <a:gd name="T35" fmla="*/ 0 h 1664"/>
                <a:gd name="T36" fmla="*/ 0 w 1696"/>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96"/>
                <a:gd name="T58" fmla="*/ 0 h 1664"/>
                <a:gd name="T59" fmla="*/ 1696 w 1696"/>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96" h="1664">
                  <a:moveTo>
                    <a:pt x="0" y="167"/>
                  </a:moveTo>
                  <a:cubicBezTo>
                    <a:pt x="0" y="75"/>
                    <a:pt x="75" y="0"/>
                    <a:pt x="167" y="0"/>
                  </a:cubicBezTo>
                  <a:cubicBezTo>
                    <a:pt x="167" y="0"/>
                    <a:pt x="167" y="0"/>
                    <a:pt x="167" y="0"/>
                  </a:cubicBezTo>
                  <a:lnTo>
                    <a:pt x="1530" y="0"/>
                  </a:lnTo>
                  <a:cubicBezTo>
                    <a:pt x="1622" y="0"/>
                    <a:pt x="1696" y="75"/>
                    <a:pt x="1696" y="167"/>
                  </a:cubicBezTo>
                  <a:cubicBezTo>
                    <a:pt x="1696" y="167"/>
                    <a:pt x="1696" y="167"/>
                    <a:pt x="1696" y="167"/>
                  </a:cubicBezTo>
                  <a:lnTo>
                    <a:pt x="1696" y="1498"/>
                  </a:lnTo>
                  <a:cubicBezTo>
                    <a:pt x="1696" y="1590"/>
                    <a:pt x="1622" y="1664"/>
                    <a:pt x="1530" y="1664"/>
                  </a:cubicBezTo>
                  <a:cubicBezTo>
                    <a:pt x="1530" y="1664"/>
                    <a:pt x="1530" y="1664"/>
                    <a:pt x="1530" y="1664"/>
                  </a:cubicBezTo>
                  <a:lnTo>
                    <a:pt x="167" y="1664"/>
                  </a:lnTo>
                  <a:cubicBezTo>
                    <a:pt x="75" y="1664"/>
                    <a:pt x="0" y="1590"/>
                    <a:pt x="0" y="1498"/>
                  </a:cubicBezTo>
                  <a:cubicBezTo>
                    <a:pt x="0" y="1498"/>
                    <a:pt x="0" y="1498"/>
                    <a:pt x="0" y="1498"/>
                  </a:cubicBezTo>
                  <a:lnTo>
                    <a:pt x="0" y="167"/>
                  </a:lnTo>
                  <a:close/>
                </a:path>
              </a:pathLst>
            </a:custGeom>
            <a:solidFill>
              <a:srgbClr val="4F81BD"/>
            </a:solidFill>
            <a:ln w="0">
              <a:solidFill>
                <a:srgbClr val="000000"/>
              </a:solidFill>
              <a:prstDash val="solid"/>
              <a:round/>
              <a:headEnd/>
              <a:tailEnd/>
            </a:ln>
          </p:spPr>
          <p:txBody>
            <a:bodyPr/>
            <a:lstStyle/>
            <a:p>
              <a:endParaRPr lang="en-US"/>
            </a:p>
          </p:txBody>
        </p:sp>
        <p:sp>
          <p:nvSpPr>
            <p:cNvPr id="64564" name="Freeform 50"/>
            <p:cNvSpPr>
              <a:spLocks noEditPoints="1"/>
            </p:cNvSpPr>
            <p:nvPr/>
          </p:nvSpPr>
          <p:spPr bwMode="auto">
            <a:xfrm>
              <a:off x="3107" y="3136"/>
              <a:ext cx="545" cy="535"/>
            </a:xfrm>
            <a:custGeom>
              <a:avLst/>
              <a:gdLst>
                <a:gd name="T0" fmla="*/ 0 w 1744"/>
                <a:gd name="T1" fmla="*/ 0 h 1712"/>
                <a:gd name="T2" fmla="*/ 0 w 1744"/>
                <a:gd name="T3" fmla="*/ 0 h 1712"/>
                <a:gd name="T4" fmla="*/ 0 w 1744"/>
                <a:gd name="T5" fmla="*/ 0 h 1712"/>
                <a:gd name="T6" fmla="*/ 0 w 1744"/>
                <a:gd name="T7" fmla="*/ 0 h 1712"/>
                <a:gd name="T8" fmla="*/ 0 w 1744"/>
                <a:gd name="T9" fmla="*/ 0 h 1712"/>
                <a:gd name="T10" fmla="*/ 0 w 1744"/>
                <a:gd name="T11" fmla="*/ 0 h 1712"/>
                <a:gd name="T12" fmla="*/ 0 w 1744"/>
                <a:gd name="T13" fmla="*/ 0 h 1712"/>
                <a:gd name="T14" fmla="*/ 0 w 1744"/>
                <a:gd name="T15" fmla="*/ 0 h 1712"/>
                <a:gd name="T16" fmla="*/ 0 w 1744"/>
                <a:gd name="T17" fmla="*/ 0 h 1712"/>
                <a:gd name="T18" fmla="*/ 0 w 1744"/>
                <a:gd name="T19" fmla="*/ 0 h 1712"/>
                <a:gd name="T20" fmla="*/ 0 w 1744"/>
                <a:gd name="T21" fmla="*/ 0 h 1712"/>
                <a:gd name="T22" fmla="*/ 0 w 1744"/>
                <a:gd name="T23" fmla="*/ 0 h 1712"/>
                <a:gd name="T24" fmla="*/ 0 w 1744"/>
                <a:gd name="T25" fmla="*/ 0 h 1712"/>
                <a:gd name="T26" fmla="*/ 0 w 1744"/>
                <a:gd name="T27" fmla="*/ 0 h 1712"/>
                <a:gd name="T28" fmla="*/ 0 w 1744"/>
                <a:gd name="T29" fmla="*/ 0 h 1712"/>
                <a:gd name="T30" fmla="*/ 0 w 1744"/>
                <a:gd name="T31" fmla="*/ 0 h 1712"/>
                <a:gd name="T32" fmla="*/ 0 w 1744"/>
                <a:gd name="T33" fmla="*/ 0 h 1712"/>
                <a:gd name="T34" fmla="*/ 0 w 1744"/>
                <a:gd name="T35" fmla="*/ 0 h 1712"/>
                <a:gd name="T36" fmla="*/ 0 w 1744"/>
                <a:gd name="T37" fmla="*/ 0 h 1712"/>
                <a:gd name="T38" fmla="*/ 0 w 1744"/>
                <a:gd name="T39" fmla="*/ 0 h 1712"/>
                <a:gd name="T40" fmla="*/ 0 w 1744"/>
                <a:gd name="T41" fmla="*/ 0 h 1712"/>
                <a:gd name="T42" fmla="*/ 0 w 1744"/>
                <a:gd name="T43" fmla="*/ 0 h 1712"/>
                <a:gd name="T44" fmla="*/ 0 w 1744"/>
                <a:gd name="T45" fmla="*/ 0 h 1712"/>
                <a:gd name="T46" fmla="*/ 0 w 1744"/>
                <a:gd name="T47" fmla="*/ 0 h 1712"/>
                <a:gd name="T48" fmla="*/ 0 w 1744"/>
                <a:gd name="T49" fmla="*/ 0 h 1712"/>
                <a:gd name="T50" fmla="*/ 0 w 1744"/>
                <a:gd name="T51" fmla="*/ 0 h 1712"/>
                <a:gd name="T52" fmla="*/ 0 w 1744"/>
                <a:gd name="T53" fmla="*/ 0 h 1712"/>
                <a:gd name="T54" fmla="*/ 0 w 1744"/>
                <a:gd name="T55" fmla="*/ 0 h 1712"/>
                <a:gd name="T56" fmla="*/ 0 w 1744"/>
                <a:gd name="T57" fmla="*/ 0 h 1712"/>
                <a:gd name="T58" fmla="*/ 0 w 1744"/>
                <a:gd name="T59" fmla="*/ 0 h 1712"/>
                <a:gd name="T60" fmla="*/ 0 w 1744"/>
                <a:gd name="T61" fmla="*/ 0 h 1712"/>
                <a:gd name="T62" fmla="*/ 0 w 1744"/>
                <a:gd name="T63" fmla="*/ 0 h 1712"/>
                <a:gd name="T64" fmla="*/ 0 w 1744"/>
                <a:gd name="T65" fmla="*/ 0 h 1712"/>
                <a:gd name="T66" fmla="*/ 0 w 1744"/>
                <a:gd name="T67" fmla="*/ 0 h 1712"/>
                <a:gd name="T68" fmla="*/ 0 w 1744"/>
                <a:gd name="T69" fmla="*/ 0 h 1712"/>
                <a:gd name="T70" fmla="*/ 0 w 1744"/>
                <a:gd name="T71" fmla="*/ 0 h 1712"/>
                <a:gd name="T72" fmla="*/ 0 w 1744"/>
                <a:gd name="T73" fmla="*/ 0 h 1712"/>
                <a:gd name="T74" fmla="*/ 0 w 1744"/>
                <a:gd name="T75" fmla="*/ 0 h 1712"/>
                <a:gd name="T76" fmla="*/ 0 w 1744"/>
                <a:gd name="T77" fmla="*/ 0 h 1712"/>
                <a:gd name="T78" fmla="*/ 0 w 1744"/>
                <a:gd name="T79" fmla="*/ 0 h 1712"/>
                <a:gd name="T80" fmla="*/ 0 w 1744"/>
                <a:gd name="T81" fmla="*/ 0 h 1712"/>
                <a:gd name="T82" fmla="*/ 0 w 1744"/>
                <a:gd name="T83" fmla="*/ 0 h 1712"/>
                <a:gd name="T84" fmla="*/ 0 w 1744"/>
                <a:gd name="T85" fmla="*/ 0 h 1712"/>
                <a:gd name="T86" fmla="*/ 0 w 1744"/>
                <a:gd name="T87" fmla="*/ 0 h 1712"/>
                <a:gd name="T88" fmla="*/ 0 w 1744"/>
                <a:gd name="T89" fmla="*/ 0 h 1712"/>
                <a:gd name="T90" fmla="*/ 0 w 1744"/>
                <a:gd name="T91" fmla="*/ 0 h 1712"/>
                <a:gd name="T92" fmla="*/ 0 w 1744"/>
                <a:gd name="T93" fmla="*/ 0 h 1712"/>
                <a:gd name="T94" fmla="*/ 0 w 1744"/>
                <a:gd name="T95" fmla="*/ 0 h 1712"/>
                <a:gd name="T96" fmla="*/ 0 w 1744"/>
                <a:gd name="T97" fmla="*/ 0 h 17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44"/>
                <a:gd name="T148" fmla="*/ 0 h 1712"/>
                <a:gd name="T149" fmla="*/ 1744 w 1744"/>
                <a:gd name="T150" fmla="*/ 1712 h 17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44" h="1712">
                  <a:moveTo>
                    <a:pt x="0" y="191"/>
                  </a:moveTo>
                  <a:lnTo>
                    <a:pt x="4" y="155"/>
                  </a:lnTo>
                  <a:cubicBezTo>
                    <a:pt x="4" y="154"/>
                    <a:pt x="4" y="152"/>
                    <a:pt x="5" y="150"/>
                  </a:cubicBezTo>
                  <a:lnTo>
                    <a:pt x="15" y="119"/>
                  </a:lnTo>
                  <a:cubicBezTo>
                    <a:pt x="15" y="117"/>
                    <a:pt x="16" y="115"/>
                    <a:pt x="18" y="113"/>
                  </a:cubicBezTo>
                  <a:lnTo>
                    <a:pt x="54" y="60"/>
                  </a:lnTo>
                  <a:cubicBezTo>
                    <a:pt x="55" y="57"/>
                    <a:pt x="57" y="55"/>
                    <a:pt x="60" y="54"/>
                  </a:cubicBezTo>
                  <a:lnTo>
                    <a:pt x="113" y="18"/>
                  </a:lnTo>
                  <a:cubicBezTo>
                    <a:pt x="115" y="16"/>
                    <a:pt x="117" y="15"/>
                    <a:pt x="119" y="15"/>
                  </a:cubicBezTo>
                  <a:lnTo>
                    <a:pt x="150" y="5"/>
                  </a:lnTo>
                  <a:cubicBezTo>
                    <a:pt x="152" y="4"/>
                    <a:pt x="154" y="4"/>
                    <a:pt x="155" y="4"/>
                  </a:cubicBezTo>
                  <a:lnTo>
                    <a:pt x="189" y="1"/>
                  </a:lnTo>
                  <a:lnTo>
                    <a:pt x="1554" y="0"/>
                  </a:lnTo>
                  <a:lnTo>
                    <a:pt x="1591" y="4"/>
                  </a:lnTo>
                  <a:cubicBezTo>
                    <a:pt x="1592" y="4"/>
                    <a:pt x="1594" y="4"/>
                    <a:pt x="1596" y="5"/>
                  </a:cubicBezTo>
                  <a:lnTo>
                    <a:pt x="1627" y="15"/>
                  </a:lnTo>
                  <a:cubicBezTo>
                    <a:pt x="1629" y="15"/>
                    <a:pt x="1631" y="16"/>
                    <a:pt x="1633" y="18"/>
                  </a:cubicBezTo>
                  <a:lnTo>
                    <a:pt x="1686" y="54"/>
                  </a:lnTo>
                  <a:cubicBezTo>
                    <a:pt x="1689" y="55"/>
                    <a:pt x="1691" y="58"/>
                    <a:pt x="1692" y="60"/>
                  </a:cubicBezTo>
                  <a:lnTo>
                    <a:pt x="1727" y="113"/>
                  </a:lnTo>
                  <a:cubicBezTo>
                    <a:pt x="1729" y="115"/>
                    <a:pt x="1730" y="117"/>
                    <a:pt x="1730" y="119"/>
                  </a:cubicBezTo>
                  <a:lnTo>
                    <a:pt x="1740" y="150"/>
                  </a:lnTo>
                  <a:cubicBezTo>
                    <a:pt x="1741" y="152"/>
                    <a:pt x="1741" y="154"/>
                    <a:pt x="1741" y="155"/>
                  </a:cubicBezTo>
                  <a:lnTo>
                    <a:pt x="1744" y="189"/>
                  </a:lnTo>
                  <a:lnTo>
                    <a:pt x="1744" y="1522"/>
                  </a:lnTo>
                  <a:lnTo>
                    <a:pt x="1741" y="1559"/>
                  </a:lnTo>
                  <a:cubicBezTo>
                    <a:pt x="1741" y="1560"/>
                    <a:pt x="1741" y="1562"/>
                    <a:pt x="1740" y="1564"/>
                  </a:cubicBezTo>
                  <a:lnTo>
                    <a:pt x="1730" y="1595"/>
                  </a:lnTo>
                  <a:cubicBezTo>
                    <a:pt x="1730" y="1597"/>
                    <a:pt x="1729" y="1599"/>
                    <a:pt x="1727" y="1601"/>
                  </a:cubicBezTo>
                  <a:lnTo>
                    <a:pt x="1692" y="1654"/>
                  </a:lnTo>
                  <a:cubicBezTo>
                    <a:pt x="1691" y="1656"/>
                    <a:pt x="1688" y="1659"/>
                    <a:pt x="1686" y="1660"/>
                  </a:cubicBezTo>
                  <a:lnTo>
                    <a:pt x="1633" y="1695"/>
                  </a:lnTo>
                  <a:cubicBezTo>
                    <a:pt x="1631" y="1697"/>
                    <a:pt x="1629" y="1698"/>
                    <a:pt x="1627" y="1698"/>
                  </a:cubicBezTo>
                  <a:lnTo>
                    <a:pt x="1596" y="1708"/>
                  </a:lnTo>
                  <a:cubicBezTo>
                    <a:pt x="1594" y="1709"/>
                    <a:pt x="1592" y="1709"/>
                    <a:pt x="1591" y="1709"/>
                  </a:cubicBezTo>
                  <a:lnTo>
                    <a:pt x="1557" y="1712"/>
                  </a:lnTo>
                  <a:lnTo>
                    <a:pt x="191" y="1712"/>
                  </a:lnTo>
                  <a:lnTo>
                    <a:pt x="155" y="1709"/>
                  </a:lnTo>
                  <a:cubicBezTo>
                    <a:pt x="154" y="1709"/>
                    <a:pt x="152" y="1709"/>
                    <a:pt x="150" y="1708"/>
                  </a:cubicBezTo>
                  <a:lnTo>
                    <a:pt x="119" y="1698"/>
                  </a:lnTo>
                  <a:cubicBezTo>
                    <a:pt x="117" y="1698"/>
                    <a:pt x="115" y="1697"/>
                    <a:pt x="113" y="1695"/>
                  </a:cubicBezTo>
                  <a:lnTo>
                    <a:pt x="60" y="1660"/>
                  </a:lnTo>
                  <a:cubicBezTo>
                    <a:pt x="58" y="1659"/>
                    <a:pt x="55" y="1657"/>
                    <a:pt x="54" y="1654"/>
                  </a:cubicBezTo>
                  <a:lnTo>
                    <a:pt x="18" y="1601"/>
                  </a:lnTo>
                  <a:cubicBezTo>
                    <a:pt x="16" y="1599"/>
                    <a:pt x="15" y="1597"/>
                    <a:pt x="15" y="1595"/>
                  </a:cubicBezTo>
                  <a:lnTo>
                    <a:pt x="5" y="1564"/>
                  </a:lnTo>
                  <a:cubicBezTo>
                    <a:pt x="4" y="1562"/>
                    <a:pt x="4" y="1560"/>
                    <a:pt x="4" y="1559"/>
                  </a:cubicBezTo>
                  <a:lnTo>
                    <a:pt x="1" y="1525"/>
                  </a:lnTo>
                  <a:lnTo>
                    <a:pt x="0" y="191"/>
                  </a:lnTo>
                  <a:close/>
                  <a:moveTo>
                    <a:pt x="48" y="1520"/>
                  </a:moveTo>
                  <a:lnTo>
                    <a:pt x="51" y="1554"/>
                  </a:lnTo>
                  <a:lnTo>
                    <a:pt x="50" y="1549"/>
                  </a:lnTo>
                  <a:lnTo>
                    <a:pt x="60" y="1580"/>
                  </a:lnTo>
                  <a:lnTo>
                    <a:pt x="57" y="1574"/>
                  </a:lnTo>
                  <a:lnTo>
                    <a:pt x="93" y="1627"/>
                  </a:lnTo>
                  <a:lnTo>
                    <a:pt x="87" y="1620"/>
                  </a:lnTo>
                  <a:lnTo>
                    <a:pt x="140" y="1655"/>
                  </a:lnTo>
                  <a:lnTo>
                    <a:pt x="134" y="1653"/>
                  </a:lnTo>
                  <a:lnTo>
                    <a:pt x="165" y="1663"/>
                  </a:lnTo>
                  <a:lnTo>
                    <a:pt x="160" y="1662"/>
                  </a:lnTo>
                  <a:lnTo>
                    <a:pt x="191" y="1664"/>
                  </a:lnTo>
                  <a:lnTo>
                    <a:pt x="1552" y="1665"/>
                  </a:lnTo>
                  <a:lnTo>
                    <a:pt x="1586" y="1662"/>
                  </a:lnTo>
                  <a:lnTo>
                    <a:pt x="1581" y="1663"/>
                  </a:lnTo>
                  <a:lnTo>
                    <a:pt x="1612" y="1653"/>
                  </a:lnTo>
                  <a:lnTo>
                    <a:pt x="1606" y="1655"/>
                  </a:lnTo>
                  <a:lnTo>
                    <a:pt x="1659" y="1620"/>
                  </a:lnTo>
                  <a:lnTo>
                    <a:pt x="1652" y="1627"/>
                  </a:lnTo>
                  <a:lnTo>
                    <a:pt x="1687" y="1574"/>
                  </a:lnTo>
                  <a:lnTo>
                    <a:pt x="1685" y="1580"/>
                  </a:lnTo>
                  <a:lnTo>
                    <a:pt x="1695" y="1549"/>
                  </a:lnTo>
                  <a:lnTo>
                    <a:pt x="1694" y="1554"/>
                  </a:lnTo>
                  <a:lnTo>
                    <a:pt x="1696" y="1522"/>
                  </a:lnTo>
                  <a:lnTo>
                    <a:pt x="1697" y="194"/>
                  </a:lnTo>
                  <a:lnTo>
                    <a:pt x="1694" y="160"/>
                  </a:lnTo>
                  <a:lnTo>
                    <a:pt x="1695" y="165"/>
                  </a:lnTo>
                  <a:lnTo>
                    <a:pt x="1685" y="134"/>
                  </a:lnTo>
                  <a:lnTo>
                    <a:pt x="1687" y="140"/>
                  </a:lnTo>
                  <a:lnTo>
                    <a:pt x="1652" y="87"/>
                  </a:lnTo>
                  <a:lnTo>
                    <a:pt x="1659" y="93"/>
                  </a:lnTo>
                  <a:lnTo>
                    <a:pt x="1606" y="57"/>
                  </a:lnTo>
                  <a:lnTo>
                    <a:pt x="1612" y="60"/>
                  </a:lnTo>
                  <a:lnTo>
                    <a:pt x="1581" y="50"/>
                  </a:lnTo>
                  <a:lnTo>
                    <a:pt x="1586" y="51"/>
                  </a:lnTo>
                  <a:lnTo>
                    <a:pt x="1554" y="48"/>
                  </a:lnTo>
                  <a:lnTo>
                    <a:pt x="194" y="48"/>
                  </a:lnTo>
                  <a:lnTo>
                    <a:pt x="160" y="51"/>
                  </a:lnTo>
                  <a:lnTo>
                    <a:pt x="165" y="50"/>
                  </a:lnTo>
                  <a:lnTo>
                    <a:pt x="134" y="60"/>
                  </a:lnTo>
                  <a:lnTo>
                    <a:pt x="140" y="57"/>
                  </a:lnTo>
                  <a:lnTo>
                    <a:pt x="87" y="93"/>
                  </a:lnTo>
                  <a:lnTo>
                    <a:pt x="93" y="87"/>
                  </a:lnTo>
                  <a:lnTo>
                    <a:pt x="57" y="140"/>
                  </a:lnTo>
                  <a:lnTo>
                    <a:pt x="60" y="134"/>
                  </a:lnTo>
                  <a:lnTo>
                    <a:pt x="50" y="165"/>
                  </a:lnTo>
                  <a:lnTo>
                    <a:pt x="51" y="160"/>
                  </a:lnTo>
                  <a:lnTo>
                    <a:pt x="48" y="191"/>
                  </a:lnTo>
                  <a:lnTo>
                    <a:pt x="48" y="1520"/>
                  </a:lnTo>
                  <a:close/>
                </a:path>
              </a:pathLst>
            </a:custGeom>
            <a:solidFill>
              <a:srgbClr val="FFFFFF"/>
            </a:solidFill>
            <a:ln w="0" cap="flat">
              <a:solidFill>
                <a:srgbClr val="FFFFFF"/>
              </a:solidFill>
              <a:prstDash val="solid"/>
              <a:round/>
              <a:headEnd/>
              <a:tailEnd/>
            </a:ln>
          </p:spPr>
          <p:txBody>
            <a:bodyPr/>
            <a:lstStyle/>
            <a:p>
              <a:endParaRPr lang="en-US"/>
            </a:p>
          </p:txBody>
        </p:sp>
        <p:sp>
          <p:nvSpPr>
            <p:cNvPr id="64565" name="Rectangle 51"/>
            <p:cNvSpPr>
              <a:spLocks noChangeArrowheads="1"/>
            </p:cNvSpPr>
            <p:nvPr/>
          </p:nvSpPr>
          <p:spPr bwMode="auto">
            <a:xfrm>
              <a:off x="3154" y="3305"/>
              <a:ext cx="50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FF"/>
                  </a:solidFill>
                </a:rPr>
                <a:t>CRC   working </a:t>
              </a:r>
              <a:endParaRPr lang="en-US" altLang="en-US" sz="1800">
                <a:latin typeface="Arial" panose="020B0604020202020204" pitchFamily="34" charset="0"/>
              </a:endParaRPr>
            </a:p>
          </p:txBody>
        </p:sp>
        <p:sp>
          <p:nvSpPr>
            <p:cNvPr id="64566" name="Rectangle 52"/>
            <p:cNvSpPr>
              <a:spLocks noChangeArrowheads="1"/>
            </p:cNvSpPr>
            <p:nvPr/>
          </p:nvSpPr>
          <p:spPr bwMode="auto">
            <a:xfrm>
              <a:off x="3284" y="3395"/>
              <a:ext cx="25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FF"/>
                  </a:solidFill>
                </a:rPr>
                <a:t>group </a:t>
              </a:r>
              <a:endParaRPr lang="en-US" altLang="en-US" sz="1800">
                <a:latin typeface="Arial" panose="020B0604020202020204" pitchFamily="34" charset="0"/>
              </a:endParaRPr>
            </a:p>
          </p:txBody>
        </p:sp>
        <p:sp>
          <p:nvSpPr>
            <p:cNvPr id="64567" name="Freeform 53"/>
            <p:cNvSpPr>
              <a:spLocks/>
            </p:cNvSpPr>
            <p:nvPr/>
          </p:nvSpPr>
          <p:spPr bwMode="auto">
            <a:xfrm>
              <a:off x="3655" y="2583"/>
              <a:ext cx="529" cy="520"/>
            </a:xfrm>
            <a:custGeom>
              <a:avLst/>
              <a:gdLst>
                <a:gd name="T0" fmla="*/ 0 w 1696"/>
                <a:gd name="T1" fmla="*/ 0 h 1664"/>
                <a:gd name="T2" fmla="*/ 0 w 1696"/>
                <a:gd name="T3" fmla="*/ 0 h 1664"/>
                <a:gd name="T4" fmla="*/ 0 w 1696"/>
                <a:gd name="T5" fmla="*/ 0 h 1664"/>
                <a:gd name="T6" fmla="*/ 0 w 1696"/>
                <a:gd name="T7" fmla="*/ 0 h 1664"/>
                <a:gd name="T8" fmla="*/ 0 w 1696"/>
                <a:gd name="T9" fmla="*/ 0 h 1664"/>
                <a:gd name="T10" fmla="*/ 0 w 1696"/>
                <a:gd name="T11" fmla="*/ 0 h 1664"/>
                <a:gd name="T12" fmla="*/ 0 w 1696"/>
                <a:gd name="T13" fmla="*/ 0 h 1664"/>
                <a:gd name="T14" fmla="*/ 0 w 1696"/>
                <a:gd name="T15" fmla="*/ 0 h 1664"/>
                <a:gd name="T16" fmla="*/ 0 w 1696"/>
                <a:gd name="T17" fmla="*/ 0 h 1664"/>
                <a:gd name="T18" fmla="*/ 0 w 1696"/>
                <a:gd name="T19" fmla="*/ 0 h 1664"/>
                <a:gd name="T20" fmla="*/ 0 w 1696"/>
                <a:gd name="T21" fmla="*/ 0 h 1664"/>
                <a:gd name="T22" fmla="*/ 0 w 1696"/>
                <a:gd name="T23" fmla="*/ 0 h 1664"/>
                <a:gd name="T24" fmla="*/ 0 w 1696"/>
                <a:gd name="T25" fmla="*/ 0 h 1664"/>
                <a:gd name="T26" fmla="*/ 0 w 1696"/>
                <a:gd name="T27" fmla="*/ 0 h 1664"/>
                <a:gd name="T28" fmla="*/ 0 w 1696"/>
                <a:gd name="T29" fmla="*/ 0 h 1664"/>
                <a:gd name="T30" fmla="*/ 0 w 1696"/>
                <a:gd name="T31" fmla="*/ 0 h 1664"/>
                <a:gd name="T32" fmla="*/ 0 w 1696"/>
                <a:gd name="T33" fmla="*/ 0 h 1664"/>
                <a:gd name="T34" fmla="*/ 0 w 1696"/>
                <a:gd name="T35" fmla="*/ 0 h 1664"/>
                <a:gd name="T36" fmla="*/ 0 w 1696"/>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96"/>
                <a:gd name="T58" fmla="*/ 0 h 1664"/>
                <a:gd name="T59" fmla="*/ 1696 w 1696"/>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96" h="1664">
                  <a:moveTo>
                    <a:pt x="0" y="167"/>
                  </a:moveTo>
                  <a:cubicBezTo>
                    <a:pt x="0" y="75"/>
                    <a:pt x="75" y="0"/>
                    <a:pt x="167" y="0"/>
                  </a:cubicBezTo>
                  <a:cubicBezTo>
                    <a:pt x="167" y="0"/>
                    <a:pt x="167" y="0"/>
                    <a:pt x="167" y="0"/>
                  </a:cubicBezTo>
                  <a:lnTo>
                    <a:pt x="1530" y="0"/>
                  </a:lnTo>
                  <a:cubicBezTo>
                    <a:pt x="1622" y="0"/>
                    <a:pt x="1696" y="75"/>
                    <a:pt x="1696" y="167"/>
                  </a:cubicBezTo>
                  <a:cubicBezTo>
                    <a:pt x="1696" y="167"/>
                    <a:pt x="1696" y="167"/>
                    <a:pt x="1696" y="167"/>
                  </a:cubicBezTo>
                  <a:lnTo>
                    <a:pt x="1696" y="1498"/>
                  </a:lnTo>
                  <a:cubicBezTo>
                    <a:pt x="1696" y="1590"/>
                    <a:pt x="1622" y="1664"/>
                    <a:pt x="1530" y="1664"/>
                  </a:cubicBezTo>
                  <a:cubicBezTo>
                    <a:pt x="1530" y="1664"/>
                    <a:pt x="1530" y="1664"/>
                    <a:pt x="1530" y="1664"/>
                  </a:cubicBezTo>
                  <a:lnTo>
                    <a:pt x="167" y="1664"/>
                  </a:lnTo>
                  <a:cubicBezTo>
                    <a:pt x="75" y="1664"/>
                    <a:pt x="0" y="1590"/>
                    <a:pt x="0" y="1498"/>
                  </a:cubicBezTo>
                  <a:cubicBezTo>
                    <a:pt x="0" y="1498"/>
                    <a:pt x="0" y="1498"/>
                    <a:pt x="0" y="1498"/>
                  </a:cubicBezTo>
                  <a:lnTo>
                    <a:pt x="0" y="167"/>
                  </a:lnTo>
                  <a:close/>
                </a:path>
              </a:pathLst>
            </a:custGeom>
            <a:solidFill>
              <a:srgbClr val="4F81BD"/>
            </a:solidFill>
            <a:ln w="0">
              <a:solidFill>
                <a:srgbClr val="000000"/>
              </a:solidFill>
              <a:prstDash val="solid"/>
              <a:round/>
              <a:headEnd/>
              <a:tailEnd/>
            </a:ln>
          </p:spPr>
          <p:txBody>
            <a:bodyPr/>
            <a:lstStyle/>
            <a:p>
              <a:endParaRPr lang="en-US"/>
            </a:p>
          </p:txBody>
        </p:sp>
        <p:sp>
          <p:nvSpPr>
            <p:cNvPr id="64568" name="Freeform 54"/>
            <p:cNvSpPr>
              <a:spLocks noEditPoints="1"/>
            </p:cNvSpPr>
            <p:nvPr/>
          </p:nvSpPr>
          <p:spPr bwMode="auto">
            <a:xfrm>
              <a:off x="3647" y="2576"/>
              <a:ext cx="545" cy="535"/>
            </a:xfrm>
            <a:custGeom>
              <a:avLst/>
              <a:gdLst>
                <a:gd name="T0" fmla="*/ 0 w 1744"/>
                <a:gd name="T1" fmla="*/ 0 h 1712"/>
                <a:gd name="T2" fmla="*/ 0 w 1744"/>
                <a:gd name="T3" fmla="*/ 0 h 1712"/>
                <a:gd name="T4" fmla="*/ 0 w 1744"/>
                <a:gd name="T5" fmla="*/ 0 h 1712"/>
                <a:gd name="T6" fmla="*/ 0 w 1744"/>
                <a:gd name="T7" fmla="*/ 0 h 1712"/>
                <a:gd name="T8" fmla="*/ 0 w 1744"/>
                <a:gd name="T9" fmla="*/ 0 h 1712"/>
                <a:gd name="T10" fmla="*/ 0 w 1744"/>
                <a:gd name="T11" fmla="*/ 0 h 1712"/>
                <a:gd name="T12" fmla="*/ 0 w 1744"/>
                <a:gd name="T13" fmla="*/ 0 h 1712"/>
                <a:gd name="T14" fmla="*/ 0 w 1744"/>
                <a:gd name="T15" fmla="*/ 0 h 1712"/>
                <a:gd name="T16" fmla="*/ 0 w 1744"/>
                <a:gd name="T17" fmla="*/ 0 h 1712"/>
                <a:gd name="T18" fmla="*/ 0 w 1744"/>
                <a:gd name="T19" fmla="*/ 0 h 1712"/>
                <a:gd name="T20" fmla="*/ 0 w 1744"/>
                <a:gd name="T21" fmla="*/ 0 h 1712"/>
                <a:gd name="T22" fmla="*/ 0 w 1744"/>
                <a:gd name="T23" fmla="*/ 0 h 1712"/>
                <a:gd name="T24" fmla="*/ 0 w 1744"/>
                <a:gd name="T25" fmla="*/ 0 h 1712"/>
                <a:gd name="T26" fmla="*/ 0 w 1744"/>
                <a:gd name="T27" fmla="*/ 0 h 1712"/>
                <a:gd name="T28" fmla="*/ 0 w 1744"/>
                <a:gd name="T29" fmla="*/ 0 h 1712"/>
                <a:gd name="T30" fmla="*/ 0 w 1744"/>
                <a:gd name="T31" fmla="*/ 0 h 1712"/>
                <a:gd name="T32" fmla="*/ 0 w 1744"/>
                <a:gd name="T33" fmla="*/ 0 h 1712"/>
                <a:gd name="T34" fmla="*/ 0 w 1744"/>
                <a:gd name="T35" fmla="*/ 0 h 1712"/>
                <a:gd name="T36" fmla="*/ 0 w 1744"/>
                <a:gd name="T37" fmla="*/ 0 h 1712"/>
                <a:gd name="T38" fmla="*/ 0 w 1744"/>
                <a:gd name="T39" fmla="*/ 0 h 1712"/>
                <a:gd name="T40" fmla="*/ 0 w 1744"/>
                <a:gd name="T41" fmla="*/ 0 h 1712"/>
                <a:gd name="T42" fmla="*/ 0 w 1744"/>
                <a:gd name="T43" fmla="*/ 0 h 1712"/>
                <a:gd name="T44" fmla="*/ 0 w 1744"/>
                <a:gd name="T45" fmla="*/ 0 h 1712"/>
                <a:gd name="T46" fmla="*/ 0 w 1744"/>
                <a:gd name="T47" fmla="*/ 0 h 1712"/>
                <a:gd name="T48" fmla="*/ 0 w 1744"/>
                <a:gd name="T49" fmla="*/ 0 h 1712"/>
                <a:gd name="T50" fmla="*/ 0 w 1744"/>
                <a:gd name="T51" fmla="*/ 0 h 1712"/>
                <a:gd name="T52" fmla="*/ 0 w 1744"/>
                <a:gd name="T53" fmla="*/ 0 h 1712"/>
                <a:gd name="T54" fmla="*/ 0 w 1744"/>
                <a:gd name="T55" fmla="*/ 0 h 1712"/>
                <a:gd name="T56" fmla="*/ 0 w 1744"/>
                <a:gd name="T57" fmla="*/ 0 h 1712"/>
                <a:gd name="T58" fmla="*/ 0 w 1744"/>
                <a:gd name="T59" fmla="*/ 0 h 1712"/>
                <a:gd name="T60" fmla="*/ 0 w 1744"/>
                <a:gd name="T61" fmla="*/ 0 h 1712"/>
                <a:gd name="T62" fmla="*/ 0 w 1744"/>
                <a:gd name="T63" fmla="*/ 0 h 1712"/>
                <a:gd name="T64" fmla="*/ 0 w 1744"/>
                <a:gd name="T65" fmla="*/ 0 h 1712"/>
                <a:gd name="T66" fmla="*/ 0 w 1744"/>
                <a:gd name="T67" fmla="*/ 0 h 1712"/>
                <a:gd name="T68" fmla="*/ 0 w 1744"/>
                <a:gd name="T69" fmla="*/ 0 h 1712"/>
                <a:gd name="T70" fmla="*/ 0 w 1744"/>
                <a:gd name="T71" fmla="*/ 0 h 1712"/>
                <a:gd name="T72" fmla="*/ 0 w 1744"/>
                <a:gd name="T73" fmla="*/ 0 h 1712"/>
                <a:gd name="T74" fmla="*/ 0 w 1744"/>
                <a:gd name="T75" fmla="*/ 0 h 1712"/>
                <a:gd name="T76" fmla="*/ 0 w 1744"/>
                <a:gd name="T77" fmla="*/ 0 h 1712"/>
                <a:gd name="T78" fmla="*/ 0 w 1744"/>
                <a:gd name="T79" fmla="*/ 0 h 1712"/>
                <a:gd name="T80" fmla="*/ 0 w 1744"/>
                <a:gd name="T81" fmla="*/ 0 h 1712"/>
                <a:gd name="T82" fmla="*/ 0 w 1744"/>
                <a:gd name="T83" fmla="*/ 0 h 1712"/>
                <a:gd name="T84" fmla="*/ 0 w 1744"/>
                <a:gd name="T85" fmla="*/ 0 h 1712"/>
                <a:gd name="T86" fmla="*/ 0 w 1744"/>
                <a:gd name="T87" fmla="*/ 0 h 1712"/>
                <a:gd name="T88" fmla="*/ 0 w 1744"/>
                <a:gd name="T89" fmla="*/ 0 h 1712"/>
                <a:gd name="T90" fmla="*/ 0 w 1744"/>
                <a:gd name="T91" fmla="*/ 0 h 1712"/>
                <a:gd name="T92" fmla="*/ 0 w 1744"/>
                <a:gd name="T93" fmla="*/ 0 h 1712"/>
                <a:gd name="T94" fmla="*/ 0 w 1744"/>
                <a:gd name="T95" fmla="*/ 0 h 1712"/>
                <a:gd name="T96" fmla="*/ 0 w 1744"/>
                <a:gd name="T97" fmla="*/ 0 h 17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44"/>
                <a:gd name="T148" fmla="*/ 0 h 1712"/>
                <a:gd name="T149" fmla="*/ 1744 w 1744"/>
                <a:gd name="T150" fmla="*/ 1712 h 17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44" h="1712">
                  <a:moveTo>
                    <a:pt x="0" y="191"/>
                  </a:moveTo>
                  <a:lnTo>
                    <a:pt x="4" y="155"/>
                  </a:lnTo>
                  <a:cubicBezTo>
                    <a:pt x="4" y="154"/>
                    <a:pt x="4" y="152"/>
                    <a:pt x="5" y="150"/>
                  </a:cubicBezTo>
                  <a:lnTo>
                    <a:pt x="15" y="119"/>
                  </a:lnTo>
                  <a:cubicBezTo>
                    <a:pt x="15" y="117"/>
                    <a:pt x="16" y="115"/>
                    <a:pt x="18" y="113"/>
                  </a:cubicBezTo>
                  <a:lnTo>
                    <a:pt x="54" y="60"/>
                  </a:lnTo>
                  <a:cubicBezTo>
                    <a:pt x="55" y="57"/>
                    <a:pt x="57" y="55"/>
                    <a:pt x="60" y="54"/>
                  </a:cubicBezTo>
                  <a:lnTo>
                    <a:pt x="113" y="18"/>
                  </a:lnTo>
                  <a:cubicBezTo>
                    <a:pt x="115" y="16"/>
                    <a:pt x="117" y="15"/>
                    <a:pt x="119" y="15"/>
                  </a:cubicBezTo>
                  <a:lnTo>
                    <a:pt x="150" y="5"/>
                  </a:lnTo>
                  <a:cubicBezTo>
                    <a:pt x="152" y="4"/>
                    <a:pt x="154" y="4"/>
                    <a:pt x="155" y="4"/>
                  </a:cubicBezTo>
                  <a:lnTo>
                    <a:pt x="189" y="1"/>
                  </a:lnTo>
                  <a:lnTo>
                    <a:pt x="1554" y="0"/>
                  </a:lnTo>
                  <a:lnTo>
                    <a:pt x="1591" y="4"/>
                  </a:lnTo>
                  <a:cubicBezTo>
                    <a:pt x="1592" y="4"/>
                    <a:pt x="1594" y="4"/>
                    <a:pt x="1596" y="5"/>
                  </a:cubicBezTo>
                  <a:lnTo>
                    <a:pt x="1627" y="15"/>
                  </a:lnTo>
                  <a:cubicBezTo>
                    <a:pt x="1629" y="15"/>
                    <a:pt x="1631" y="16"/>
                    <a:pt x="1633" y="18"/>
                  </a:cubicBezTo>
                  <a:lnTo>
                    <a:pt x="1686" y="54"/>
                  </a:lnTo>
                  <a:cubicBezTo>
                    <a:pt x="1689" y="55"/>
                    <a:pt x="1691" y="58"/>
                    <a:pt x="1692" y="60"/>
                  </a:cubicBezTo>
                  <a:lnTo>
                    <a:pt x="1727" y="113"/>
                  </a:lnTo>
                  <a:cubicBezTo>
                    <a:pt x="1729" y="115"/>
                    <a:pt x="1730" y="117"/>
                    <a:pt x="1730" y="119"/>
                  </a:cubicBezTo>
                  <a:lnTo>
                    <a:pt x="1740" y="150"/>
                  </a:lnTo>
                  <a:cubicBezTo>
                    <a:pt x="1741" y="152"/>
                    <a:pt x="1741" y="154"/>
                    <a:pt x="1741" y="155"/>
                  </a:cubicBezTo>
                  <a:lnTo>
                    <a:pt x="1744" y="189"/>
                  </a:lnTo>
                  <a:lnTo>
                    <a:pt x="1744" y="1522"/>
                  </a:lnTo>
                  <a:lnTo>
                    <a:pt x="1741" y="1559"/>
                  </a:lnTo>
                  <a:cubicBezTo>
                    <a:pt x="1741" y="1560"/>
                    <a:pt x="1741" y="1562"/>
                    <a:pt x="1740" y="1564"/>
                  </a:cubicBezTo>
                  <a:lnTo>
                    <a:pt x="1730" y="1595"/>
                  </a:lnTo>
                  <a:cubicBezTo>
                    <a:pt x="1730" y="1597"/>
                    <a:pt x="1729" y="1599"/>
                    <a:pt x="1727" y="1601"/>
                  </a:cubicBezTo>
                  <a:lnTo>
                    <a:pt x="1692" y="1654"/>
                  </a:lnTo>
                  <a:cubicBezTo>
                    <a:pt x="1691" y="1656"/>
                    <a:pt x="1688" y="1659"/>
                    <a:pt x="1686" y="1660"/>
                  </a:cubicBezTo>
                  <a:lnTo>
                    <a:pt x="1633" y="1695"/>
                  </a:lnTo>
                  <a:cubicBezTo>
                    <a:pt x="1631" y="1697"/>
                    <a:pt x="1629" y="1698"/>
                    <a:pt x="1627" y="1698"/>
                  </a:cubicBezTo>
                  <a:lnTo>
                    <a:pt x="1596" y="1708"/>
                  </a:lnTo>
                  <a:cubicBezTo>
                    <a:pt x="1594" y="1709"/>
                    <a:pt x="1592" y="1709"/>
                    <a:pt x="1591" y="1709"/>
                  </a:cubicBezTo>
                  <a:lnTo>
                    <a:pt x="1557" y="1712"/>
                  </a:lnTo>
                  <a:lnTo>
                    <a:pt x="191" y="1712"/>
                  </a:lnTo>
                  <a:lnTo>
                    <a:pt x="155" y="1709"/>
                  </a:lnTo>
                  <a:cubicBezTo>
                    <a:pt x="154" y="1709"/>
                    <a:pt x="152" y="1709"/>
                    <a:pt x="150" y="1708"/>
                  </a:cubicBezTo>
                  <a:lnTo>
                    <a:pt x="119" y="1698"/>
                  </a:lnTo>
                  <a:cubicBezTo>
                    <a:pt x="117" y="1698"/>
                    <a:pt x="115" y="1697"/>
                    <a:pt x="113" y="1695"/>
                  </a:cubicBezTo>
                  <a:lnTo>
                    <a:pt x="60" y="1660"/>
                  </a:lnTo>
                  <a:cubicBezTo>
                    <a:pt x="58" y="1659"/>
                    <a:pt x="55" y="1657"/>
                    <a:pt x="54" y="1654"/>
                  </a:cubicBezTo>
                  <a:lnTo>
                    <a:pt x="18" y="1601"/>
                  </a:lnTo>
                  <a:cubicBezTo>
                    <a:pt x="16" y="1599"/>
                    <a:pt x="15" y="1597"/>
                    <a:pt x="15" y="1595"/>
                  </a:cubicBezTo>
                  <a:lnTo>
                    <a:pt x="5" y="1564"/>
                  </a:lnTo>
                  <a:cubicBezTo>
                    <a:pt x="4" y="1562"/>
                    <a:pt x="4" y="1560"/>
                    <a:pt x="4" y="1559"/>
                  </a:cubicBezTo>
                  <a:lnTo>
                    <a:pt x="1" y="1525"/>
                  </a:lnTo>
                  <a:lnTo>
                    <a:pt x="0" y="191"/>
                  </a:lnTo>
                  <a:close/>
                  <a:moveTo>
                    <a:pt x="48" y="1520"/>
                  </a:moveTo>
                  <a:lnTo>
                    <a:pt x="51" y="1554"/>
                  </a:lnTo>
                  <a:lnTo>
                    <a:pt x="50" y="1549"/>
                  </a:lnTo>
                  <a:lnTo>
                    <a:pt x="60" y="1580"/>
                  </a:lnTo>
                  <a:lnTo>
                    <a:pt x="57" y="1574"/>
                  </a:lnTo>
                  <a:lnTo>
                    <a:pt x="93" y="1627"/>
                  </a:lnTo>
                  <a:lnTo>
                    <a:pt x="87" y="1620"/>
                  </a:lnTo>
                  <a:lnTo>
                    <a:pt x="140" y="1655"/>
                  </a:lnTo>
                  <a:lnTo>
                    <a:pt x="134" y="1653"/>
                  </a:lnTo>
                  <a:lnTo>
                    <a:pt x="165" y="1663"/>
                  </a:lnTo>
                  <a:lnTo>
                    <a:pt x="160" y="1662"/>
                  </a:lnTo>
                  <a:lnTo>
                    <a:pt x="191" y="1664"/>
                  </a:lnTo>
                  <a:lnTo>
                    <a:pt x="1552" y="1665"/>
                  </a:lnTo>
                  <a:lnTo>
                    <a:pt x="1586" y="1662"/>
                  </a:lnTo>
                  <a:lnTo>
                    <a:pt x="1581" y="1663"/>
                  </a:lnTo>
                  <a:lnTo>
                    <a:pt x="1612" y="1653"/>
                  </a:lnTo>
                  <a:lnTo>
                    <a:pt x="1606" y="1655"/>
                  </a:lnTo>
                  <a:lnTo>
                    <a:pt x="1659" y="1620"/>
                  </a:lnTo>
                  <a:lnTo>
                    <a:pt x="1652" y="1627"/>
                  </a:lnTo>
                  <a:lnTo>
                    <a:pt x="1687" y="1574"/>
                  </a:lnTo>
                  <a:lnTo>
                    <a:pt x="1685" y="1580"/>
                  </a:lnTo>
                  <a:lnTo>
                    <a:pt x="1695" y="1549"/>
                  </a:lnTo>
                  <a:lnTo>
                    <a:pt x="1694" y="1554"/>
                  </a:lnTo>
                  <a:lnTo>
                    <a:pt x="1696" y="1522"/>
                  </a:lnTo>
                  <a:lnTo>
                    <a:pt x="1697" y="194"/>
                  </a:lnTo>
                  <a:lnTo>
                    <a:pt x="1694" y="160"/>
                  </a:lnTo>
                  <a:lnTo>
                    <a:pt x="1695" y="165"/>
                  </a:lnTo>
                  <a:lnTo>
                    <a:pt x="1685" y="134"/>
                  </a:lnTo>
                  <a:lnTo>
                    <a:pt x="1687" y="140"/>
                  </a:lnTo>
                  <a:lnTo>
                    <a:pt x="1652" y="87"/>
                  </a:lnTo>
                  <a:lnTo>
                    <a:pt x="1659" y="93"/>
                  </a:lnTo>
                  <a:lnTo>
                    <a:pt x="1606" y="57"/>
                  </a:lnTo>
                  <a:lnTo>
                    <a:pt x="1612" y="60"/>
                  </a:lnTo>
                  <a:lnTo>
                    <a:pt x="1581" y="50"/>
                  </a:lnTo>
                  <a:lnTo>
                    <a:pt x="1586" y="51"/>
                  </a:lnTo>
                  <a:lnTo>
                    <a:pt x="1554" y="48"/>
                  </a:lnTo>
                  <a:lnTo>
                    <a:pt x="194" y="48"/>
                  </a:lnTo>
                  <a:lnTo>
                    <a:pt x="160" y="51"/>
                  </a:lnTo>
                  <a:lnTo>
                    <a:pt x="165" y="50"/>
                  </a:lnTo>
                  <a:lnTo>
                    <a:pt x="134" y="60"/>
                  </a:lnTo>
                  <a:lnTo>
                    <a:pt x="140" y="57"/>
                  </a:lnTo>
                  <a:lnTo>
                    <a:pt x="87" y="93"/>
                  </a:lnTo>
                  <a:lnTo>
                    <a:pt x="93" y="87"/>
                  </a:lnTo>
                  <a:lnTo>
                    <a:pt x="57" y="140"/>
                  </a:lnTo>
                  <a:lnTo>
                    <a:pt x="60" y="134"/>
                  </a:lnTo>
                  <a:lnTo>
                    <a:pt x="50" y="165"/>
                  </a:lnTo>
                  <a:lnTo>
                    <a:pt x="51" y="160"/>
                  </a:lnTo>
                  <a:lnTo>
                    <a:pt x="48" y="191"/>
                  </a:lnTo>
                  <a:lnTo>
                    <a:pt x="48" y="1520"/>
                  </a:lnTo>
                  <a:close/>
                </a:path>
              </a:pathLst>
            </a:custGeom>
            <a:solidFill>
              <a:srgbClr val="FFFFFF"/>
            </a:solidFill>
            <a:ln w="0" cap="flat">
              <a:solidFill>
                <a:srgbClr val="FFFFFF"/>
              </a:solidFill>
              <a:prstDash val="solid"/>
              <a:round/>
              <a:headEnd/>
              <a:tailEnd/>
            </a:ln>
          </p:spPr>
          <p:txBody>
            <a:bodyPr/>
            <a:lstStyle/>
            <a:p>
              <a:endParaRPr lang="en-US"/>
            </a:p>
          </p:txBody>
        </p:sp>
        <p:sp>
          <p:nvSpPr>
            <p:cNvPr id="64569" name="Rectangle 55"/>
            <p:cNvSpPr>
              <a:spLocks noChangeArrowheads="1"/>
            </p:cNvSpPr>
            <p:nvPr/>
          </p:nvSpPr>
          <p:spPr bwMode="auto">
            <a:xfrm>
              <a:off x="3705" y="2596"/>
              <a:ext cx="48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FF"/>
                  </a:solidFill>
                </a:rPr>
                <a:t>HPV/Cervical </a:t>
              </a:r>
              <a:endParaRPr lang="en-US" altLang="en-US" sz="1800">
                <a:latin typeface="Arial" panose="020B0604020202020204" pitchFamily="34" charset="0"/>
              </a:endParaRPr>
            </a:p>
          </p:txBody>
        </p:sp>
        <p:sp>
          <p:nvSpPr>
            <p:cNvPr id="64570" name="Rectangle 56"/>
            <p:cNvSpPr>
              <a:spLocks noChangeArrowheads="1"/>
            </p:cNvSpPr>
            <p:nvPr/>
          </p:nvSpPr>
          <p:spPr bwMode="auto">
            <a:xfrm>
              <a:off x="3705" y="2686"/>
              <a:ext cx="48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FF"/>
                  </a:solidFill>
                </a:rPr>
                <a:t>Cancer Team </a:t>
              </a:r>
              <a:endParaRPr lang="en-US" altLang="en-US" sz="1800">
                <a:latin typeface="Arial" panose="020B0604020202020204" pitchFamily="34" charset="0"/>
              </a:endParaRPr>
            </a:p>
          </p:txBody>
        </p:sp>
        <p:sp>
          <p:nvSpPr>
            <p:cNvPr id="64571" name="Rectangle 57"/>
            <p:cNvSpPr>
              <a:spLocks noChangeArrowheads="1"/>
            </p:cNvSpPr>
            <p:nvPr/>
          </p:nvSpPr>
          <p:spPr bwMode="auto">
            <a:xfrm>
              <a:off x="3840" y="2770"/>
              <a:ext cx="19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FF"/>
                  </a:solidFill>
                </a:rPr>
                <a:t>Lead</a:t>
              </a:r>
              <a:endParaRPr lang="en-US" altLang="en-US" sz="1800">
                <a:latin typeface="Arial" panose="020B0604020202020204" pitchFamily="34" charset="0"/>
              </a:endParaRPr>
            </a:p>
          </p:txBody>
        </p:sp>
        <p:sp>
          <p:nvSpPr>
            <p:cNvPr id="64572" name="Rectangle 58"/>
            <p:cNvSpPr>
              <a:spLocks noChangeArrowheads="1"/>
            </p:cNvSpPr>
            <p:nvPr/>
          </p:nvSpPr>
          <p:spPr bwMode="auto">
            <a:xfrm>
              <a:off x="3775" y="2895"/>
              <a:ext cx="36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00"/>
                  </a:solidFill>
                </a:rPr>
                <a:t>Dr. Cathy </a:t>
              </a:r>
              <a:endParaRPr lang="en-US" altLang="en-US" sz="1800">
                <a:latin typeface="Arial" panose="020B0604020202020204" pitchFamily="34" charset="0"/>
              </a:endParaRPr>
            </a:p>
          </p:txBody>
        </p:sp>
        <p:sp>
          <p:nvSpPr>
            <p:cNvPr id="64573" name="Rectangle 59"/>
            <p:cNvSpPr>
              <a:spLocks noChangeArrowheads="1"/>
            </p:cNvSpPr>
            <p:nvPr/>
          </p:nvSpPr>
          <p:spPr bwMode="auto">
            <a:xfrm>
              <a:off x="3770" y="2980"/>
              <a:ext cx="36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00"/>
                  </a:solidFill>
                </a:rPr>
                <a:t>Popadiuk </a:t>
              </a:r>
              <a:endParaRPr lang="en-US" altLang="en-US" sz="1800">
                <a:latin typeface="Arial" panose="020B0604020202020204" pitchFamily="34" charset="0"/>
              </a:endParaRPr>
            </a:p>
          </p:txBody>
        </p:sp>
        <p:sp>
          <p:nvSpPr>
            <p:cNvPr id="64574" name="Freeform 60"/>
            <p:cNvSpPr>
              <a:spLocks/>
            </p:cNvSpPr>
            <p:nvPr/>
          </p:nvSpPr>
          <p:spPr bwMode="auto">
            <a:xfrm>
              <a:off x="3655" y="3143"/>
              <a:ext cx="529" cy="520"/>
            </a:xfrm>
            <a:custGeom>
              <a:avLst/>
              <a:gdLst>
                <a:gd name="T0" fmla="*/ 0 w 1696"/>
                <a:gd name="T1" fmla="*/ 0 h 1664"/>
                <a:gd name="T2" fmla="*/ 0 w 1696"/>
                <a:gd name="T3" fmla="*/ 0 h 1664"/>
                <a:gd name="T4" fmla="*/ 0 w 1696"/>
                <a:gd name="T5" fmla="*/ 0 h 1664"/>
                <a:gd name="T6" fmla="*/ 0 w 1696"/>
                <a:gd name="T7" fmla="*/ 0 h 1664"/>
                <a:gd name="T8" fmla="*/ 0 w 1696"/>
                <a:gd name="T9" fmla="*/ 0 h 1664"/>
                <a:gd name="T10" fmla="*/ 0 w 1696"/>
                <a:gd name="T11" fmla="*/ 0 h 1664"/>
                <a:gd name="T12" fmla="*/ 0 w 1696"/>
                <a:gd name="T13" fmla="*/ 0 h 1664"/>
                <a:gd name="T14" fmla="*/ 0 w 1696"/>
                <a:gd name="T15" fmla="*/ 0 h 1664"/>
                <a:gd name="T16" fmla="*/ 0 w 1696"/>
                <a:gd name="T17" fmla="*/ 0 h 1664"/>
                <a:gd name="T18" fmla="*/ 0 w 1696"/>
                <a:gd name="T19" fmla="*/ 0 h 1664"/>
                <a:gd name="T20" fmla="*/ 0 w 1696"/>
                <a:gd name="T21" fmla="*/ 0 h 1664"/>
                <a:gd name="T22" fmla="*/ 0 w 1696"/>
                <a:gd name="T23" fmla="*/ 0 h 1664"/>
                <a:gd name="T24" fmla="*/ 0 w 1696"/>
                <a:gd name="T25" fmla="*/ 0 h 1664"/>
                <a:gd name="T26" fmla="*/ 0 w 1696"/>
                <a:gd name="T27" fmla="*/ 0 h 1664"/>
                <a:gd name="T28" fmla="*/ 0 w 1696"/>
                <a:gd name="T29" fmla="*/ 0 h 1664"/>
                <a:gd name="T30" fmla="*/ 0 w 1696"/>
                <a:gd name="T31" fmla="*/ 0 h 1664"/>
                <a:gd name="T32" fmla="*/ 0 w 1696"/>
                <a:gd name="T33" fmla="*/ 0 h 1664"/>
                <a:gd name="T34" fmla="*/ 0 w 1696"/>
                <a:gd name="T35" fmla="*/ 0 h 1664"/>
                <a:gd name="T36" fmla="*/ 0 w 1696"/>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96"/>
                <a:gd name="T58" fmla="*/ 0 h 1664"/>
                <a:gd name="T59" fmla="*/ 1696 w 1696"/>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96" h="1664">
                  <a:moveTo>
                    <a:pt x="0" y="167"/>
                  </a:moveTo>
                  <a:cubicBezTo>
                    <a:pt x="0" y="75"/>
                    <a:pt x="75" y="0"/>
                    <a:pt x="167" y="0"/>
                  </a:cubicBezTo>
                  <a:cubicBezTo>
                    <a:pt x="167" y="0"/>
                    <a:pt x="167" y="0"/>
                    <a:pt x="167" y="0"/>
                  </a:cubicBezTo>
                  <a:lnTo>
                    <a:pt x="1530" y="0"/>
                  </a:lnTo>
                  <a:cubicBezTo>
                    <a:pt x="1622" y="0"/>
                    <a:pt x="1696" y="75"/>
                    <a:pt x="1696" y="167"/>
                  </a:cubicBezTo>
                  <a:cubicBezTo>
                    <a:pt x="1696" y="167"/>
                    <a:pt x="1696" y="167"/>
                    <a:pt x="1696" y="167"/>
                  </a:cubicBezTo>
                  <a:lnTo>
                    <a:pt x="1696" y="1498"/>
                  </a:lnTo>
                  <a:cubicBezTo>
                    <a:pt x="1696" y="1590"/>
                    <a:pt x="1622" y="1664"/>
                    <a:pt x="1530" y="1664"/>
                  </a:cubicBezTo>
                  <a:cubicBezTo>
                    <a:pt x="1530" y="1664"/>
                    <a:pt x="1530" y="1664"/>
                    <a:pt x="1530" y="1664"/>
                  </a:cubicBezTo>
                  <a:lnTo>
                    <a:pt x="167" y="1664"/>
                  </a:lnTo>
                  <a:cubicBezTo>
                    <a:pt x="75" y="1664"/>
                    <a:pt x="0" y="1590"/>
                    <a:pt x="0" y="1498"/>
                  </a:cubicBezTo>
                  <a:cubicBezTo>
                    <a:pt x="0" y="1498"/>
                    <a:pt x="0" y="1498"/>
                    <a:pt x="0" y="1498"/>
                  </a:cubicBezTo>
                  <a:lnTo>
                    <a:pt x="0" y="167"/>
                  </a:lnTo>
                  <a:close/>
                </a:path>
              </a:pathLst>
            </a:custGeom>
            <a:solidFill>
              <a:srgbClr val="4F81BD"/>
            </a:solidFill>
            <a:ln w="0">
              <a:solidFill>
                <a:srgbClr val="000000"/>
              </a:solidFill>
              <a:prstDash val="solid"/>
              <a:round/>
              <a:headEnd/>
              <a:tailEnd/>
            </a:ln>
          </p:spPr>
          <p:txBody>
            <a:bodyPr/>
            <a:lstStyle/>
            <a:p>
              <a:endParaRPr lang="en-US"/>
            </a:p>
          </p:txBody>
        </p:sp>
        <p:sp>
          <p:nvSpPr>
            <p:cNvPr id="64575" name="Freeform 61"/>
            <p:cNvSpPr>
              <a:spLocks noEditPoints="1"/>
            </p:cNvSpPr>
            <p:nvPr/>
          </p:nvSpPr>
          <p:spPr bwMode="auto">
            <a:xfrm>
              <a:off x="3647" y="3136"/>
              <a:ext cx="545" cy="535"/>
            </a:xfrm>
            <a:custGeom>
              <a:avLst/>
              <a:gdLst>
                <a:gd name="T0" fmla="*/ 0 w 1744"/>
                <a:gd name="T1" fmla="*/ 0 h 1712"/>
                <a:gd name="T2" fmla="*/ 0 w 1744"/>
                <a:gd name="T3" fmla="*/ 0 h 1712"/>
                <a:gd name="T4" fmla="*/ 0 w 1744"/>
                <a:gd name="T5" fmla="*/ 0 h 1712"/>
                <a:gd name="T6" fmla="*/ 0 w 1744"/>
                <a:gd name="T7" fmla="*/ 0 h 1712"/>
                <a:gd name="T8" fmla="*/ 0 w 1744"/>
                <a:gd name="T9" fmla="*/ 0 h 1712"/>
                <a:gd name="T10" fmla="*/ 0 w 1744"/>
                <a:gd name="T11" fmla="*/ 0 h 1712"/>
                <a:gd name="T12" fmla="*/ 0 w 1744"/>
                <a:gd name="T13" fmla="*/ 0 h 1712"/>
                <a:gd name="T14" fmla="*/ 0 w 1744"/>
                <a:gd name="T15" fmla="*/ 0 h 1712"/>
                <a:gd name="T16" fmla="*/ 0 w 1744"/>
                <a:gd name="T17" fmla="*/ 0 h 1712"/>
                <a:gd name="T18" fmla="*/ 0 w 1744"/>
                <a:gd name="T19" fmla="*/ 0 h 1712"/>
                <a:gd name="T20" fmla="*/ 0 w 1744"/>
                <a:gd name="T21" fmla="*/ 0 h 1712"/>
                <a:gd name="T22" fmla="*/ 0 w 1744"/>
                <a:gd name="T23" fmla="*/ 0 h 1712"/>
                <a:gd name="T24" fmla="*/ 0 w 1744"/>
                <a:gd name="T25" fmla="*/ 0 h 1712"/>
                <a:gd name="T26" fmla="*/ 0 w 1744"/>
                <a:gd name="T27" fmla="*/ 0 h 1712"/>
                <a:gd name="T28" fmla="*/ 0 w 1744"/>
                <a:gd name="T29" fmla="*/ 0 h 1712"/>
                <a:gd name="T30" fmla="*/ 0 w 1744"/>
                <a:gd name="T31" fmla="*/ 0 h 1712"/>
                <a:gd name="T32" fmla="*/ 0 w 1744"/>
                <a:gd name="T33" fmla="*/ 0 h 1712"/>
                <a:gd name="T34" fmla="*/ 0 w 1744"/>
                <a:gd name="T35" fmla="*/ 0 h 1712"/>
                <a:gd name="T36" fmla="*/ 0 w 1744"/>
                <a:gd name="T37" fmla="*/ 0 h 1712"/>
                <a:gd name="T38" fmla="*/ 0 w 1744"/>
                <a:gd name="T39" fmla="*/ 0 h 1712"/>
                <a:gd name="T40" fmla="*/ 0 w 1744"/>
                <a:gd name="T41" fmla="*/ 0 h 1712"/>
                <a:gd name="T42" fmla="*/ 0 w 1744"/>
                <a:gd name="T43" fmla="*/ 0 h 1712"/>
                <a:gd name="T44" fmla="*/ 0 w 1744"/>
                <a:gd name="T45" fmla="*/ 0 h 1712"/>
                <a:gd name="T46" fmla="*/ 0 w 1744"/>
                <a:gd name="T47" fmla="*/ 0 h 1712"/>
                <a:gd name="T48" fmla="*/ 0 w 1744"/>
                <a:gd name="T49" fmla="*/ 0 h 1712"/>
                <a:gd name="T50" fmla="*/ 0 w 1744"/>
                <a:gd name="T51" fmla="*/ 0 h 1712"/>
                <a:gd name="T52" fmla="*/ 0 w 1744"/>
                <a:gd name="T53" fmla="*/ 0 h 1712"/>
                <a:gd name="T54" fmla="*/ 0 w 1744"/>
                <a:gd name="T55" fmla="*/ 0 h 1712"/>
                <a:gd name="T56" fmla="*/ 0 w 1744"/>
                <a:gd name="T57" fmla="*/ 0 h 1712"/>
                <a:gd name="T58" fmla="*/ 0 w 1744"/>
                <a:gd name="T59" fmla="*/ 0 h 1712"/>
                <a:gd name="T60" fmla="*/ 0 w 1744"/>
                <a:gd name="T61" fmla="*/ 0 h 1712"/>
                <a:gd name="T62" fmla="*/ 0 w 1744"/>
                <a:gd name="T63" fmla="*/ 0 h 1712"/>
                <a:gd name="T64" fmla="*/ 0 w 1744"/>
                <a:gd name="T65" fmla="*/ 0 h 1712"/>
                <a:gd name="T66" fmla="*/ 0 w 1744"/>
                <a:gd name="T67" fmla="*/ 0 h 1712"/>
                <a:gd name="T68" fmla="*/ 0 w 1744"/>
                <a:gd name="T69" fmla="*/ 0 h 1712"/>
                <a:gd name="T70" fmla="*/ 0 w 1744"/>
                <a:gd name="T71" fmla="*/ 0 h 1712"/>
                <a:gd name="T72" fmla="*/ 0 w 1744"/>
                <a:gd name="T73" fmla="*/ 0 h 1712"/>
                <a:gd name="T74" fmla="*/ 0 w 1744"/>
                <a:gd name="T75" fmla="*/ 0 h 1712"/>
                <a:gd name="T76" fmla="*/ 0 w 1744"/>
                <a:gd name="T77" fmla="*/ 0 h 1712"/>
                <a:gd name="T78" fmla="*/ 0 w 1744"/>
                <a:gd name="T79" fmla="*/ 0 h 1712"/>
                <a:gd name="T80" fmla="*/ 0 w 1744"/>
                <a:gd name="T81" fmla="*/ 0 h 1712"/>
                <a:gd name="T82" fmla="*/ 0 w 1744"/>
                <a:gd name="T83" fmla="*/ 0 h 1712"/>
                <a:gd name="T84" fmla="*/ 0 w 1744"/>
                <a:gd name="T85" fmla="*/ 0 h 1712"/>
                <a:gd name="T86" fmla="*/ 0 w 1744"/>
                <a:gd name="T87" fmla="*/ 0 h 1712"/>
                <a:gd name="T88" fmla="*/ 0 w 1744"/>
                <a:gd name="T89" fmla="*/ 0 h 1712"/>
                <a:gd name="T90" fmla="*/ 0 w 1744"/>
                <a:gd name="T91" fmla="*/ 0 h 1712"/>
                <a:gd name="T92" fmla="*/ 0 w 1744"/>
                <a:gd name="T93" fmla="*/ 0 h 1712"/>
                <a:gd name="T94" fmla="*/ 0 w 1744"/>
                <a:gd name="T95" fmla="*/ 0 h 1712"/>
                <a:gd name="T96" fmla="*/ 0 w 1744"/>
                <a:gd name="T97" fmla="*/ 0 h 17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44"/>
                <a:gd name="T148" fmla="*/ 0 h 1712"/>
                <a:gd name="T149" fmla="*/ 1744 w 1744"/>
                <a:gd name="T150" fmla="*/ 1712 h 17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44" h="1712">
                  <a:moveTo>
                    <a:pt x="0" y="191"/>
                  </a:moveTo>
                  <a:lnTo>
                    <a:pt x="4" y="155"/>
                  </a:lnTo>
                  <a:cubicBezTo>
                    <a:pt x="4" y="154"/>
                    <a:pt x="4" y="152"/>
                    <a:pt x="5" y="150"/>
                  </a:cubicBezTo>
                  <a:lnTo>
                    <a:pt x="15" y="119"/>
                  </a:lnTo>
                  <a:cubicBezTo>
                    <a:pt x="15" y="117"/>
                    <a:pt x="16" y="115"/>
                    <a:pt x="18" y="113"/>
                  </a:cubicBezTo>
                  <a:lnTo>
                    <a:pt x="54" y="60"/>
                  </a:lnTo>
                  <a:cubicBezTo>
                    <a:pt x="55" y="57"/>
                    <a:pt x="57" y="55"/>
                    <a:pt x="60" y="54"/>
                  </a:cubicBezTo>
                  <a:lnTo>
                    <a:pt x="113" y="18"/>
                  </a:lnTo>
                  <a:cubicBezTo>
                    <a:pt x="115" y="16"/>
                    <a:pt x="117" y="15"/>
                    <a:pt x="119" y="15"/>
                  </a:cubicBezTo>
                  <a:lnTo>
                    <a:pt x="150" y="5"/>
                  </a:lnTo>
                  <a:cubicBezTo>
                    <a:pt x="152" y="4"/>
                    <a:pt x="154" y="4"/>
                    <a:pt x="155" y="4"/>
                  </a:cubicBezTo>
                  <a:lnTo>
                    <a:pt x="189" y="1"/>
                  </a:lnTo>
                  <a:lnTo>
                    <a:pt x="1554" y="0"/>
                  </a:lnTo>
                  <a:lnTo>
                    <a:pt x="1591" y="4"/>
                  </a:lnTo>
                  <a:cubicBezTo>
                    <a:pt x="1592" y="4"/>
                    <a:pt x="1594" y="4"/>
                    <a:pt x="1596" y="5"/>
                  </a:cubicBezTo>
                  <a:lnTo>
                    <a:pt x="1627" y="15"/>
                  </a:lnTo>
                  <a:cubicBezTo>
                    <a:pt x="1629" y="15"/>
                    <a:pt x="1631" y="16"/>
                    <a:pt x="1633" y="18"/>
                  </a:cubicBezTo>
                  <a:lnTo>
                    <a:pt x="1686" y="54"/>
                  </a:lnTo>
                  <a:cubicBezTo>
                    <a:pt x="1689" y="55"/>
                    <a:pt x="1691" y="58"/>
                    <a:pt x="1692" y="60"/>
                  </a:cubicBezTo>
                  <a:lnTo>
                    <a:pt x="1727" y="113"/>
                  </a:lnTo>
                  <a:cubicBezTo>
                    <a:pt x="1729" y="115"/>
                    <a:pt x="1730" y="117"/>
                    <a:pt x="1730" y="119"/>
                  </a:cubicBezTo>
                  <a:lnTo>
                    <a:pt x="1740" y="150"/>
                  </a:lnTo>
                  <a:cubicBezTo>
                    <a:pt x="1741" y="152"/>
                    <a:pt x="1741" y="154"/>
                    <a:pt x="1741" y="155"/>
                  </a:cubicBezTo>
                  <a:lnTo>
                    <a:pt x="1744" y="189"/>
                  </a:lnTo>
                  <a:lnTo>
                    <a:pt x="1744" y="1522"/>
                  </a:lnTo>
                  <a:lnTo>
                    <a:pt x="1741" y="1559"/>
                  </a:lnTo>
                  <a:cubicBezTo>
                    <a:pt x="1741" y="1560"/>
                    <a:pt x="1741" y="1562"/>
                    <a:pt x="1740" y="1564"/>
                  </a:cubicBezTo>
                  <a:lnTo>
                    <a:pt x="1730" y="1595"/>
                  </a:lnTo>
                  <a:cubicBezTo>
                    <a:pt x="1730" y="1597"/>
                    <a:pt x="1729" y="1599"/>
                    <a:pt x="1727" y="1601"/>
                  </a:cubicBezTo>
                  <a:lnTo>
                    <a:pt x="1692" y="1654"/>
                  </a:lnTo>
                  <a:cubicBezTo>
                    <a:pt x="1691" y="1656"/>
                    <a:pt x="1688" y="1659"/>
                    <a:pt x="1686" y="1660"/>
                  </a:cubicBezTo>
                  <a:lnTo>
                    <a:pt x="1633" y="1695"/>
                  </a:lnTo>
                  <a:cubicBezTo>
                    <a:pt x="1631" y="1697"/>
                    <a:pt x="1629" y="1698"/>
                    <a:pt x="1627" y="1698"/>
                  </a:cubicBezTo>
                  <a:lnTo>
                    <a:pt x="1596" y="1708"/>
                  </a:lnTo>
                  <a:cubicBezTo>
                    <a:pt x="1594" y="1709"/>
                    <a:pt x="1592" y="1709"/>
                    <a:pt x="1591" y="1709"/>
                  </a:cubicBezTo>
                  <a:lnTo>
                    <a:pt x="1557" y="1712"/>
                  </a:lnTo>
                  <a:lnTo>
                    <a:pt x="191" y="1712"/>
                  </a:lnTo>
                  <a:lnTo>
                    <a:pt x="155" y="1709"/>
                  </a:lnTo>
                  <a:cubicBezTo>
                    <a:pt x="154" y="1709"/>
                    <a:pt x="152" y="1709"/>
                    <a:pt x="150" y="1708"/>
                  </a:cubicBezTo>
                  <a:lnTo>
                    <a:pt x="119" y="1698"/>
                  </a:lnTo>
                  <a:cubicBezTo>
                    <a:pt x="117" y="1698"/>
                    <a:pt x="115" y="1697"/>
                    <a:pt x="113" y="1695"/>
                  </a:cubicBezTo>
                  <a:lnTo>
                    <a:pt x="60" y="1660"/>
                  </a:lnTo>
                  <a:cubicBezTo>
                    <a:pt x="58" y="1659"/>
                    <a:pt x="55" y="1657"/>
                    <a:pt x="54" y="1654"/>
                  </a:cubicBezTo>
                  <a:lnTo>
                    <a:pt x="18" y="1601"/>
                  </a:lnTo>
                  <a:cubicBezTo>
                    <a:pt x="16" y="1599"/>
                    <a:pt x="15" y="1597"/>
                    <a:pt x="15" y="1595"/>
                  </a:cubicBezTo>
                  <a:lnTo>
                    <a:pt x="5" y="1564"/>
                  </a:lnTo>
                  <a:cubicBezTo>
                    <a:pt x="4" y="1562"/>
                    <a:pt x="4" y="1560"/>
                    <a:pt x="4" y="1559"/>
                  </a:cubicBezTo>
                  <a:lnTo>
                    <a:pt x="1" y="1525"/>
                  </a:lnTo>
                  <a:lnTo>
                    <a:pt x="0" y="191"/>
                  </a:lnTo>
                  <a:close/>
                  <a:moveTo>
                    <a:pt x="48" y="1520"/>
                  </a:moveTo>
                  <a:lnTo>
                    <a:pt x="51" y="1554"/>
                  </a:lnTo>
                  <a:lnTo>
                    <a:pt x="50" y="1549"/>
                  </a:lnTo>
                  <a:lnTo>
                    <a:pt x="60" y="1580"/>
                  </a:lnTo>
                  <a:lnTo>
                    <a:pt x="57" y="1574"/>
                  </a:lnTo>
                  <a:lnTo>
                    <a:pt x="93" y="1627"/>
                  </a:lnTo>
                  <a:lnTo>
                    <a:pt x="87" y="1620"/>
                  </a:lnTo>
                  <a:lnTo>
                    <a:pt x="140" y="1655"/>
                  </a:lnTo>
                  <a:lnTo>
                    <a:pt x="134" y="1653"/>
                  </a:lnTo>
                  <a:lnTo>
                    <a:pt x="165" y="1663"/>
                  </a:lnTo>
                  <a:lnTo>
                    <a:pt x="160" y="1662"/>
                  </a:lnTo>
                  <a:lnTo>
                    <a:pt x="191" y="1664"/>
                  </a:lnTo>
                  <a:lnTo>
                    <a:pt x="1552" y="1665"/>
                  </a:lnTo>
                  <a:lnTo>
                    <a:pt x="1586" y="1662"/>
                  </a:lnTo>
                  <a:lnTo>
                    <a:pt x="1581" y="1663"/>
                  </a:lnTo>
                  <a:lnTo>
                    <a:pt x="1612" y="1653"/>
                  </a:lnTo>
                  <a:lnTo>
                    <a:pt x="1606" y="1655"/>
                  </a:lnTo>
                  <a:lnTo>
                    <a:pt x="1659" y="1620"/>
                  </a:lnTo>
                  <a:lnTo>
                    <a:pt x="1652" y="1627"/>
                  </a:lnTo>
                  <a:lnTo>
                    <a:pt x="1687" y="1574"/>
                  </a:lnTo>
                  <a:lnTo>
                    <a:pt x="1685" y="1580"/>
                  </a:lnTo>
                  <a:lnTo>
                    <a:pt x="1695" y="1549"/>
                  </a:lnTo>
                  <a:lnTo>
                    <a:pt x="1694" y="1554"/>
                  </a:lnTo>
                  <a:lnTo>
                    <a:pt x="1696" y="1522"/>
                  </a:lnTo>
                  <a:lnTo>
                    <a:pt x="1697" y="194"/>
                  </a:lnTo>
                  <a:lnTo>
                    <a:pt x="1694" y="160"/>
                  </a:lnTo>
                  <a:lnTo>
                    <a:pt x="1695" y="165"/>
                  </a:lnTo>
                  <a:lnTo>
                    <a:pt x="1685" y="134"/>
                  </a:lnTo>
                  <a:lnTo>
                    <a:pt x="1687" y="140"/>
                  </a:lnTo>
                  <a:lnTo>
                    <a:pt x="1652" y="87"/>
                  </a:lnTo>
                  <a:lnTo>
                    <a:pt x="1659" y="93"/>
                  </a:lnTo>
                  <a:lnTo>
                    <a:pt x="1606" y="57"/>
                  </a:lnTo>
                  <a:lnTo>
                    <a:pt x="1612" y="60"/>
                  </a:lnTo>
                  <a:lnTo>
                    <a:pt x="1581" y="50"/>
                  </a:lnTo>
                  <a:lnTo>
                    <a:pt x="1586" y="51"/>
                  </a:lnTo>
                  <a:lnTo>
                    <a:pt x="1554" y="48"/>
                  </a:lnTo>
                  <a:lnTo>
                    <a:pt x="194" y="48"/>
                  </a:lnTo>
                  <a:lnTo>
                    <a:pt x="160" y="51"/>
                  </a:lnTo>
                  <a:lnTo>
                    <a:pt x="165" y="50"/>
                  </a:lnTo>
                  <a:lnTo>
                    <a:pt x="134" y="60"/>
                  </a:lnTo>
                  <a:lnTo>
                    <a:pt x="140" y="57"/>
                  </a:lnTo>
                  <a:lnTo>
                    <a:pt x="87" y="93"/>
                  </a:lnTo>
                  <a:lnTo>
                    <a:pt x="93" y="87"/>
                  </a:lnTo>
                  <a:lnTo>
                    <a:pt x="57" y="140"/>
                  </a:lnTo>
                  <a:lnTo>
                    <a:pt x="60" y="134"/>
                  </a:lnTo>
                  <a:lnTo>
                    <a:pt x="50" y="165"/>
                  </a:lnTo>
                  <a:lnTo>
                    <a:pt x="51" y="160"/>
                  </a:lnTo>
                  <a:lnTo>
                    <a:pt x="48" y="191"/>
                  </a:lnTo>
                  <a:lnTo>
                    <a:pt x="48" y="1520"/>
                  </a:lnTo>
                  <a:close/>
                </a:path>
              </a:pathLst>
            </a:custGeom>
            <a:solidFill>
              <a:srgbClr val="FFFFFF"/>
            </a:solidFill>
            <a:ln w="0" cap="flat">
              <a:solidFill>
                <a:srgbClr val="FFFFFF"/>
              </a:solidFill>
              <a:prstDash val="solid"/>
              <a:round/>
              <a:headEnd/>
              <a:tailEnd/>
            </a:ln>
          </p:spPr>
          <p:txBody>
            <a:bodyPr/>
            <a:lstStyle/>
            <a:p>
              <a:endParaRPr lang="en-US"/>
            </a:p>
          </p:txBody>
        </p:sp>
        <p:sp>
          <p:nvSpPr>
            <p:cNvPr id="64576" name="Rectangle 62"/>
            <p:cNvSpPr>
              <a:spLocks noChangeArrowheads="1"/>
            </p:cNvSpPr>
            <p:nvPr/>
          </p:nvSpPr>
          <p:spPr bwMode="auto">
            <a:xfrm>
              <a:off x="3710" y="3261"/>
              <a:ext cx="47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FF"/>
                  </a:solidFill>
                </a:rPr>
                <a:t>HPV/cervical </a:t>
              </a:r>
              <a:endParaRPr lang="en-US" altLang="en-US" sz="1800">
                <a:latin typeface="Arial" panose="020B0604020202020204" pitchFamily="34" charset="0"/>
              </a:endParaRPr>
            </a:p>
          </p:txBody>
        </p:sp>
        <p:sp>
          <p:nvSpPr>
            <p:cNvPr id="64577" name="Rectangle 63"/>
            <p:cNvSpPr>
              <a:spLocks noChangeArrowheads="1"/>
            </p:cNvSpPr>
            <p:nvPr/>
          </p:nvSpPr>
          <p:spPr bwMode="auto">
            <a:xfrm>
              <a:off x="3790" y="3351"/>
              <a:ext cx="32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FF"/>
                  </a:solidFill>
                </a:rPr>
                <a:t>working </a:t>
              </a:r>
              <a:endParaRPr lang="en-US" altLang="en-US" sz="1800">
                <a:latin typeface="Arial" panose="020B0604020202020204" pitchFamily="34" charset="0"/>
              </a:endParaRPr>
            </a:p>
          </p:txBody>
        </p:sp>
        <p:sp>
          <p:nvSpPr>
            <p:cNvPr id="64578" name="Rectangle 64"/>
            <p:cNvSpPr>
              <a:spLocks noChangeArrowheads="1"/>
            </p:cNvSpPr>
            <p:nvPr/>
          </p:nvSpPr>
          <p:spPr bwMode="auto">
            <a:xfrm>
              <a:off x="3825" y="3436"/>
              <a:ext cx="23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FF"/>
                  </a:solidFill>
                </a:rPr>
                <a:t>group</a:t>
              </a:r>
              <a:endParaRPr lang="en-US" altLang="en-US" sz="1800">
                <a:latin typeface="Arial" panose="020B0604020202020204" pitchFamily="34" charset="0"/>
              </a:endParaRPr>
            </a:p>
          </p:txBody>
        </p:sp>
        <p:sp>
          <p:nvSpPr>
            <p:cNvPr id="64579" name="Freeform 65"/>
            <p:cNvSpPr>
              <a:spLocks/>
            </p:cNvSpPr>
            <p:nvPr/>
          </p:nvSpPr>
          <p:spPr bwMode="auto">
            <a:xfrm>
              <a:off x="4194" y="2583"/>
              <a:ext cx="530" cy="520"/>
            </a:xfrm>
            <a:custGeom>
              <a:avLst/>
              <a:gdLst>
                <a:gd name="T0" fmla="*/ 0 w 1696"/>
                <a:gd name="T1" fmla="*/ 0 h 1664"/>
                <a:gd name="T2" fmla="*/ 0 w 1696"/>
                <a:gd name="T3" fmla="*/ 0 h 1664"/>
                <a:gd name="T4" fmla="*/ 0 w 1696"/>
                <a:gd name="T5" fmla="*/ 0 h 1664"/>
                <a:gd name="T6" fmla="*/ 0 w 1696"/>
                <a:gd name="T7" fmla="*/ 0 h 1664"/>
                <a:gd name="T8" fmla="*/ 0 w 1696"/>
                <a:gd name="T9" fmla="*/ 0 h 1664"/>
                <a:gd name="T10" fmla="*/ 0 w 1696"/>
                <a:gd name="T11" fmla="*/ 0 h 1664"/>
                <a:gd name="T12" fmla="*/ 0 w 1696"/>
                <a:gd name="T13" fmla="*/ 0 h 1664"/>
                <a:gd name="T14" fmla="*/ 0 w 1696"/>
                <a:gd name="T15" fmla="*/ 0 h 1664"/>
                <a:gd name="T16" fmla="*/ 0 w 1696"/>
                <a:gd name="T17" fmla="*/ 0 h 1664"/>
                <a:gd name="T18" fmla="*/ 0 w 1696"/>
                <a:gd name="T19" fmla="*/ 0 h 1664"/>
                <a:gd name="T20" fmla="*/ 0 w 1696"/>
                <a:gd name="T21" fmla="*/ 0 h 1664"/>
                <a:gd name="T22" fmla="*/ 0 w 1696"/>
                <a:gd name="T23" fmla="*/ 0 h 1664"/>
                <a:gd name="T24" fmla="*/ 0 w 1696"/>
                <a:gd name="T25" fmla="*/ 0 h 1664"/>
                <a:gd name="T26" fmla="*/ 0 w 1696"/>
                <a:gd name="T27" fmla="*/ 0 h 1664"/>
                <a:gd name="T28" fmla="*/ 0 w 1696"/>
                <a:gd name="T29" fmla="*/ 0 h 1664"/>
                <a:gd name="T30" fmla="*/ 0 w 1696"/>
                <a:gd name="T31" fmla="*/ 0 h 1664"/>
                <a:gd name="T32" fmla="*/ 0 w 1696"/>
                <a:gd name="T33" fmla="*/ 0 h 1664"/>
                <a:gd name="T34" fmla="*/ 0 w 1696"/>
                <a:gd name="T35" fmla="*/ 0 h 1664"/>
                <a:gd name="T36" fmla="*/ 0 w 1696"/>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96"/>
                <a:gd name="T58" fmla="*/ 0 h 1664"/>
                <a:gd name="T59" fmla="*/ 1696 w 1696"/>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96" h="1664">
                  <a:moveTo>
                    <a:pt x="0" y="167"/>
                  </a:moveTo>
                  <a:cubicBezTo>
                    <a:pt x="0" y="75"/>
                    <a:pt x="75" y="0"/>
                    <a:pt x="167" y="0"/>
                  </a:cubicBezTo>
                  <a:cubicBezTo>
                    <a:pt x="167" y="0"/>
                    <a:pt x="167" y="0"/>
                    <a:pt x="167" y="0"/>
                  </a:cubicBezTo>
                  <a:lnTo>
                    <a:pt x="1530" y="0"/>
                  </a:lnTo>
                  <a:cubicBezTo>
                    <a:pt x="1622" y="0"/>
                    <a:pt x="1696" y="75"/>
                    <a:pt x="1696" y="167"/>
                  </a:cubicBezTo>
                  <a:cubicBezTo>
                    <a:pt x="1696" y="167"/>
                    <a:pt x="1696" y="167"/>
                    <a:pt x="1696" y="167"/>
                  </a:cubicBezTo>
                  <a:lnTo>
                    <a:pt x="1696" y="1498"/>
                  </a:lnTo>
                  <a:cubicBezTo>
                    <a:pt x="1696" y="1590"/>
                    <a:pt x="1622" y="1664"/>
                    <a:pt x="1530" y="1664"/>
                  </a:cubicBezTo>
                  <a:cubicBezTo>
                    <a:pt x="1530" y="1664"/>
                    <a:pt x="1530" y="1664"/>
                    <a:pt x="1530" y="1664"/>
                  </a:cubicBezTo>
                  <a:lnTo>
                    <a:pt x="167" y="1664"/>
                  </a:lnTo>
                  <a:cubicBezTo>
                    <a:pt x="75" y="1664"/>
                    <a:pt x="0" y="1590"/>
                    <a:pt x="0" y="1498"/>
                  </a:cubicBezTo>
                  <a:cubicBezTo>
                    <a:pt x="0" y="1498"/>
                    <a:pt x="0" y="1498"/>
                    <a:pt x="0" y="1498"/>
                  </a:cubicBezTo>
                  <a:lnTo>
                    <a:pt x="0" y="167"/>
                  </a:lnTo>
                  <a:close/>
                </a:path>
              </a:pathLst>
            </a:custGeom>
            <a:solidFill>
              <a:srgbClr val="4F81BD"/>
            </a:solidFill>
            <a:ln w="0">
              <a:solidFill>
                <a:srgbClr val="000000"/>
              </a:solidFill>
              <a:prstDash val="solid"/>
              <a:round/>
              <a:headEnd/>
              <a:tailEnd/>
            </a:ln>
          </p:spPr>
          <p:txBody>
            <a:bodyPr/>
            <a:lstStyle/>
            <a:p>
              <a:endParaRPr lang="en-US"/>
            </a:p>
          </p:txBody>
        </p:sp>
        <p:sp>
          <p:nvSpPr>
            <p:cNvPr id="64580" name="Freeform 66"/>
            <p:cNvSpPr>
              <a:spLocks noEditPoints="1"/>
            </p:cNvSpPr>
            <p:nvPr/>
          </p:nvSpPr>
          <p:spPr bwMode="auto">
            <a:xfrm>
              <a:off x="4187" y="2576"/>
              <a:ext cx="545" cy="535"/>
            </a:xfrm>
            <a:custGeom>
              <a:avLst/>
              <a:gdLst>
                <a:gd name="T0" fmla="*/ 0 w 1744"/>
                <a:gd name="T1" fmla="*/ 0 h 1712"/>
                <a:gd name="T2" fmla="*/ 0 w 1744"/>
                <a:gd name="T3" fmla="*/ 0 h 1712"/>
                <a:gd name="T4" fmla="*/ 0 w 1744"/>
                <a:gd name="T5" fmla="*/ 0 h 1712"/>
                <a:gd name="T6" fmla="*/ 0 w 1744"/>
                <a:gd name="T7" fmla="*/ 0 h 1712"/>
                <a:gd name="T8" fmla="*/ 0 w 1744"/>
                <a:gd name="T9" fmla="*/ 0 h 1712"/>
                <a:gd name="T10" fmla="*/ 0 w 1744"/>
                <a:gd name="T11" fmla="*/ 0 h 1712"/>
                <a:gd name="T12" fmla="*/ 0 w 1744"/>
                <a:gd name="T13" fmla="*/ 0 h 1712"/>
                <a:gd name="T14" fmla="*/ 0 w 1744"/>
                <a:gd name="T15" fmla="*/ 0 h 1712"/>
                <a:gd name="T16" fmla="*/ 0 w 1744"/>
                <a:gd name="T17" fmla="*/ 0 h 1712"/>
                <a:gd name="T18" fmla="*/ 0 w 1744"/>
                <a:gd name="T19" fmla="*/ 0 h 1712"/>
                <a:gd name="T20" fmla="*/ 0 w 1744"/>
                <a:gd name="T21" fmla="*/ 0 h 1712"/>
                <a:gd name="T22" fmla="*/ 0 w 1744"/>
                <a:gd name="T23" fmla="*/ 0 h 1712"/>
                <a:gd name="T24" fmla="*/ 0 w 1744"/>
                <a:gd name="T25" fmla="*/ 0 h 1712"/>
                <a:gd name="T26" fmla="*/ 0 w 1744"/>
                <a:gd name="T27" fmla="*/ 0 h 1712"/>
                <a:gd name="T28" fmla="*/ 0 w 1744"/>
                <a:gd name="T29" fmla="*/ 0 h 1712"/>
                <a:gd name="T30" fmla="*/ 0 w 1744"/>
                <a:gd name="T31" fmla="*/ 0 h 1712"/>
                <a:gd name="T32" fmla="*/ 0 w 1744"/>
                <a:gd name="T33" fmla="*/ 0 h 1712"/>
                <a:gd name="T34" fmla="*/ 0 w 1744"/>
                <a:gd name="T35" fmla="*/ 0 h 1712"/>
                <a:gd name="T36" fmla="*/ 0 w 1744"/>
                <a:gd name="T37" fmla="*/ 0 h 1712"/>
                <a:gd name="T38" fmla="*/ 0 w 1744"/>
                <a:gd name="T39" fmla="*/ 0 h 1712"/>
                <a:gd name="T40" fmla="*/ 0 w 1744"/>
                <a:gd name="T41" fmla="*/ 0 h 1712"/>
                <a:gd name="T42" fmla="*/ 0 w 1744"/>
                <a:gd name="T43" fmla="*/ 0 h 1712"/>
                <a:gd name="T44" fmla="*/ 0 w 1744"/>
                <a:gd name="T45" fmla="*/ 0 h 1712"/>
                <a:gd name="T46" fmla="*/ 0 w 1744"/>
                <a:gd name="T47" fmla="*/ 0 h 1712"/>
                <a:gd name="T48" fmla="*/ 0 w 1744"/>
                <a:gd name="T49" fmla="*/ 0 h 1712"/>
                <a:gd name="T50" fmla="*/ 0 w 1744"/>
                <a:gd name="T51" fmla="*/ 0 h 1712"/>
                <a:gd name="T52" fmla="*/ 0 w 1744"/>
                <a:gd name="T53" fmla="*/ 0 h 1712"/>
                <a:gd name="T54" fmla="*/ 0 w 1744"/>
                <a:gd name="T55" fmla="*/ 0 h 1712"/>
                <a:gd name="T56" fmla="*/ 0 w 1744"/>
                <a:gd name="T57" fmla="*/ 0 h 1712"/>
                <a:gd name="T58" fmla="*/ 0 w 1744"/>
                <a:gd name="T59" fmla="*/ 0 h 1712"/>
                <a:gd name="T60" fmla="*/ 0 w 1744"/>
                <a:gd name="T61" fmla="*/ 0 h 1712"/>
                <a:gd name="T62" fmla="*/ 0 w 1744"/>
                <a:gd name="T63" fmla="*/ 0 h 1712"/>
                <a:gd name="T64" fmla="*/ 0 w 1744"/>
                <a:gd name="T65" fmla="*/ 0 h 1712"/>
                <a:gd name="T66" fmla="*/ 0 w 1744"/>
                <a:gd name="T67" fmla="*/ 0 h 1712"/>
                <a:gd name="T68" fmla="*/ 0 w 1744"/>
                <a:gd name="T69" fmla="*/ 0 h 1712"/>
                <a:gd name="T70" fmla="*/ 0 w 1744"/>
                <a:gd name="T71" fmla="*/ 0 h 1712"/>
                <a:gd name="T72" fmla="*/ 0 w 1744"/>
                <a:gd name="T73" fmla="*/ 0 h 1712"/>
                <a:gd name="T74" fmla="*/ 0 w 1744"/>
                <a:gd name="T75" fmla="*/ 0 h 1712"/>
                <a:gd name="T76" fmla="*/ 0 w 1744"/>
                <a:gd name="T77" fmla="*/ 0 h 1712"/>
                <a:gd name="T78" fmla="*/ 0 w 1744"/>
                <a:gd name="T79" fmla="*/ 0 h 1712"/>
                <a:gd name="T80" fmla="*/ 0 w 1744"/>
                <a:gd name="T81" fmla="*/ 0 h 1712"/>
                <a:gd name="T82" fmla="*/ 0 w 1744"/>
                <a:gd name="T83" fmla="*/ 0 h 1712"/>
                <a:gd name="T84" fmla="*/ 0 w 1744"/>
                <a:gd name="T85" fmla="*/ 0 h 1712"/>
                <a:gd name="T86" fmla="*/ 0 w 1744"/>
                <a:gd name="T87" fmla="*/ 0 h 1712"/>
                <a:gd name="T88" fmla="*/ 0 w 1744"/>
                <a:gd name="T89" fmla="*/ 0 h 1712"/>
                <a:gd name="T90" fmla="*/ 0 w 1744"/>
                <a:gd name="T91" fmla="*/ 0 h 1712"/>
                <a:gd name="T92" fmla="*/ 0 w 1744"/>
                <a:gd name="T93" fmla="*/ 0 h 1712"/>
                <a:gd name="T94" fmla="*/ 0 w 1744"/>
                <a:gd name="T95" fmla="*/ 0 h 1712"/>
                <a:gd name="T96" fmla="*/ 0 w 1744"/>
                <a:gd name="T97" fmla="*/ 0 h 17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44"/>
                <a:gd name="T148" fmla="*/ 0 h 1712"/>
                <a:gd name="T149" fmla="*/ 1744 w 1744"/>
                <a:gd name="T150" fmla="*/ 1712 h 17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44" h="1712">
                  <a:moveTo>
                    <a:pt x="0" y="191"/>
                  </a:moveTo>
                  <a:lnTo>
                    <a:pt x="4" y="155"/>
                  </a:lnTo>
                  <a:cubicBezTo>
                    <a:pt x="4" y="154"/>
                    <a:pt x="4" y="152"/>
                    <a:pt x="5" y="150"/>
                  </a:cubicBezTo>
                  <a:lnTo>
                    <a:pt x="15" y="119"/>
                  </a:lnTo>
                  <a:cubicBezTo>
                    <a:pt x="15" y="117"/>
                    <a:pt x="16" y="115"/>
                    <a:pt x="18" y="113"/>
                  </a:cubicBezTo>
                  <a:lnTo>
                    <a:pt x="54" y="60"/>
                  </a:lnTo>
                  <a:cubicBezTo>
                    <a:pt x="55" y="57"/>
                    <a:pt x="57" y="55"/>
                    <a:pt x="60" y="54"/>
                  </a:cubicBezTo>
                  <a:lnTo>
                    <a:pt x="113" y="18"/>
                  </a:lnTo>
                  <a:cubicBezTo>
                    <a:pt x="115" y="16"/>
                    <a:pt x="117" y="15"/>
                    <a:pt x="119" y="15"/>
                  </a:cubicBezTo>
                  <a:lnTo>
                    <a:pt x="150" y="5"/>
                  </a:lnTo>
                  <a:cubicBezTo>
                    <a:pt x="152" y="4"/>
                    <a:pt x="154" y="4"/>
                    <a:pt x="155" y="4"/>
                  </a:cubicBezTo>
                  <a:lnTo>
                    <a:pt x="189" y="1"/>
                  </a:lnTo>
                  <a:lnTo>
                    <a:pt x="1554" y="0"/>
                  </a:lnTo>
                  <a:lnTo>
                    <a:pt x="1591" y="4"/>
                  </a:lnTo>
                  <a:cubicBezTo>
                    <a:pt x="1592" y="4"/>
                    <a:pt x="1594" y="4"/>
                    <a:pt x="1596" y="5"/>
                  </a:cubicBezTo>
                  <a:lnTo>
                    <a:pt x="1627" y="15"/>
                  </a:lnTo>
                  <a:cubicBezTo>
                    <a:pt x="1629" y="15"/>
                    <a:pt x="1631" y="16"/>
                    <a:pt x="1633" y="18"/>
                  </a:cubicBezTo>
                  <a:lnTo>
                    <a:pt x="1686" y="54"/>
                  </a:lnTo>
                  <a:cubicBezTo>
                    <a:pt x="1689" y="55"/>
                    <a:pt x="1691" y="58"/>
                    <a:pt x="1692" y="60"/>
                  </a:cubicBezTo>
                  <a:lnTo>
                    <a:pt x="1727" y="113"/>
                  </a:lnTo>
                  <a:cubicBezTo>
                    <a:pt x="1729" y="115"/>
                    <a:pt x="1730" y="117"/>
                    <a:pt x="1730" y="119"/>
                  </a:cubicBezTo>
                  <a:lnTo>
                    <a:pt x="1740" y="150"/>
                  </a:lnTo>
                  <a:cubicBezTo>
                    <a:pt x="1741" y="152"/>
                    <a:pt x="1741" y="154"/>
                    <a:pt x="1741" y="155"/>
                  </a:cubicBezTo>
                  <a:lnTo>
                    <a:pt x="1744" y="189"/>
                  </a:lnTo>
                  <a:lnTo>
                    <a:pt x="1744" y="1522"/>
                  </a:lnTo>
                  <a:lnTo>
                    <a:pt x="1741" y="1559"/>
                  </a:lnTo>
                  <a:cubicBezTo>
                    <a:pt x="1741" y="1560"/>
                    <a:pt x="1741" y="1562"/>
                    <a:pt x="1740" y="1564"/>
                  </a:cubicBezTo>
                  <a:lnTo>
                    <a:pt x="1730" y="1595"/>
                  </a:lnTo>
                  <a:cubicBezTo>
                    <a:pt x="1730" y="1597"/>
                    <a:pt x="1729" y="1599"/>
                    <a:pt x="1727" y="1601"/>
                  </a:cubicBezTo>
                  <a:lnTo>
                    <a:pt x="1692" y="1654"/>
                  </a:lnTo>
                  <a:cubicBezTo>
                    <a:pt x="1691" y="1656"/>
                    <a:pt x="1688" y="1659"/>
                    <a:pt x="1686" y="1660"/>
                  </a:cubicBezTo>
                  <a:lnTo>
                    <a:pt x="1633" y="1695"/>
                  </a:lnTo>
                  <a:cubicBezTo>
                    <a:pt x="1631" y="1697"/>
                    <a:pt x="1629" y="1698"/>
                    <a:pt x="1627" y="1698"/>
                  </a:cubicBezTo>
                  <a:lnTo>
                    <a:pt x="1596" y="1708"/>
                  </a:lnTo>
                  <a:cubicBezTo>
                    <a:pt x="1594" y="1709"/>
                    <a:pt x="1592" y="1709"/>
                    <a:pt x="1591" y="1709"/>
                  </a:cubicBezTo>
                  <a:lnTo>
                    <a:pt x="1557" y="1712"/>
                  </a:lnTo>
                  <a:lnTo>
                    <a:pt x="191" y="1712"/>
                  </a:lnTo>
                  <a:lnTo>
                    <a:pt x="155" y="1709"/>
                  </a:lnTo>
                  <a:cubicBezTo>
                    <a:pt x="154" y="1709"/>
                    <a:pt x="152" y="1709"/>
                    <a:pt x="150" y="1708"/>
                  </a:cubicBezTo>
                  <a:lnTo>
                    <a:pt x="119" y="1698"/>
                  </a:lnTo>
                  <a:cubicBezTo>
                    <a:pt x="117" y="1698"/>
                    <a:pt x="115" y="1697"/>
                    <a:pt x="113" y="1695"/>
                  </a:cubicBezTo>
                  <a:lnTo>
                    <a:pt x="60" y="1660"/>
                  </a:lnTo>
                  <a:cubicBezTo>
                    <a:pt x="58" y="1659"/>
                    <a:pt x="55" y="1657"/>
                    <a:pt x="54" y="1654"/>
                  </a:cubicBezTo>
                  <a:lnTo>
                    <a:pt x="18" y="1601"/>
                  </a:lnTo>
                  <a:cubicBezTo>
                    <a:pt x="16" y="1599"/>
                    <a:pt x="15" y="1597"/>
                    <a:pt x="15" y="1595"/>
                  </a:cubicBezTo>
                  <a:lnTo>
                    <a:pt x="5" y="1564"/>
                  </a:lnTo>
                  <a:cubicBezTo>
                    <a:pt x="4" y="1562"/>
                    <a:pt x="4" y="1560"/>
                    <a:pt x="4" y="1559"/>
                  </a:cubicBezTo>
                  <a:lnTo>
                    <a:pt x="1" y="1525"/>
                  </a:lnTo>
                  <a:lnTo>
                    <a:pt x="0" y="191"/>
                  </a:lnTo>
                  <a:close/>
                  <a:moveTo>
                    <a:pt x="48" y="1520"/>
                  </a:moveTo>
                  <a:lnTo>
                    <a:pt x="51" y="1554"/>
                  </a:lnTo>
                  <a:lnTo>
                    <a:pt x="50" y="1549"/>
                  </a:lnTo>
                  <a:lnTo>
                    <a:pt x="60" y="1580"/>
                  </a:lnTo>
                  <a:lnTo>
                    <a:pt x="57" y="1574"/>
                  </a:lnTo>
                  <a:lnTo>
                    <a:pt x="93" y="1627"/>
                  </a:lnTo>
                  <a:lnTo>
                    <a:pt x="87" y="1620"/>
                  </a:lnTo>
                  <a:lnTo>
                    <a:pt x="140" y="1655"/>
                  </a:lnTo>
                  <a:lnTo>
                    <a:pt x="134" y="1653"/>
                  </a:lnTo>
                  <a:lnTo>
                    <a:pt x="165" y="1663"/>
                  </a:lnTo>
                  <a:lnTo>
                    <a:pt x="160" y="1662"/>
                  </a:lnTo>
                  <a:lnTo>
                    <a:pt x="191" y="1664"/>
                  </a:lnTo>
                  <a:lnTo>
                    <a:pt x="1552" y="1665"/>
                  </a:lnTo>
                  <a:lnTo>
                    <a:pt x="1586" y="1662"/>
                  </a:lnTo>
                  <a:lnTo>
                    <a:pt x="1581" y="1663"/>
                  </a:lnTo>
                  <a:lnTo>
                    <a:pt x="1612" y="1653"/>
                  </a:lnTo>
                  <a:lnTo>
                    <a:pt x="1606" y="1655"/>
                  </a:lnTo>
                  <a:lnTo>
                    <a:pt x="1659" y="1620"/>
                  </a:lnTo>
                  <a:lnTo>
                    <a:pt x="1652" y="1627"/>
                  </a:lnTo>
                  <a:lnTo>
                    <a:pt x="1687" y="1574"/>
                  </a:lnTo>
                  <a:lnTo>
                    <a:pt x="1685" y="1580"/>
                  </a:lnTo>
                  <a:lnTo>
                    <a:pt x="1695" y="1549"/>
                  </a:lnTo>
                  <a:lnTo>
                    <a:pt x="1694" y="1554"/>
                  </a:lnTo>
                  <a:lnTo>
                    <a:pt x="1696" y="1522"/>
                  </a:lnTo>
                  <a:lnTo>
                    <a:pt x="1697" y="194"/>
                  </a:lnTo>
                  <a:lnTo>
                    <a:pt x="1694" y="160"/>
                  </a:lnTo>
                  <a:lnTo>
                    <a:pt x="1695" y="165"/>
                  </a:lnTo>
                  <a:lnTo>
                    <a:pt x="1685" y="134"/>
                  </a:lnTo>
                  <a:lnTo>
                    <a:pt x="1687" y="140"/>
                  </a:lnTo>
                  <a:lnTo>
                    <a:pt x="1652" y="87"/>
                  </a:lnTo>
                  <a:lnTo>
                    <a:pt x="1659" y="93"/>
                  </a:lnTo>
                  <a:lnTo>
                    <a:pt x="1606" y="57"/>
                  </a:lnTo>
                  <a:lnTo>
                    <a:pt x="1612" y="60"/>
                  </a:lnTo>
                  <a:lnTo>
                    <a:pt x="1581" y="50"/>
                  </a:lnTo>
                  <a:lnTo>
                    <a:pt x="1586" y="51"/>
                  </a:lnTo>
                  <a:lnTo>
                    <a:pt x="1554" y="48"/>
                  </a:lnTo>
                  <a:lnTo>
                    <a:pt x="194" y="48"/>
                  </a:lnTo>
                  <a:lnTo>
                    <a:pt x="160" y="51"/>
                  </a:lnTo>
                  <a:lnTo>
                    <a:pt x="165" y="50"/>
                  </a:lnTo>
                  <a:lnTo>
                    <a:pt x="134" y="60"/>
                  </a:lnTo>
                  <a:lnTo>
                    <a:pt x="140" y="57"/>
                  </a:lnTo>
                  <a:lnTo>
                    <a:pt x="87" y="93"/>
                  </a:lnTo>
                  <a:lnTo>
                    <a:pt x="93" y="87"/>
                  </a:lnTo>
                  <a:lnTo>
                    <a:pt x="57" y="140"/>
                  </a:lnTo>
                  <a:lnTo>
                    <a:pt x="60" y="134"/>
                  </a:lnTo>
                  <a:lnTo>
                    <a:pt x="50" y="165"/>
                  </a:lnTo>
                  <a:lnTo>
                    <a:pt x="51" y="160"/>
                  </a:lnTo>
                  <a:lnTo>
                    <a:pt x="48" y="191"/>
                  </a:lnTo>
                  <a:lnTo>
                    <a:pt x="48" y="1520"/>
                  </a:lnTo>
                  <a:close/>
                </a:path>
              </a:pathLst>
            </a:custGeom>
            <a:solidFill>
              <a:srgbClr val="FFFFFF"/>
            </a:solidFill>
            <a:ln w="0" cap="flat">
              <a:solidFill>
                <a:srgbClr val="FFFFFF"/>
              </a:solidFill>
              <a:prstDash val="solid"/>
              <a:round/>
              <a:headEnd/>
              <a:tailEnd/>
            </a:ln>
          </p:spPr>
          <p:txBody>
            <a:bodyPr/>
            <a:lstStyle/>
            <a:p>
              <a:endParaRPr lang="en-US"/>
            </a:p>
          </p:txBody>
        </p:sp>
        <p:sp>
          <p:nvSpPr>
            <p:cNvPr id="64581" name="Rectangle 67"/>
            <p:cNvSpPr>
              <a:spLocks noChangeArrowheads="1"/>
            </p:cNvSpPr>
            <p:nvPr/>
          </p:nvSpPr>
          <p:spPr bwMode="auto">
            <a:xfrm>
              <a:off x="4236" y="2639"/>
              <a:ext cx="50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FF"/>
                  </a:solidFill>
                </a:rPr>
                <a:t>Breast Cancer </a:t>
              </a:r>
              <a:endParaRPr lang="en-US" altLang="en-US" sz="1800">
                <a:latin typeface="Arial" panose="020B0604020202020204" pitchFamily="34" charset="0"/>
              </a:endParaRPr>
            </a:p>
          </p:txBody>
        </p:sp>
        <p:sp>
          <p:nvSpPr>
            <p:cNvPr id="64582" name="Rectangle 68"/>
            <p:cNvSpPr>
              <a:spLocks noChangeArrowheads="1"/>
            </p:cNvSpPr>
            <p:nvPr/>
          </p:nvSpPr>
          <p:spPr bwMode="auto">
            <a:xfrm>
              <a:off x="4285" y="2729"/>
              <a:ext cx="39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FF"/>
                  </a:solidFill>
                </a:rPr>
                <a:t>Team Lead</a:t>
              </a:r>
              <a:endParaRPr lang="en-US" altLang="en-US" sz="1800">
                <a:latin typeface="Arial" panose="020B0604020202020204" pitchFamily="34" charset="0"/>
              </a:endParaRPr>
            </a:p>
          </p:txBody>
        </p:sp>
        <p:sp>
          <p:nvSpPr>
            <p:cNvPr id="64583" name="Rectangle 69"/>
            <p:cNvSpPr>
              <a:spLocks noChangeArrowheads="1"/>
            </p:cNvSpPr>
            <p:nvPr/>
          </p:nvSpPr>
          <p:spPr bwMode="auto">
            <a:xfrm>
              <a:off x="4280" y="2849"/>
              <a:ext cx="4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00"/>
                  </a:solidFill>
                </a:rPr>
                <a:t>Dr. Anthony </a:t>
              </a:r>
              <a:endParaRPr lang="en-US" altLang="en-US" sz="1800">
                <a:latin typeface="Arial" panose="020B0604020202020204" pitchFamily="34" charset="0"/>
              </a:endParaRPr>
            </a:p>
          </p:txBody>
        </p:sp>
        <p:sp>
          <p:nvSpPr>
            <p:cNvPr id="64584" name="Rectangle 70"/>
            <p:cNvSpPr>
              <a:spLocks noChangeArrowheads="1"/>
            </p:cNvSpPr>
            <p:nvPr/>
          </p:nvSpPr>
          <p:spPr bwMode="auto">
            <a:xfrm>
              <a:off x="4360" y="2939"/>
              <a:ext cx="22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00"/>
                  </a:solidFill>
                </a:rPr>
                <a:t>Miller</a:t>
              </a:r>
              <a:endParaRPr lang="en-US" altLang="en-US" sz="1800">
                <a:latin typeface="Arial" panose="020B0604020202020204" pitchFamily="34" charset="0"/>
              </a:endParaRPr>
            </a:p>
          </p:txBody>
        </p:sp>
        <p:sp>
          <p:nvSpPr>
            <p:cNvPr id="64585" name="Freeform 71"/>
            <p:cNvSpPr>
              <a:spLocks/>
            </p:cNvSpPr>
            <p:nvPr/>
          </p:nvSpPr>
          <p:spPr bwMode="auto">
            <a:xfrm>
              <a:off x="4194" y="3143"/>
              <a:ext cx="530" cy="520"/>
            </a:xfrm>
            <a:custGeom>
              <a:avLst/>
              <a:gdLst>
                <a:gd name="T0" fmla="*/ 0 w 1696"/>
                <a:gd name="T1" fmla="*/ 0 h 1664"/>
                <a:gd name="T2" fmla="*/ 0 w 1696"/>
                <a:gd name="T3" fmla="*/ 0 h 1664"/>
                <a:gd name="T4" fmla="*/ 0 w 1696"/>
                <a:gd name="T5" fmla="*/ 0 h 1664"/>
                <a:gd name="T6" fmla="*/ 0 w 1696"/>
                <a:gd name="T7" fmla="*/ 0 h 1664"/>
                <a:gd name="T8" fmla="*/ 0 w 1696"/>
                <a:gd name="T9" fmla="*/ 0 h 1664"/>
                <a:gd name="T10" fmla="*/ 0 w 1696"/>
                <a:gd name="T11" fmla="*/ 0 h 1664"/>
                <a:gd name="T12" fmla="*/ 0 w 1696"/>
                <a:gd name="T13" fmla="*/ 0 h 1664"/>
                <a:gd name="T14" fmla="*/ 0 w 1696"/>
                <a:gd name="T15" fmla="*/ 0 h 1664"/>
                <a:gd name="T16" fmla="*/ 0 w 1696"/>
                <a:gd name="T17" fmla="*/ 0 h 1664"/>
                <a:gd name="T18" fmla="*/ 0 w 1696"/>
                <a:gd name="T19" fmla="*/ 0 h 1664"/>
                <a:gd name="T20" fmla="*/ 0 w 1696"/>
                <a:gd name="T21" fmla="*/ 0 h 1664"/>
                <a:gd name="T22" fmla="*/ 0 w 1696"/>
                <a:gd name="T23" fmla="*/ 0 h 1664"/>
                <a:gd name="T24" fmla="*/ 0 w 1696"/>
                <a:gd name="T25" fmla="*/ 0 h 1664"/>
                <a:gd name="T26" fmla="*/ 0 w 1696"/>
                <a:gd name="T27" fmla="*/ 0 h 1664"/>
                <a:gd name="T28" fmla="*/ 0 w 1696"/>
                <a:gd name="T29" fmla="*/ 0 h 1664"/>
                <a:gd name="T30" fmla="*/ 0 w 1696"/>
                <a:gd name="T31" fmla="*/ 0 h 1664"/>
                <a:gd name="T32" fmla="*/ 0 w 1696"/>
                <a:gd name="T33" fmla="*/ 0 h 1664"/>
                <a:gd name="T34" fmla="*/ 0 w 1696"/>
                <a:gd name="T35" fmla="*/ 0 h 1664"/>
                <a:gd name="T36" fmla="*/ 0 w 1696"/>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96"/>
                <a:gd name="T58" fmla="*/ 0 h 1664"/>
                <a:gd name="T59" fmla="*/ 1696 w 1696"/>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96" h="1664">
                  <a:moveTo>
                    <a:pt x="0" y="167"/>
                  </a:moveTo>
                  <a:cubicBezTo>
                    <a:pt x="0" y="75"/>
                    <a:pt x="75" y="0"/>
                    <a:pt x="167" y="0"/>
                  </a:cubicBezTo>
                  <a:cubicBezTo>
                    <a:pt x="167" y="0"/>
                    <a:pt x="167" y="0"/>
                    <a:pt x="167" y="0"/>
                  </a:cubicBezTo>
                  <a:lnTo>
                    <a:pt x="1530" y="0"/>
                  </a:lnTo>
                  <a:cubicBezTo>
                    <a:pt x="1622" y="0"/>
                    <a:pt x="1696" y="75"/>
                    <a:pt x="1696" y="167"/>
                  </a:cubicBezTo>
                  <a:cubicBezTo>
                    <a:pt x="1696" y="167"/>
                    <a:pt x="1696" y="167"/>
                    <a:pt x="1696" y="167"/>
                  </a:cubicBezTo>
                  <a:lnTo>
                    <a:pt x="1696" y="1498"/>
                  </a:lnTo>
                  <a:cubicBezTo>
                    <a:pt x="1696" y="1590"/>
                    <a:pt x="1622" y="1664"/>
                    <a:pt x="1530" y="1664"/>
                  </a:cubicBezTo>
                  <a:cubicBezTo>
                    <a:pt x="1530" y="1664"/>
                    <a:pt x="1530" y="1664"/>
                    <a:pt x="1530" y="1664"/>
                  </a:cubicBezTo>
                  <a:lnTo>
                    <a:pt x="167" y="1664"/>
                  </a:lnTo>
                  <a:cubicBezTo>
                    <a:pt x="75" y="1664"/>
                    <a:pt x="0" y="1590"/>
                    <a:pt x="0" y="1498"/>
                  </a:cubicBezTo>
                  <a:cubicBezTo>
                    <a:pt x="0" y="1498"/>
                    <a:pt x="0" y="1498"/>
                    <a:pt x="0" y="1498"/>
                  </a:cubicBezTo>
                  <a:lnTo>
                    <a:pt x="0" y="167"/>
                  </a:lnTo>
                  <a:close/>
                </a:path>
              </a:pathLst>
            </a:custGeom>
            <a:solidFill>
              <a:srgbClr val="4F81BD"/>
            </a:solidFill>
            <a:ln w="0">
              <a:solidFill>
                <a:srgbClr val="000000"/>
              </a:solidFill>
              <a:prstDash val="solid"/>
              <a:round/>
              <a:headEnd/>
              <a:tailEnd/>
            </a:ln>
          </p:spPr>
          <p:txBody>
            <a:bodyPr/>
            <a:lstStyle/>
            <a:p>
              <a:endParaRPr lang="en-US"/>
            </a:p>
          </p:txBody>
        </p:sp>
        <p:sp>
          <p:nvSpPr>
            <p:cNvPr id="64586" name="Freeform 72"/>
            <p:cNvSpPr>
              <a:spLocks noEditPoints="1"/>
            </p:cNvSpPr>
            <p:nvPr/>
          </p:nvSpPr>
          <p:spPr bwMode="auto">
            <a:xfrm>
              <a:off x="4187" y="3136"/>
              <a:ext cx="545" cy="535"/>
            </a:xfrm>
            <a:custGeom>
              <a:avLst/>
              <a:gdLst>
                <a:gd name="T0" fmla="*/ 0 w 1744"/>
                <a:gd name="T1" fmla="*/ 0 h 1712"/>
                <a:gd name="T2" fmla="*/ 0 w 1744"/>
                <a:gd name="T3" fmla="*/ 0 h 1712"/>
                <a:gd name="T4" fmla="*/ 0 w 1744"/>
                <a:gd name="T5" fmla="*/ 0 h 1712"/>
                <a:gd name="T6" fmla="*/ 0 w 1744"/>
                <a:gd name="T7" fmla="*/ 0 h 1712"/>
                <a:gd name="T8" fmla="*/ 0 w 1744"/>
                <a:gd name="T9" fmla="*/ 0 h 1712"/>
                <a:gd name="T10" fmla="*/ 0 w 1744"/>
                <a:gd name="T11" fmla="*/ 0 h 1712"/>
                <a:gd name="T12" fmla="*/ 0 w 1744"/>
                <a:gd name="T13" fmla="*/ 0 h 1712"/>
                <a:gd name="T14" fmla="*/ 0 w 1744"/>
                <a:gd name="T15" fmla="*/ 0 h 1712"/>
                <a:gd name="T16" fmla="*/ 0 w 1744"/>
                <a:gd name="T17" fmla="*/ 0 h 1712"/>
                <a:gd name="T18" fmla="*/ 0 w 1744"/>
                <a:gd name="T19" fmla="*/ 0 h 1712"/>
                <a:gd name="T20" fmla="*/ 0 w 1744"/>
                <a:gd name="T21" fmla="*/ 0 h 1712"/>
                <a:gd name="T22" fmla="*/ 0 w 1744"/>
                <a:gd name="T23" fmla="*/ 0 h 1712"/>
                <a:gd name="T24" fmla="*/ 0 w 1744"/>
                <a:gd name="T25" fmla="*/ 0 h 1712"/>
                <a:gd name="T26" fmla="*/ 0 w 1744"/>
                <a:gd name="T27" fmla="*/ 0 h 1712"/>
                <a:gd name="T28" fmla="*/ 0 w 1744"/>
                <a:gd name="T29" fmla="*/ 0 h 1712"/>
                <a:gd name="T30" fmla="*/ 0 w 1744"/>
                <a:gd name="T31" fmla="*/ 0 h 1712"/>
                <a:gd name="T32" fmla="*/ 0 w 1744"/>
                <a:gd name="T33" fmla="*/ 0 h 1712"/>
                <a:gd name="T34" fmla="*/ 0 w 1744"/>
                <a:gd name="T35" fmla="*/ 0 h 1712"/>
                <a:gd name="T36" fmla="*/ 0 w 1744"/>
                <a:gd name="T37" fmla="*/ 0 h 1712"/>
                <a:gd name="T38" fmla="*/ 0 w 1744"/>
                <a:gd name="T39" fmla="*/ 0 h 1712"/>
                <a:gd name="T40" fmla="*/ 0 w 1744"/>
                <a:gd name="T41" fmla="*/ 0 h 1712"/>
                <a:gd name="T42" fmla="*/ 0 w 1744"/>
                <a:gd name="T43" fmla="*/ 0 h 1712"/>
                <a:gd name="T44" fmla="*/ 0 w 1744"/>
                <a:gd name="T45" fmla="*/ 0 h 1712"/>
                <a:gd name="T46" fmla="*/ 0 w 1744"/>
                <a:gd name="T47" fmla="*/ 0 h 1712"/>
                <a:gd name="T48" fmla="*/ 0 w 1744"/>
                <a:gd name="T49" fmla="*/ 0 h 1712"/>
                <a:gd name="T50" fmla="*/ 0 w 1744"/>
                <a:gd name="T51" fmla="*/ 0 h 1712"/>
                <a:gd name="T52" fmla="*/ 0 w 1744"/>
                <a:gd name="T53" fmla="*/ 0 h 1712"/>
                <a:gd name="T54" fmla="*/ 0 w 1744"/>
                <a:gd name="T55" fmla="*/ 0 h 1712"/>
                <a:gd name="T56" fmla="*/ 0 w 1744"/>
                <a:gd name="T57" fmla="*/ 0 h 1712"/>
                <a:gd name="T58" fmla="*/ 0 w 1744"/>
                <a:gd name="T59" fmla="*/ 0 h 1712"/>
                <a:gd name="T60" fmla="*/ 0 w 1744"/>
                <a:gd name="T61" fmla="*/ 0 h 1712"/>
                <a:gd name="T62" fmla="*/ 0 w 1744"/>
                <a:gd name="T63" fmla="*/ 0 h 1712"/>
                <a:gd name="T64" fmla="*/ 0 w 1744"/>
                <a:gd name="T65" fmla="*/ 0 h 1712"/>
                <a:gd name="T66" fmla="*/ 0 w 1744"/>
                <a:gd name="T67" fmla="*/ 0 h 1712"/>
                <a:gd name="T68" fmla="*/ 0 w 1744"/>
                <a:gd name="T69" fmla="*/ 0 h 1712"/>
                <a:gd name="T70" fmla="*/ 0 w 1744"/>
                <a:gd name="T71" fmla="*/ 0 h 1712"/>
                <a:gd name="T72" fmla="*/ 0 w 1744"/>
                <a:gd name="T73" fmla="*/ 0 h 1712"/>
                <a:gd name="T74" fmla="*/ 0 w 1744"/>
                <a:gd name="T75" fmla="*/ 0 h 1712"/>
                <a:gd name="T76" fmla="*/ 0 w 1744"/>
                <a:gd name="T77" fmla="*/ 0 h 1712"/>
                <a:gd name="T78" fmla="*/ 0 w 1744"/>
                <a:gd name="T79" fmla="*/ 0 h 1712"/>
                <a:gd name="T80" fmla="*/ 0 w 1744"/>
                <a:gd name="T81" fmla="*/ 0 h 1712"/>
                <a:gd name="T82" fmla="*/ 0 w 1744"/>
                <a:gd name="T83" fmla="*/ 0 h 1712"/>
                <a:gd name="T84" fmla="*/ 0 w 1744"/>
                <a:gd name="T85" fmla="*/ 0 h 1712"/>
                <a:gd name="T86" fmla="*/ 0 w 1744"/>
                <a:gd name="T87" fmla="*/ 0 h 1712"/>
                <a:gd name="T88" fmla="*/ 0 w 1744"/>
                <a:gd name="T89" fmla="*/ 0 h 1712"/>
                <a:gd name="T90" fmla="*/ 0 w 1744"/>
                <a:gd name="T91" fmla="*/ 0 h 1712"/>
                <a:gd name="T92" fmla="*/ 0 w 1744"/>
                <a:gd name="T93" fmla="*/ 0 h 1712"/>
                <a:gd name="T94" fmla="*/ 0 w 1744"/>
                <a:gd name="T95" fmla="*/ 0 h 1712"/>
                <a:gd name="T96" fmla="*/ 0 w 1744"/>
                <a:gd name="T97" fmla="*/ 0 h 17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44"/>
                <a:gd name="T148" fmla="*/ 0 h 1712"/>
                <a:gd name="T149" fmla="*/ 1744 w 1744"/>
                <a:gd name="T150" fmla="*/ 1712 h 17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44" h="1712">
                  <a:moveTo>
                    <a:pt x="0" y="191"/>
                  </a:moveTo>
                  <a:lnTo>
                    <a:pt x="4" y="155"/>
                  </a:lnTo>
                  <a:cubicBezTo>
                    <a:pt x="4" y="154"/>
                    <a:pt x="4" y="152"/>
                    <a:pt x="5" y="150"/>
                  </a:cubicBezTo>
                  <a:lnTo>
                    <a:pt x="15" y="119"/>
                  </a:lnTo>
                  <a:cubicBezTo>
                    <a:pt x="15" y="117"/>
                    <a:pt x="16" y="115"/>
                    <a:pt x="18" y="113"/>
                  </a:cubicBezTo>
                  <a:lnTo>
                    <a:pt x="54" y="60"/>
                  </a:lnTo>
                  <a:cubicBezTo>
                    <a:pt x="55" y="57"/>
                    <a:pt x="57" y="55"/>
                    <a:pt x="60" y="54"/>
                  </a:cubicBezTo>
                  <a:lnTo>
                    <a:pt x="113" y="18"/>
                  </a:lnTo>
                  <a:cubicBezTo>
                    <a:pt x="115" y="16"/>
                    <a:pt x="117" y="15"/>
                    <a:pt x="119" y="15"/>
                  </a:cubicBezTo>
                  <a:lnTo>
                    <a:pt x="150" y="5"/>
                  </a:lnTo>
                  <a:cubicBezTo>
                    <a:pt x="152" y="4"/>
                    <a:pt x="154" y="4"/>
                    <a:pt x="155" y="4"/>
                  </a:cubicBezTo>
                  <a:lnTo>
                    <a:pt x="189" y="1"/>
                  </a:lnTo>
                  <a:lnTo>
                    <a:pt x="1554" y="0"/>
                  </a:lnTo>
                  <a:lnTo>
                    <a:pt x="1591" y="4"/>
                  </a:lnTo>
                  <a:cubicBezTo>
                    <a:pt x="1592" y="4"/>
                    <a:pt x="1594" y="4"/>
                    <a:pt x="1596" y="5"/>
                  </a:cubicBezTo>
                  <a:lnTo>
                    <a:pt x="1627" y="15"/>
                  </a:lnTo>
                  <a:cubicBezTo>
                    <a:pt x="1629" y="15"/>
                    <a:pt x="1631" y="16"/>
                    <a:pt x="1633" y="18"/>
                  </a:cubicBezTo>
                  <a:lnTo>
                    <a:pt x="1686" y="54"/>
                  </a:lnTo>
                  <a:cubicBezTo>
                    <a:pt x="1689" y="55"/>
                    <a:pt x="1691" y="58"/>
                    <a:pt x="1692" y="60"/>
                  </a:cubicBezTo>
                  <a:lnTo>
                    <a:pt x="1727" y="113"/>
                  </a:lnTo>
                  <a:cubicBezTo>
                    <a:pt x="1729" y="115"/>
                    <a:pt x="1730" y="117"/>
                    <a:pt x="1730" y="119"/>
                  </a:cubicBezTo>
                  <a:lnTo>
                    <a:pt x="1740" y="150"/>
                  </a:lnTo>
                  <a:cubicBezTo>
                    <a:pt x="1741" y="152"/>
                    <a:pt x="1741" y="154"/>
                    <a:pt x="1741" y="155"/>
                  </a:cubicBezTo>
                  <a:lnTo>
                    <a:pt x="1744" y="189"/>
                  </a:lnTo>
                  <a:lnTo>
                    <a:pt x="1744" y="1522"/>
                  </a:lnTo>
                  <a:lnTo>
                    <a:pt x="1741" y="1559"/>
                  </a:lnTo>
                  <a:cubicBezTo>
                    <a:pt x="1741" y="1560"/>
                    <a:pt x="1741" y="1562"/>
                    <a:pt x="1740" y="1564"/>
                  </a:cubicBezTo>
                  <a:lnTo>
                    <a:pt x="1730" y="1595"/>
                  </a:lnTo>
                  <a:cubicBezTo>
                    <a:pt x="1730" y="1597"/>
                    <a:pt x="1729" y="1599"/>
                    <a:pt x="1727" y="1601"/>
                  </a:cubicBezTo>
                  <a:lnTo>
                    <a:pt x="1692" y="1654"/>
                  </a:lnTo>
                  <a:cubicBezTo>
                    <a:pt x="1691" y="1656"/>
                    <a:pt x="1688" y="1659"/>
                    <a:pt x="1686" y="1660"/>
                  </a:cubicBezTo>
                  <a:lnTo>
                    <a:pt x="1633" y="1695"/>
                  </a:lnTo>
                  <a:cubicBezTo>
                    <a:pt x="1631" y="1697"/>
                    <a:pt x="1629" y="1698"/>
                    <a:pt x="1627" y="1698"/>
                  </a:cubicBezTo>
                  <a:lnTo>
                    <a:pt x="1596" y="1708"/>
                  </a:lnTo>
                  <a:cubicBezTo>
                    <a:pt x="1594" y="1709"/>
                    <a:pt x="1592" y="1709"/>
                    <a:pt x="1591" y="1709"/>
                  </a:cubicBezTo>
                  <a:lnTo>
                    <a:pt x="1557" y="1712"/>
                  </a:lnTo>
                  <a:lnTo>
                    <a:pt x="191" y="1712"/>
                  </a:lnTo>
                  <a:lnTo>
                    <a:pt x="155" y="1709"/>
                  </a:lnTo>
                  <a:cubicBezTo>
                    <a:pt x="154" y="1709"/>
                    <a:pt x="152" y="1709"/>
                    <a:pt x="150" y="1708"/>
                  </a:cubicBezTo>
                  <a:lnTo>
                    <a:pt x="119" y="1698"/>
                  </a:lnTo>
                  <a:cubicBezTo>
                    <a:pt x="117" y="1698"/>
                    <a:pt x="115" y="1697"/>
                    <a:pt x="113" y="1695"/>
                  </a:cubicBezTo>
                  <a:lnTo>
                    <a:pt x="60" y="1660"/>
                  </a:lnTo>
                  <a:cubicBezTo>
                    <a:pt x="58" y="1659"/>
                    <a:pt x="55" y="1657"/>
                    <a:pt x="54" y="1654"/>
                  </a:cubicBezTo>
                  <a:lnTo>
                    <a:pt x="18" y="1601"/>
                  </a:lnTo>
                  <a:cubicBezTo>
                    <a:pt x="16" y="1599"/>
                    <a:pt x="15" y="1597"/>
                    <a:pt x="15" y="1595"/>
                  </a:cubicBezTo>
                  <a:lnTo>
                    <a:pt x="5" y="1564"/>
                  </a:lnTo>
                  <a:cubicBezTo>
                    <a:pt x="4" y="1562"/>
                    <a:pt x="4" y="1560"/>
                    <a:pt x="4" y="1559"/>
                  </a:cubicBezTo>
                  <a:lnTo>
                    <a:pt x="1" y="1525"/>
                  </a:lnTo>
                  <a:lnTo>
                    <a:pt x="0" y="191"/>
                  </a:lnTo>
                  <a:close/>
                  <a:moveTo>
                    <a:pt x="48" y="1520"/>
                  </a:moveTo>
                  <a:lnTo>
                    <a:pt x="51" y="1554"/>
                  </a:lnTo>
                  <a:lnTo>
                    <a:pt x="50" y="1549"/>
                  </a:lnTo>
                  <a:lnTo>
                    <a:pt x="60" y="1580"/>
                  </a:lnTo>
                  <a:lnTo>
                    <a:pt x="57" y="1574"/>
                  </a:lnTo>
                  <a:lnTo>
                    <a:pt x="93" y="1627"/>
                  </a:lnTo>
                  <a:lnTo>
                    <a:pt x="87" y="1620"/>
                  </a:lnTo>
                  <a:lnTo>
                    <a:pt x="140" y="1655"/>
                  </a:lnTo>
                  <a:lnTo>
                    <a:pt x="134" y="1653"/>
                  </a:lnTo>
                  <a:lnTo>
                    <a:pt x="165" y="1663"/>
                  </a:lnTo>
                  <a:lnTo>
                    <a:pt x="160" y="1662"/>
                  </a:lnTo>
                  <a:lnTo>
                    <a:pt x="191" y="1664"/>
                  </a:lnTo>
                  <a:lnTo>
                    <a:pt x="1552" y="1665"/>
                  </a:lnTo>
                  <a:lnTo>
                    <a:pt x="1586" y="1662"/>
                  </a:lnTo>
                  <a:lnTo>
                    <a:pt x="1581" y="1663"/>
                  </a:lnTo>
                  <a:lnTo>
                    <a:pt x="1612" y="1653"/>
                  </a:lnTo>
                  <a:lnTo>
                    <a:pt x="1606" y="1655"/>
                  </a:lnTo>
                  <a:lnTo>
                    <a:pt x="1659" y="1620"/>
                  </a:lnTo>
                  <a:lnTo>
                    <a:pt x="1652" y="1627"/>
                  </a:lnTo>
                  <a:lnTo>
                    <a:pt x="1687" y="1574"/>
                  </a:lnTo>
                  <a:lnTo>
                    <a:pt x="1685" y="1580"/>
                  </a:lnTo>
                  <a:lnTo>
                    <a:pt x="1695" y="1549"/>
                  </a:lnTo>
                  <a:lnTo>
                    <a:pt x="1694" y="1554"/>
                  </a:lnTo>
                  <a:lnTo>
                    <a:pt x="1696" y="1522"/>
                  </a:lnTo>
                  <a:lnTo>
                    <a:pt x="1697" y="194"/>
                  </a:lnTo>
                  <a:lnTo>
                    <a:pt x="1694" y="160"/>
                  </a:lnTo>
                  <a:lnTo>
                    <a:pt x="1695" y="165"/>
                  </a:lnTo>
                  <a:lnTo>
                    <a:pt x="1685" y="134"/>
                  </a:lnTo>
                  <a:lnTo>
                    <a:pt x="1687" y="140"/>
                  </a:lnTo>
                  <a:lnTo>
                    <a:pt x="1652" y="87"/>
                  </a:lnTo>
                  <a:lnTo>
                    <a:pt x="1659" y="93"/>
                  </a:lnTo>
                  <a:lnTo>
                    <a:pt x="1606" y="57"/>
                  </a:lnTo>
                  <a:lnTo>
                    <a:pt x="1612" y="60"/>
                  </a:lnTo>
                  <a:lnTo>
                    <a:pt x="1581" y="50"/>
                  </a:lnTo>
                  <a:lnTo>
                    <a:pt x="1586" y="51"/>
                  </a:lnTo>
                  <a:lnTo>
                    <a:pt x="1554" y="48"/>
                  </a:lnTo>
                  <a:lnTo>
                    <a:pt x="194" y="48"/>
                  </a:lnTo>
                  <a:lnTo>
                    <a:pt x="160" y="51"/>
                  </a:lnTo>
                  <a:lnTo>
                    <a:pt x="165" y="50"/>
                  </a:lnTo>
                  <a:lnTo>
                    <a:pt x="134" y="60"/>
                  </a:lnTo>
                  <a:lnTo>
                    <a:pt x="140" y="57"/>
                  </a:lnTo>
                  <a:lnTo>
                    <a:pt x="87" y="93"/>
                  </a:lnTo>
                  <a:lnTo>
                    <a:pt x="93" y="87"/>
                  </a:lnTo>
                  <a:lnTo>
                    <a:pt x="57" y="140"/>
                  </a:lnTo>
                  <a:lnTo>
                    <a:pt x="60" y="134"/>
                  </a:lnTo>
                  <a:lnTo>
                    <a:pt x="50" y="165"/>
                  </a:lnTo>
                  <a:lnTo>
                    <a:pt x="51" y="160"/>
                  </a:lnTo>
                  <a:lnTo>
                    <a:pt x="48" y="191"/>
                  </a:lnTo>
                  <a:lnTo>
                    <a:pt x="48" y="1520"/>
                  </a:lnTo>
                  <a:close/>
                </a:path>
              </a:pathLst>
            </a:custGeom>
            <a:solidFill>
              <a:srgbClr val="FFFFFF"/>
            </a:solidFill>
            <a:ln w="0" cap="flat">
              <a:solidFill>
                <a:srgbClr val="FFFFFF"/>
              </a:solidFill>
              <a:prstDash val="solid"/>
              <a:round/>
              <a:headEnd/>
              <a:tailEnd/>
            </a:ln>
          </p:spPr>
          <p:txBody>
            <a:bodyPr/>
            <a:lstStyle/>
            <a:p>
              <a:endParaRPr lang="en-US"/>
            </a:p>
          </p:txBody>
        </p:sp>
        <p:sp>
          <p:nvSpPr>
            <p:cNvPr id="64587" name="Rectangle 73"/>
            <p:cNvSpPr>
              <a:spLocks noChangeArrowheads="1"/>
            </p:cNvSpPr>
            <p:nvPr/>
          </p:nvSpPr>
          <p:spPr bwMode="auto">
            <a:xfrm>
              <a:off x="4355" y="3261"/>
              <a:ext cx="26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FF"/>
                  </a:solidFill>
                </a:rPr>
                <a:t>Breast </a:t>
              </a:r>
              <a:endParaRPr lang="en-US" altLang="en-US" sz="1800">
                <a:latin typeface="Arial" panose="020B0604020202020204" pitchFamily="34" charset="0"/>
              </a:endParaRPr>
            </a:p>
          </p:txBody>
        </p:sp>
        <p:sp>
          <p:nvSpPr>
            <p:cNvPr id="64588" name="Rectangle 74"/>
            <p:cNvSpPr>
              <a:spLocks noChangeArrowheads="1"/>
            </p:cNvSpPr>
            <p:nvPr/>
          </p:nvSpPr>
          <p:spPr bwMode="auto">
            <a:xfrm>
              <a:off x="4330" y="3351"/>
              <a:ext cx="31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FF"/>
                  </a:solidFill>
                </a:rPr>
                <a:t>working </a:t>
              </a:r>
              <a:endParaRPr lang="en-US" altLang="en-US" sz="1800">
                <a:latin typeface="Arial" panose="020B0604020202020204" pitchFamily="34" charset="0"/>
              </a:endParaRPr>
            </a:p>
          </p:txBody>
        </p:sp>
        <p:sp>
          <p:nvSpPr>
            <p:cNvPr id="64589" name="Rectangle 75"/>
            <p:cNvSpPr>
              <a:spLocks noChangeArrowheads="1"/>
            </p:cNvSpPr>
            <p:nvPr/>
          </p:nvSpPr>
          <p:spPr bwMode="auto">
            <a:xfrm>
              <a:off x="4365" y="3436"/>
              <a:ext cx="22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FF"/>
                  </a:solidFill>
                </a:rPr>
                <a:t>group</a:t>
              </a:r>
              <a:endParaRPr lang="en-US" altLang="en-US" sz="1800">
                <a:latin typeface="Arial" panose="020B0604020202020204" pitchFamily="34" charset="0"/>
              </a:endParaRPr>
            </a:p>
          </p:txBody>
        </p:sp>
        <p:sp>
          <p:nvSpPr>
            <p:cNvPr id="64590" name="Freeform 76"/>
            <p:cNvSpPr>
              <a:spLocks/>
            </p:cNvSpPr>
            <p:nvPr/>
          </p:nvSpPr>
          <p:spPr bwMode="auto">
            <a:xfrm>
              <a:off x="4749" y="2024"/>
              <a:ext cx="530" cy="519"/>
            </a:xfrm>
            <a:custGeom>
              <a:avLst/>
              <a:gdLst>
                <a:gd name="T0" fmla="*/ 0 w 1696"/>
                <a:gd name="T1" fmla="*/ 0 h 1664"/>
                <a:gd name="T2" fmla="*/ 0 w 1696"/>
                <a:gd name="T3" fmla="*/ 0 h 1664"/>
                <a:gd name="T4" fmla="*/ 0 w 1696"/>
                <a:gd name="T5" fmla="*/ 0 h 1664"/>
                <a:gd name="T6" fmla="*/ 0 w 1696"/>
                <a:gd name="T7" fmla="*/ 0 h 1664"/>
                <a:gd name="T8" fmla="*/ 0 w 1696"/>
                <a:gd name="T9" fmla="*/ 0 h 1664"/>
                <a:gd name="T10" fmla="*/ 0 w 1696"/>
                <a:gd name="T11" fmla="*/ 0 h 1664"/>
                <a:gd name="T12" fmla="*/ 0 w 1696"/>
                <a:gd name="T13" fmla="*/ 0 h 1664"/>
                <a:gd name="T14" fmla="*/ 0 w 1696"/>
                <a:gd name="T15" fmla="*/ 0 h 1664"/>
                <a:gd name="T16" fmla="*/ 0 w 1696"/>
                <a:gd name="T17" fmla="*/ 0 h 1664"/>
                <a:gd name="T18" fmla="*/ 0 w 1696"/>
                <a:gd name="T19" fmla="*/ 0 h 1664"/>
                <a:gd name="T20" fmla="*/ 0 w 1696"/>
                <a:gd name="T21" fmla="*/ 0 h 1664"/>
                <a:gd name="T22" fmla="*/ 0 w 1696"/>
                <a:gd name="T23" fmla="*/ 0 h 1664"/>
                <a:gd name="T24" fmla="*/ 0 w 1696"/>
                <a:gd name="T25" fmla="*/ 0 h 1664"/>
                <a:gd name="T26" fmla="*/ 0 w 1696"/>
                <a:gd name="T27" fmla="*/ 0 h 1664"/>
                <a:gd name="T28" fmla="*/ 0 w 1696"/>
                <a:gd name="T29" fmla="*/ 0 h 1664"/>
                <a:gd name="T30" fmla="*/ 0 w 1696"/>
                <a:gd name="T31" fmla="*/ 0 h 1664"/>
                <a:gd name="T32" fmla="*/ 0 w 1696"/>
                <a:gd name="T33" fmla="*/ 0 h 1664"/>
                <a:gd name="T34" fmla="*/ 0 w 1696"/>
                <a:gd name="T35" fmla="*/ 0 h 1664"/>
                <a:gd name="T36" fmla="*/ 0 w 1696"/>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96"/>
                <a:gd name="T58" fmla="*/ 0 h 1664"/>
                <a:gd name="T59" fmla="*/ 1696 w 1696"/>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96" h="1664">
                  <a:moveTo>
                    <a:pt x="0" y="167"/>
                  </a:moveTo>
                  <a:cubicBezTo>
                    <a:pt x="0" y="75"/>
                    <a:pt x="75" y="0"/>
                    <a:pt x="167" y="0"/>
                  </a:cubicBezTo>
                  <a:cubicBezTo>
                    <a:pt x="167" y="0"/>
                    <a:pt x="167" y="0"/>
                    <a:pt x="167" y="0"/>
                  </a:cubicBezTo>
                  <a:lnTo>
                    <a:pt x="1530" y="0"/>
                  </a:lnTo>
                  <a:cubicBezTo>
                    <a:pt x="1622" y="0"/>
                    <a:pt x="1696" y="75"/>
                    <a:pt x="1696" y="167"/>
                  </a:cubicBezTo>
                  <a:cubicBezTo>
                    <a:pt x="1696" y="167"/>
                    <a:pt x="1696" y="167"/>
                    <a:pt x="1696" y="167"/>
                  </a:cubicBezTo>
                  <a:lnTo>
                    <a:pt x="1696" y="1498"/>
                  </a:lnTo>
                  <a:cubicBezTo>
                    <a:pt x="1696" y="1590"/>
                    <a:pt x="1622" y="1664"/>
                    <a:pt x="1530" y="1664"/>
                  </a:cubicBezTo>
                  <a:cubicBezTo>
                    <a:pt x="1530" y="1664"/>
                    <a:pt x="1530" y="1664"/>
                    <a:pt x="1530" y="1664"/>
                  </a:cubicBezTo>
                  <a:lnTo>
                    <a:pt x="167" y="1664"/>
                  </a:lnTo>
                  <a:cubicBezTo>
                    <a:pt x="75" y="1664"/>
                    <a:pt x="0" y="1590"/>
                    <a:pt x="0" y="1498"/>
                  </a:cubicBezTo>
                  <a:cubicBezTo>
                    <a:pt x="0" y="1498"/>
                    <a:pt x="0" y="1498"/>
                    <a:pt x="0" y="1498"/>
                  </a:cubicBezTo>
                  <a:lnTo>
                    <a:pt x="0" y="167"/>
                  </a:lnTo>
                  <a:close/>
                </a:path>
              </a:pathLst>
            </a:custGeom>
            <a:solidFill>
              <a:srgbClr val="7030A0"/>
            </a:solidFill>
            <a:ln w="0">
              <a:solidFill>
                <a:srgbClr val="000000"/>
              </a:solidFill>
              <a:prstDash val="solid"/>
              <a:round/>
              <a:headEnd/>
              <a:tailEnd/>
            </a:ln>
          </p:spPr>
          <p:txBody>
            <a:bodyPr/>
            <a:lstStyle/>
            <a:p>
              <a:endParaRPr lang="en-US"/>
            </a:p>
          </p:txBody>
        </p:sp>
        <p:sp>
          <p:nvSpPr>
            <p:cNvPr id="64591" name="Freeform 77"/>
            <p:cNvSpPr>
              <a:spLocks noEditPoints="1"/>
            </p:cNvSpPr>
            <p:nvPr/>
          </p:nvSpPr>
          <p:spPr bwMode="auto">
            <a:xfrm>
              <a:off x="4742" y="2016"/>
              <a:ext cx="544" cy="535"/>
            </a:xfrm>
            <a:custGeom>
              <a:avLst/>
              <a:gdLst>
                <a:gd name="T0" fmla="*/ 0 w 1744"/>
                <a:gd name="T1" fmla="*/ 0 h 1712"/>
                <a:gd name="T2" fmla="*/ 0 w 1744"/>
                <a:gd name="T3" fmla="*/ 0 h 1712"/>
                <a:gd name="T4" fmla="*/ 0 w 1744"/>
                <a:gd name="T5" fmla="*/ 0 h 1712"/>
                <a:gd name="T6" fmla="*/ 0 w 1744"/>
                <a:gd name="T7" fmla="*/ 0 h 1712"/>
                <a:gd name="T8" fmla="*/ 0 w 1744"/>
                <a:gd name="T9" fmla="*/ 0 h 1712"/>
                <a:gd name="T10" fmla="*/ 0 w 1744"/>
                <a:gd name="T11" fmla="*/ 0 h 1712"/>
                <a:gd name="T12" fmla="*/ 0 w 1744"/>
                <a:gd name="T13" fmla="*/ 0 h 1712"/>
                <a:gd name="T14" fmla="*/ 0 w 1744"/>
                <a:gd name="T15" fmla="*/ 0 h 1712"/>
                <a:gd name="T16" fmla="*/ 0 w 1744"/>
                <a:gd name="T17" fmla="*/ 0 h 1712"/>
                <a:gd name="T18" fmla="*/ 0 w 1744"/>
                <a:gd name="T19" fmla="*/ 0 h 1712"/>
                <a:gd name="T20" fmla="*/ 0 w 1744"/>
                <a:gd name="T21" fmla="*/ 0 h 1712"/>
                <a:gd name="T22" fmla="*/ 0 w 1744"/>
                <a:gd name="T23" fmla="*/ 0 h 1712"/>
                <a:gd name="T24" fmla="*/ 0 w 1744"/>
                <a:gd name="T25" fmla="*/ 0 h 1712"/>
                <a:gd name="T26" fmla="*/ 0 w 1744"/>
                <a:gd name="T27" fmla="*/ 0 h 1712"/>
                <a:gd name="T28" fmla="*/ 0 w 1744"/>
                <a:gd name="T29" fmla="*/ 0 h 1712"/>
                <a:gd name="T30" fmla="*/ 0 w 1744"/>
                <a:gd name="T31" fmla="*/ 0 h 1712"/>
                <a:gd name="T32" fmla="*/ 0 w 1744"/>
                <a:gd name="T33" fmla="*/ 0 h 1712"/>
                <a:gd name="T34" fmla="*/ 0 w 1744"/>
                <a:gd name="T35" fmla="*/ 0 h 1712"/>
                <a:gd name="T36" fmla="*/ 0 w 1744"/>
                <a:gd name="T37" fmla="*/ 0 h 1712"/>
                <a:gd name="T38" fmla="*/ 0 w 1744"/>
                <a:gd name="T39" fmla="*/ 0 h 1712"/>
                <a:gd name="T40" fmla="*/ 0 w 1744"/>
                <a:gd name="T41" fmla="*/ 0 h 1712"/>
                <a:gd name="T42" fmla="*/ 0 w 1744"/>
                <a:gd name="T43" fmla="*/ 0 h 1712"/>
                <a:gd name="T44" fmla="*/ 0 w 1744"/>
                <a:gd name="T45" fmla="*/ 0 h 1712"/>
                <a:gd name="T46" fmla="*/ 0 w 1744"/>
                <a:gd name="T47" fmla="*/ 0 h 1712"/>
                <a:gd name="T48" fmla="*/ 0 w 1744"/>
                <a:gd name="T49" fmla="*/ 0 h 1712"/>
                <a:gd name="T50" fmla="*/ 0 w 1744"/>
                <a:gd name="T51" fmla="*/ 0 h 1712"/>
                <a:gd name="T52" fmla="*/ 0 w 1744"/>
                <a:gd name="T53" fmla="*/ 0 h 1712"/>
                <a:gd name="T54" fmla="*/ 0 w 1744"/>
                <a:gd name="T55" fmla="*/ 0 h 1712"/>
                <a:gd name="T56" fmla="*/ 0 w 1744"/>
                <a:gd name="T57" fmla="*/ 0 h 1712"/>
                <a:gd name="T58" fmla="*/ 0 w 1744"/>
                <a:gd name="T59" fmla="*/ 0 h 1712"/>
                <a:gd name="T60" fmla="*/ 0 w 1744"/>
                <a:gd name="T61" fmla="*/ 0 h 1712"/>
                <a:gd name="T62" fmla="*/ 0 w 1744"/>
                <a:gd name="T63" fmla="*/ 0 h 1712"/>
                <a:gd name="T64" fmla="*/ 0 w 1744"/>
                <a:gd name="T65" fmla="*/ 0 h 1712"/>
                <a:gd name="T66" fmla="*/ 0 w 1744"/>
                <a:gd name="T67" fmla="*/ 0 h 1712"/>
                <a:gd name="T68" fmla="*/ 0 w 1744"/>
                <a:gd name="T69" fmla="*/ 0 h 1712"/>
                <a:gd name="T70" fmla="*/ 0 w 1744"/>
                <a:gd name="T71" fmla="*/ 0 h 1712"/>
                <a:gd name="T72" fmla="*/ 0 w 1744"/>
                <a:gd name="T73" fmla="*/ 0 h 1712"/>
                <a:gd name="T74" fmla="*/ 0 w 1744"/>
                <a:gd name="T75" fmla="*/ 0 h 1712"/>
                <a:gd name="T76" fmla="*/ 0 w 1744"/>
                <a:gd name="T77" fmla="*/ 0 h 1712"/>
                <a:gd name="T78" fmla="*/ 0 w 1744"/>
                <a:gd name="T79" fmla="*/ 0 h 1712"/>
                <a:gd name="T80" fmla="*/ 0 w 1744"/>
                <a:gd name="T81" fmla="*/ 0 h 1712"/>
                <a:gd name="T82" fmla="*/ 0 w 1744"/>
                <a:gd name="T83" fmla="*/ 0 h 1712"/>
                <a:gd name="T84" fmla="*/ 0 w 1744"/>
                <a:gd name="T85" fmla="*/ 0 h 1712"/>
                <a:gd name="T86" fmla="*/ 0 w 1744"/>
                <a:gd name="T87" fmla="*/ 0 h 1712"/>
                <a:gd name="T88" fmla="*/ 0 w 1744"/>
                <a:gd name="T89" fmla="*/ 0 h 1712"/>
                <a:gd name="T90" fmla="*/ 0 w 1744"/>
                <a:gd name="T91" fmla="*/ 0 h 1712"/>
                <a:gd name="T92" fmla="*/ 0 w 1744"/>
                <a:gd name="T93" fmla="*/ 0 h 1712"/>
                <a:gd name="T94" fmla="*/ 0 w 1744"/>
                <a:gd name="T95" fmla="*/ 0 h 1712"/>
                <a:gd name="T96" fmla="*/ 0 w 1744"/>
                <a:gd name="T97" fmla="*/ 0 h 17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44"/>
                <a:gd name="T148" fmla="*/ 0 h 1712"/>
                <a:gd name="T149" fmla="*/ 1744 w 1744"/>
                <a:gd name="T150" fmla="*/ 1712 h 17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44" h="1712">
                  <a:moveTo>
                    <a:pt x="0" y="191"/>
                  </a:moveTo>
                  <a:lnTo>
                    <a:pt x="4" y="155"/>
                  </a:lnTo>
                  <a:cubicBezTo>
                    <a:pt x="4" y="154"/>
                    <a:pt x="4" y="152"/>
                    <a:pt x="5" y="150"/>
                  </a:cubicBezTo>
                  <a:lnTo>
                    <a:pt x="15" y="119"/>
                  </a:lnTo>
                  <a:cubicBezTo>
                    <a:pt x="15" y="117"/>
                    <a:pt x="16" y="115"/>
                    <a:pt x="18" y="113"/>
                  </a:cubicBezTo>
                  <a:lnTo>
                    <a:pt x="54" y="60"/>
                  </a:lnTo>
                  <a:cubicBezTo>
                    <a:pt x="55" y="57"/>
                    <a:pt x="57" y="55"/>
                    <a:pt x="60" y="54"/>
                  </a:cubicBezTo>
                  <a:lnTo>
                    <a:pt x="113" y="18"/>
                  </a:lnTo>
                  <a:cubicBezTo>
                    <a:pt x="115" y="16"/>
                    <a:pt x="117" y="15"/>
                    <a:pt x="119" y="15"/>
                  </a:cubicBezTo>
                  <a:lnTo>
                    <a:pt x="150" y="5"/>
                  </a:lnTo>
                  <a:cubicBezTo>
                    <a:pt x="152" y="4"/>
                    <a:pt x="154" y="4"/>
                    <a:pt x="155" y="4"/>
                  </a:cubicBezTo>
                  <a:lnTo>
                    <a:pt x="189" y="1"/>
                  </a:lnTo>
                  <a:lnTo>
                    <a:pt x="1554" y="0"/>
                  </a:lnTo>
                  <a:lnTo>
                    <a:pt x="1591" y="4"/>
                  </a:lnTo>
                  <a:cubicBezTo>
                    <a:pt x="1592" y="4"/>
                    <a:pt x="1594" y="4"/>
                    <a:pt x="1596" y="5"/>
                  </a:cubicBezTo>
                  <a:lnTo>
                    <a:pt x="1627" y="15"/>
                  </a:lnTo>
                  <a:cubicBezTo>
                    <a:pt x="1629" y="15"/>
                    <a:pt x="1631" y="16"/>
                    <a:pt x="1633" y="18"/>
                  </a:cubicBezTo>
                  <a:lnTo>
                    <a:pt x="1686" y="54"/>
                  </a:lnTo>
                  <a:cubicBezTo>
                    <a:pt x="1689" y="55"/>
                    <a:pt x="1691" y="58"/>
                    <a:pt x="1692" y="60"/>
                  </a:cubicBezTo>
                  <a:lnTo>
                    <a:pt x="1727" y="113"/>
                  </a:lnTo>
                  <a:cubicBezTo>
                    <a:pt x="1729" y="115"/>
                    <a:pt x="1730" y="117"/>
                    <a:pt x="1730" y="119"/>
                  </a:cubicBezTo>
                  <a:lnTo>
                    <a:pt x="1740" y="150"/>
                  </a:lnTo>
                  <a:cubicBezTo>
                    <a:pt x="1741" y="152"/>
                    <a:pt x="1741" y="154"/>
                    <a:pt x="1741" y="155"/>
                  </a:cubicBezTo>
                  <a:lnTo>
                    <a:pt x="1744" y="189"/>
                  </a:lnTo>
                  <a:lnTo>
                    <a:pt x="1744" y="1522"/>
                  </a:lnTo>
                  <a:lnTo>
                    <a:pt x="1741" y="1559"/>
                  </a:lnTo>
                  <a:cubicBezTo>
                    <a:pt x="1741" y="1560"/>
                    <a:pt x="1741" y="1562"/>
                    <a:pt x="1740" y="1564"/>
                  </a:cubicBezTo>
                  <a:lnTo>
                    <a:pt x="1730" y="1595"/>
                  </a:lnTo>
                  <a:cubicBezTo>
                    <a:pt x="1730" y="1597"/>
                    <a:pt x="1729" y="1599"/>
                    <a:pt x="1727" y="1601"/>
                  </a:cubicBezTo>
                  <a:lnTo>
                    <a:pt x="1692" y="1654"/>
                  </a:lnTo>
                  <a:cubicBezTo>
                    <a:pt x="1691" y="1656"/>
                    <a:pt x="1688" y="1659"/>
                    <a:pt x="1686" y="1660"/>
                  </a:cubicBezTo>
                  <a:lnTo>
                    <a:pt x="1633" y="1695"/>
                  </a:lnTo>
                  <a:cubicBezTo>
                    <a:pt x="1631" y="1697"/>
                    <a:pt x="1629" y="1698"/>
                    <a:pt x="1627" y="1698"/>
                  </a:cubicBezTo>
                  <a:lnTo>
                    <a:pt x="1596" y="1708"/>
                  </a:lnTo>
                  <a:cubicBezTo>
                    <a:pt x="1594" y="1709"/>
                    <a:pt x="1592" y="1709"/>
                    <a:pt x="1591" y="1709"/>
                  </a:cubicBezTo>
                  <a:lnTo>
                    <a:pt x="1557" y="1712"/>
                  </a:lnTo>
                  <a:lnTo>
                    <a:pt x="191" y="1712"/>
                  </a:lnTo>
                  <a:lnTo>
                    <a:pt x="155" y="1709"/>
                  </a:lnTo>
                  <a:cubicBezTo>
                    <a:pt x="154" y="1709"/>
                    <a:pt x="152" y="1709"/>
                    <a:pt x="150" y="1708"/>
                  </a:cubicBezTo>
                  <a:lnTo>
                    <a:pt x="119" y="1698"/>
                  </a:lnTo>
                  <a:cubicBezTo>
                    <a:pt x="117" y="1698"/>
                    <a:pt x="115" y="1697"/>
                    <a:pt x="113" y="1695"/>
                  </a:cubicBezTo>
                  <a:lnTo>
                    <a:pt x="60" y="1660"/>
                  </a:lnTo>
                  <a:cubicBezTo>
                    <a:pt x="58" y="1659"/>
                    <a:pt x="55" y="1657"/>
                    <a:pt x="54" y="1654"/>
                  </a:cubicBezTo>
                  <a:lnTo>
                    <a:pt x="18" y="1601"/>
                  </a:lnTo>
                  <a:cubicBezTo>
                    <a:pt x="16" y="1599"/>
                    <a:pt x="15" y="1597"/>
                    <a:pt x="15" y="1595"/>
                  </a:cubicBezTo>
                  <a:lnTo>
                    <a:pt x="5" y="1564"/>
                  </a:lnTo>
                  <a:cubicBezTo>
                    <a:pt x="4" y="1562"/>
                    <a:pt x="4" y="1560"/>
                    <a:pt x="4" y="1559"/>
                  </a:cubicBezTo>
                  <a:lnTo>
                    <a:pt x="1" y="1525"/>
                  </a:lnTo>
                  <a:lnTo>
                    <a:pt x="0" y="191"/>
                  </a:lnTo>
                  <a:close/>
                  <a:moveTo>
                    <a:pt x="48" y="1520"/>
                  </a:moveTo>
                  <a:lnTo>
                    <a:pt x="51" y="1554"/>
                  </a:lnTo>
                  <a:lnTo>
                    <a:pt x="50" y="1549"/>
                  </a:lnTo>
                  <a:lnTo>
                    <a:pt x="60" y="1580"/>
                  </a:lnTo>
                  <a:lnTo>
                    <a:pt x="57" y="1574"/>
                  </a:lnTo>
                  <a:lnTo>
                    <a:pt x="93" y="1627"/>
                  </a:lnTo>
                  <a:lnTo>
                    <a:pt x="87" y="1620"/>
                  </a:lnTo>
                  <a:lnTo>
                    <a:pt x="140" y="1655"/>
                  </a:lnTo>
                  <a:lnTo>
                    <a:pt x="134" y="1653"/>
                  </a:lnTo>
                  <a:lnTo>
                    <a:pt x="165" y="1663"/>
                  </a:lnTo>
                  <a:lnTo>
                    <a:pt x="160" y="1662"/>
                  </a:lnTo>
                  <a:lnTo>
                    <a:pt x="191" y="1664"/>
                  </a:lnTo>
                  <a:lnTo>
                    <a:pt x="1552" y="1665"/>
                  </a:lnTo>
                  <a:lnTo>
                    <a:pt x="1586" y="1662"/>
                  </a:lnTo>
                  <a:lnTo>
                    <a:pt x="1581" y="1663"/>
                  </a:lnTo>
                  <a:lnTo>
                    <a:pt x="1612" y="1653"/>
                  </a:lnTo>
                  <a:lnTo>
                    <a:pt x="1606" y="1655"/>
                  </a:lnTo>
                  <a:lnTo>
                    <a:pt x="1659" y="1620"/>
                  </a:lnTo>
                  <a:lnTo>
                    <a:pt x="1652" y="1627"/>
                  </a:lnTo>
                  <a:lnTo>
                    <a:pt x="1687" y="1574"/>
                  </a:lnTo>
                  <a:lnTo>
                    <a:pt x="1685" y="1580"/>
                  </a:lnTo>
                  <a:lnTo>
                    <a:pt x="1695" y="1549"/>
                  </a:lnTo>
                  <a:lnTo>
                    <a:pt x="1694" y="1554"/>
                  </a:lnTo>
                  <a:lnTo>
                    <a:pt x="1696" y="1522"/>
                  </a:lnTo>
                  <a:lnTo>
                    <a:pt x="1697" y="194"/>
                  </a:lnTo>
                  <a:lnTo>
                    <a:pt x="1694" y="160"/>
                  </a:lnTo>
                  <a:lnTo>
                    <a:pt x="1695" y="165"/>
                  </a:lnTo>
                  <a:lnTo>
                    <a:pt x="1685" y="134"/>
                  </a:lnTo>
                  <a:lnTo>
                    <a:pt x="1687" y="140"/>
                  </a:lnTo>
                  <a:lnTo>
                    <a:pt x="1652" y="87"/>
                  </a:lnTo>
                  <a:lnTo>
                    <a:pt x="1659" y="93"/>
                  </a:lnTo>
                  <a:lnTo>
                    <a:pt x="1606" y="57"/>
                  </a:lnTo>
                  <a:lnTo>
                    <a:pt x="1612" y="60"/>
                  </a:lnTo>
                  <a:lnTo>
                    <a:pt x="1581" y="50"/>
                  </a:lnTo>
                  <a:lnTo>
                    <a:pt x="1586" y="51"/>
                  </a:lnTo>
                  <a:lnTo>
                    <a:pt x="1554" y="48"/>
                  </a:lnTo>
                  <a:lnTo>
                    <a:pt x="194" y="48"/>
                  </a:lnTo>
                  <a:lnTo>
                    <a:pt x="160" y="51"/>
                  </a:lnTo>
                  <a:lnTo>
                    <a:pt x="165" y="50"/>
                  </a:lnTo>
                  <a:lnTo>
                    <a:pt x="134" y="60"/>
                  </a:lnTo>
                  <a:lnTo>
                    <a:pt x="140" y="57"/>
                  </a:lnTo>
                  <a:lnTo>
                    <a:pt x="87" y="93"/>
                  </a:lnTo>
                  <a:lnTo>
                    <a:pt x="93" y="87"/>
                  </a:lnTo>
                  <a:lnTo>
                    <a:pt x="57" y="140"/>
                  </a:lnTo>
                  <a:lnTo>
                    <a:pt x="60" y="134"/>
                  </a:lnTo>
                  <a:lnTo>
                    <a:pt x="50" y="165"/>
                  </a:lnTo>
                  <a:lnTo>
                    <a:pt x="51" y="160"/>
                  </a:lnTo>
                  <a:lnTo>
                    <a:pt x="48" y="191"/>
                  </a:lnTo>
                  <a:lnTo>
                    <a:pt x="48" y="1520"/>
                  </a:lnTo>
                  <a:close/>
                </a:path>
              </a:pathLst>
            </a:custGeom>
            <a:solidFill>
              <a:srgbClr val="FFFFFF"/>
            </a:solidFill>
            <a:ln w="0" cap="flat">
              <a:solidFill>
                <a:srgbClr val="FFFFFF"/>
              </a:solidFill>
              <a:prstDash val="solid"/>
              <a:round/>
              <a:headEnd/>
              <a:tailEnd/>
            </a:ln>
          </p:spPr>
          <p:txBody>
            <a:bodyPr/>
            <a:lstStyle/>
            <a:p>
              <a:endParaRPr lang="en-US"/>
            </a:p>
          </p:txBody>
        </p:sp>
        <p:sp>
          <p:nvSpPr>
            <p:cNvPr id="64592" name="Rectangle 78"/>
            <p:cNvSpPr>
              <a:spLocks noChangeArrowheads="1"/>
            </p:cNvSpPr>
            <p:nvPr/>
          </p:nvSpPr>
          <p:spPr bwMode="auto">
            <a:xfrm>
              <a:off x="4868" y="2162"/>
              <a:ext cx="375"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FFFFFF"/>
                  </a:solidFill>
                </a:rPr>
                <a:t>Cancer </a:t>
              </a:r>
              <a:endParaRPr lang="en-US" altLang="en-US" sz="1800">
                <a:latin typeface="Arial" panose="020B0604020202020204" pitchFamily="34" charset="0"/>
              </a:endParaRPr>
            </a:p>
          </p:txBody>
        </p:sp>
        <p:sp>
          <p:nvSpPr>
            <p:cNvPr id="64593" name="Rectangle 79"/>
            <p:cNvSpPr>
              <a:spLocks noChangeArrowheads="1"/>
            </p:cNvSpPr>
            <p:nvPr/>
          </p:nvSpPr>
          <p:spPr bwMode="auto">
            <a:xfrm>
              <a:off x="4793" y="2272"/>
              <a:ext cx="51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00">
                  <a:solidFill>
                    <a:srgbClr val="FFFFFF"/>
                  </a:solidFill>
                </a:rPr>
                <a:t>Economics</a:t>
              </a:r>
              <a:endParaRPr lang="en-US" altLang="en-US" sz="1800">
                <a:latin typeface="Arial" panose="020B0604020202020204" pitchFamily="34" charset="0"/>
              </a:endParaRPr>
            </a:p>
          </p:txBody>
        </p:sp>
        <p:sp>
          <p:nvSpPr>
            <p:cNvPr id="64594" name="Freeform 80"/>
            <p:cNvSpPr>
              <a:spLocks/>
            </p:cNvSpPr>
            <p:nvPr/>
          </p:nvSpPr>
          <p:spPr bwMode="auto">
            <a:xfrm>
              <a:off x="4749" y="2583"/>
              <a:ext cx="530" cy="520"/>
            </a:xfrm>
            <a:custGeom>
              <a:avLst/>
              <a:gdLst>
                <a:gd name="T0" fmla="*/ 0 w 1696"/>
                <a:gd name="T1" fmla="*/ 0 h 1664"/>
                <a:gd name="T2" fmla="*/ 0 w 1696"/>
                <a:gd name="T3" fmla="*/ 0 h 1664"/>
                <a:gd name="T4" fmla="*/ 0 w 1696"/>
                <a:gd name="T5" fmla="*/ 0 h 1664"/>
                <a:gd name="T6" fmla="*/ 0 w 1696"/>
                <a:gd name="T7" fmla="*/ 0 h 1664"/>
                <a:gd name="T8" fmla="*/ 0 w 1696"/>
                <a:gd name="T9" fmla="*/ 0 h 1664"/>
                <a:gd name="T10" fmla="*/ 0 w 1696"/>
                <a:gd name="T11" fmla="*/ 0 h 1664"/>
                <a:gd name="T12" fmla="*/ 0 w 1696"/>
                <a:gd name="T13" fmla="*/ 0 h 1664"/>
                <a:gd name="T14" fmla="*/ 0 w 1696"/>
                <a:gd name="T15" fmla="*/ 0 h 1664"/>
                <a:gd name="T16" fmla="*/ 0 w 1696"/>
                <a:gd name="T17" fmla="*/ 0 h 1664"/>
                <a:gd name="T18" fmla="*/ 0 w 1696"/>
                <a:gd name="T19" fmla="*/ 0 h 1664"/>
                <a:gd name="T20" fmla="*/ 0 w 1696"/>
                <a:gd name="T21" fmla="*/ 0 h 1664"/>
                <a:gd name="T22" fmla="*/ 0 w 1696"/>
                <a:gd name="T23" fmla="*/ 0 h 1664"/>
                <a:gd name="T24" fmla="*/ 0 w 1696"/>
                <a:gd name="T25" fmla="*/ 0 h 1664"/>
                <a:gd name="T26" fmla="*/ 0 w 1696"/>
                <a:gd name="T27" fmla="*/ 0 h 1664"/>
                <a:gd name="T28" fmla="*/ 0 w 1696"/>
                <a:gd name="T29" fmla="*/ 0 h 1664"/>
                <a:gd name="T30" fmla="*/ 0 w 1696"/>
                <a:gd name="T31" fmla="*/ 0 h 1664"/>
                <a:gd name="T32" fmla="*/ 0 w 1696"/>
                <a:gd name="T33" fmla="*/ 0 h 1664"/>
                <a:gd name="T34" fmla="*/ 0 w 1696"/>
                <a:gd name="T35" fmla="*/ 0 h 1664"/>
                <a:gd name="T36" fmla="*/ 0 w 1696"/>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96"/>
                <a:gd name="T58" fmla="*/ 0 h 1664"/>
                <a:gd name="T59" fmla="*/ 1696 w 1696"/>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96" h="1664">
                  <a:moveTo>
                    <a:pt x="0" y="167"/>
                  </a:moveTo>
                  <a:cubicBezTo>
                    <a:pt x="0" y="75"/>
                    <a:pt x="75" y="0"/>
                    <a:pt x="167" y="0"/>
                  </a:cubicBezTo>
                  <a:cubicBezTo>
                    <a:pt x="167" y="0"/>
                    <a:pt x="167" y="0"/>
                    <a:pt x="167" y="0"/>
                  </a:cubicBezTo>
                  <a:lnTo>
                    <a:pt x="1530" y="0"/>
                  </a:lnTo>
                  <a:cubicBezTo>
                    <a:pt x="1622" y="0"/>
                    <a:pt x="1696" y="75"/>
                    <a:pt x="1696" y="167"/>
                  </a:cubicBezTo>
                  <a:cubicBezTo>
                    <a:pt x="1696" y="167"/>
                    <a:pt x="1696" y="167"/>
                    <a:pt x="1696" y="167"/>
                  </a:cubicBezTo>
                  <a:lnTo>
                    <a:pt x="1696" y="1498"/>
                  </a:lnTo>
                  <a:cubicBezTo>
                    <a:pt x="1696" y="1590"/>
                    <a:pt x="1622" y="1664"/>
                    <a:pt x="1530" y="1664"/>
                  </a:cubicBezTo>
                  <a:cubicBezTo>
                    <a:pt x="1530" y="1664"/>
                    <a:pt x="1530" y="1664"/>
                    <a:pt x="1530" y="1664"/>
                  </a:cubicBezTo>
                  <a:lnTo>
                    <a:pt x="167" y="1664"/>
                  </a:lnTo>
                  <a:cubicBezTo>
                    <a:pt x="75" y="1664"/>
                    <a:pt x="0" y="1590"/>
                    <a:pt x="0" y="1498"/>
                  </a:cubicBezTo>
                  <a:cubicBezTo>
                    <a:pt x="0" y="1498"/>
                    <a:pt x="0" y="1498"/>
                    <a:pt x="0" y="1498"/>
                  </a:cubicBezTo>
                  <a:lnTo>
                    <a:pt x="0" y="167"/>
                  </a:lnTo>
                  <a:close/>
                </a:path>
              </a:pathLst>
            </a:custGeom>
            <a:solidFill>
              <a:srgbClr val="7030A0"/>
            </a:solidFill>
            <a:ln w="0">
              <a:solidFill>
                <a:srgbClr val="000000"/>
              </a:solidFill>
              <a:prstDash val="solid"/>
              <a:round/>
              <a:headEnd/>
              <a:tailEnd/>
            </a:ln>
          </p:spPr>
          <p:txBody>
            <a:bodyPr/>
            <a:lstStyle/>
            <a:p>
              <a:endParaRPr lang="en-US"/>
            </a:p>
          </p:txBody>
        </p:sp>
        <p:sp>
          <p:nvSpPr>
            <p:cNvPr id="64595" name="Freeform 81"/>
            <p:cNvSpPr>
              <a:spLocks noEditPoints="1"/>
            </p:cNvSpPr>
            <p:nvPr/>
          </p:nvSpPr>
          <p:spPr bwMode="auto">
            <a:xfrm>
              <a:off x="4742" y="2576"/>
              <a:ext cx="544" cy="535"/>
            </a:xfrm>
            <a:custGeom>
              <a:avLst/>
              <a:gdLst>
                <a:gd name="T0" fmla="*/ 0 w 1744"/>
                <a:gd name="T1" fmla="*/ 0 h 1712"/>
                <a:gd name="T2" fmla="*/ 0 w 1744"/>
                <a:gd name="T3" fmla="*/ 0 h 1712"/>
                <a:gd name="T4" fmla="*/ 0 w 1744"/>
                <a:gd name="T5" fmla="*/ 0 h 1712"/>
                <a:gd name="T6" fmla="*/ 0 w 1744"/>
                <a:gd name="T7" fmla="*/ 0 h 1712"/>
                <a:gd name="T8" fmla="*/ 0 w 1744"/>
                <a:gd name="T9" fmla="*/ 0 h 1712"/>
                <a:gd name="T10" fmla="*/ 0 w 1744"/>
                <a:gd name="T11" fmla="*/ 0 h 1712"/>
                <a:gd name="T12" fmla="*/ 0 w 1744"/>
                <a:gd name="T13" fmla="*/ 0 h 1712"/>
                <a:gd name="T14" fmla="*/ 0 w 1744"/>
                <a:gd name="T15" fmla="*/ 0 h 1712"/>
                <a:gd name="T16" fmla="*/ 0 w 1744"/>
                <a:gd name="T17" fmla="*/ 0 h 1712"/>
                <a:gd name="T18" fmla="*/ 0 w 1744"/>
                <a:gd name="T19" fmla="*/ 0 h 1712"/>
                <a:gd name="T20" fmla="*/ 0 w 1744"/>
                <a:gd name="T21" fmla="*/ 0 h 1712"/>
                <a:gd name="T22" fmla="*/ 0 w 1744"/>
                <a:gd name="T23" fmla="*/ 0 h 1712"/>
                <a:gd name="T24" fmla="*/ 0 w 1744"/>
                <a:gd name="T25" fmla="*/ 0 h 1712"/>
                <a:gd name="T26" fmla="*/ 0 w 1744"/>
                <a:gd name="T27" fmla="*/ 0 h 1712"/>
                <a:gd name="T28" fmla="*/ 0 w 1744"/>
                <a:gd name="T29" fmla="*/ 0 h 1712"/>
                <a:gd name="T30" fmla="*/ 0 w 1744"/>
                <a:gd name="T31" fmla="*/ 0 h 1712"/>
                <a:gd name="T32" fmla="*/ 0 w 1744"/>
                <a:gd name="T33" fmla="*/ 0 h 1712"/>
                <a:gd name="T34" fmla="*/ 0 w 1744"/>
                <a:gd name="T35" fmla="*/ 0 h 1712"/>
                <a:gd name="T36" fmla="*/ 0 w 1744"/>
                <a:gd name="T37" fmla="*/ 0 h 1712"/>
                <a:gd name="T38" fmla="*/ 0 w 1744"/>
                <a:gd name="T39" fmla="*/ 0 h 1712"/>
                <a:gd name="T40" fmla="*/ 0 w 1744"/>
                <a:gd name="T41" fmla="*/ 0 h 1712"/>
                <a:gd name="T42" fmla="*/ 0 w 1744"/>
                <a:gd name="T43" fmla="*/ 0 h 1712"/>
                <a:gd name="T44" fmla="*/ 0 w 1744"/>
                <a:gd name="T45" fmla="*/ 0 h 1712"/>
                <a:gd name="T46" fmla="*/ 0 w 1744"/>
                <a:gd name="T47" fmla="*/ 0 h 1712"/>
                <a:gd name="T48" fmla="*/ 0 w 1744"/>
                <a:gd name="T49" fmla="*/ 0 h 1712"/>
                <a:gd name="T50" fmla="*/ 0 w 1744"/>
                <a:gd name="T51" fmla="*/ 0 h 1712"/>
                <a:gd name="T52" fmla="*/ 0 w 1744"/>
                <a:gd name="T53" fmla="*/ 0 h 1712"/>
                <a:gd name="T54" fmla="*/ 0 w 1744"/>
                <a:gd name="T55" fmla="*/ 0 h 1712"/>
                <a:gd name="T56" fmla="*/ 0 w 1744"/>
                <a:gd name="T57" fmla="*/ 0 h 1712"/>
                <a:gd name="T58" fmla="*/ 0 w 1744"/>
                <a:gd name="T59" fmla="*/ 0 h 1712"/>
                <a:gd name="T60" fmla="*/ 0 w 1744"/>
                <a:gd name="T61" fmla="*/ 0 h 1712"/>
                <a:gd name="T62" fmla="*/ 0 w 1744"/>
                <a:gd name="T63" fmla="*/ 0 h 1712"/>
                <a:gd name="T64" fmla="*/ 0 w 1744"/>
                <a:gd name="T65" fmla="*/ 0 h 1712"/>
                <a:gd name="T66" fmla="*/ 0 w 1744"/>
                <a:gd name="T67" fmla="*/ 0 h 1712"/>
                <a:gd name="T68" fmla="*/ 0 w 1744"/>
                <a:gd name="T69" fmla="*/ 0 h 1712"/>
                <a:gd name="T70" fmla="*/ 0 w 1744"/>
                <a:gd name="T71" fmla="*/ 0 h 1712"/>
                <a:gd name="T72" fmla="*/ 0 w 1744"/>
                <a:gd name="T73" fmla="*/ 0 h 1712"/>
                <a:gd name="T74" fmla="*/ 0 w 1744"/>
                <a:gd name="T75" fmla="*/ 0 h 1712"/>
                <a:gd name="T76" fmla="*/ 0 w 1744"/>
                <a:gd name="T77" fmla="*/ 0 h 1712"/>
                <a:gd name="T78" fmla="*/ 0 w 1744"/>
                <a:gd name="T79" fmla="*/ 0 h 1712"/>
                <a:gd name="T80" fmla="*/ 0 w 1744"/>
                <a:gd name="T81" fmla="*/ 0 h 1712"/>
                <a:gd name="T82" fmla="*/ 0 w 1744"/>
                <a:gd name="T83" fmla="*/ 0 h 1712"/>
                <a:gd name="T84" fmla="*/ 0 w 1744"/>
                <a:gd name="T85" fmla="*/ 0 h 1712"/>
                <a:gd name="T86" fmla="*/ 0 w 1744"/>
                <a:gd name="T87" fmla="*/ 0 h 1712"/>
                <a:gd name="T88" fmla="*/ 0 w 1744"/>
                <a:gd name="T89" fmla="*/ 0 h 1712"/>
                <a:gd name="T90" fmla="*/ 0 w 1744"/>
                <a:gd name="T91" fmla="*/ 0 h 1712"/>
                <a:gd name="T92" fmla="*/ 0 w 1744"/>
                <a:gd name="T93" fmla="*/ 0 h 1712"/>
                <a:gd name="T94" fmla="*/ 0 w 1744"/>
                <a:gd name="T95" fmla="*/ 0 h 1712"/>
                <a:gd name="T96" fmla="*/ 0 w 1744"/>
                <a:gd name="T97" fmla="*/ 0 h 17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44"/>
                <a:gd name="T148" fmla="*/ 0 h 1712"/>
                <a:gd name="T149" fmla="*/ 1744 w 1744"/>
                <a:gd name="T150" fmla="*/ 1712 h 17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44" h="1712">
                  <a:moveTo>
                    <a:pt x="0" y="191"/>
                  </a:moveTo>
                  <a:lnTo>
                    <a:pt x="4" y="155"/>
                  </a:lnTo>
                  <a:cubicBezTo>
                    <a:pt x="4" y="154"/>
                    <a:pt x="4" y="152"/>
                    <a:pt x="5" y="150"/>
                  </a:cubicBezTo>
                  <a:lnTo>
                    <a:pt x="15" y="119"/>
                  </a:lnTo>
                  <a:cubicBezTo>
                    <a:pt x="15" y="117"/>
                    <a:pt x="16" y="115"/>
                    <a:pt x="18" y="113"/>
                  </a:cubicBezTo>
                  <a:lnTo>
                    <a:pt x="54" y="60"/>
                  </a:lnTo>
                  <a:cubicBezTo>
                    <a:pt x="55" y="57"/>
                    <a:pt x="57" y="55"/>
                    <a:pt x="60" y="54"/>
                  </a:cubicBezTo>
                  <a:lnTo>
                    <a:pt x="113" y="18"/>
                  </a:lnTo>
                  <a:cubicBezTo>
                    <a:pt x="115" y="16"/>
                    <a:pt x="117" y="15"/>
                    <a:pt x="119" y="15"/>
                  </a:cubicBezTo>
                  <a:lnTo>
                    <a:pt x="150" y="5"/>
                  </a:lnTo>
                  <a:cubicBezTo>
                    <a:pt x="152" y="4"/>
                    <a:pt x="154" y="4"/>
                    <a:pt x="155" y="4"/>
                  </a:cubicBezTo>
                  <a:lnTo>
                    <a:pt x="189" y="1"/>
                  </a:lnTo>
                  <a:lnTo>
                    <a:pt x="1554" y="0"/>
                  </a:lnTo>
                  <a:lnTo>
                    <a:pt x="1591" y="4"/>
                  </a:lnTo>
                  <a:cubicBezTo>
                    <a:pt x="1592" y="4"/>
                    <a:pt x="1594" y="4"/>
                    <a:pt x="1596" y="5"/>
                  </a:cubicBezTo>
                  <a:lnTo>
                    <a:pt x="1627" y="15"/>
                  </a:lnTo>
                  <a:cubicBezTo>
                    <a:pt x="1629" y="15"/>
                    <a:pt x="1631" y="16"/>
                    <a:pt x="1633" y="18"/>
                  </a:cubicBezTo>
                  <a:lnTo>
                    <a:pt x="1686" y="54"/>
                  </a:lnTo>
                  <a:cubicBezTo>
                    <a:pt x="1689" y="55"/>
                    <a:pt x="1691" y="58"/>
                    <a:pt x="1692" y="60"/>
                  </a:cubicBezTo>
                  <a:lnTo>
                    <a:pt x="1727" y="113"/>
                  </a:lnTo>
                  <a:cubicBezTo>
                    <a:pt x="1729" y="115"/>
                    <a:pt x="1730" y="117"/>
                    <a:pt x="1730" y="119"/>
                  </a:cubicBezTo>
                  <a:lnTo>
                    <a:pt x="1740" y="150"/>
                  </a:lnTo>
                  <a:cubicBezTo>
                    <a:pt x="1741" y="152"/>
                    <a:pt x="1741" y="154"/>
                    <a:pt x="1741" y="155"/>
                  </a:cubicBezTo>
                  <a:lnTo>
                    <a:pt x="1744" y="189"/>
                  </a:lnTo>
                  <a:lnTo>
                    <a:pt x="1744" y="1522"/>
                  </a:lnTo>
                  <a:lnTo>
                    <a:pt x="1741" y="1559"/>
                  </a:lnTo>
                  <a:cubicBezTo>
                    <a:pt x="1741" y="1560"/>
                    <a:pt x="1741" y="1562"/>
                    <a:pt x="1740" y="1564"/>
                  </a:cubicBezTo>
                  <a:lnTo>
                    <a:pt x="1730" y="1595"/>
                  </a:lnTo>
                  <a:cubicBezTo>
                    <a:pt x="1730" y="1597"/>
                    <a:pt x="1729" y="1599"/>
                    <a:pt x="1727" y="1601"/>
                  </a:cubicBezTo>
                  <a:lnTo>
                    <a:pt x="1692" y="1654"/>
                  </a:lnTo>
                  <a:cubicBezTo>
                    <a:pt x="1691" y="1656"/>
                    <a:pt x="1688" y="1659"/>
                    <a:pt x="1686" y="1660"/>
                  </a:cubicBezTo>
                  <a:lnTo>
                    <a:pt x="1633" y="1695"/>
                  </a:lnTo>
                  <a:cubicBezTo>
                    <a:pt x="1631" y="1697"/>
                    <a:pt x="1629" y="1698"/>
                    <a:pt x="1627" y="1698"/>
                  </a:cubicBezTo>
                  <a:lnTo>
                    <a:pt x="1596" y="1708"/>
                  </a:lnTo>
                  <a:cubicBezTo>
                    <a:pt x="1594" y="1709"/>
                    <a:pt x="1592" y="1709"/>
                    <a:pt x="1591" y="1709"/>
                  </a:cubicBezTo>
                  <a:lnTo>
                    <a:pt x="1557" y="1712"/>
                  </a:lnTo>
                  <a:lnTo>
                    <a:pt x="191" y="1712"/>
                  </a:lnTo>
                  <a:lnTo>
                    <a:pt x="155" y="1709"/>
                  </a:lnTo>
                  <a:cubicBezTo>
                    <a:pt x="154" y="1709"/>
                    <a:pt x="152" y="1709"/>
                    <a:pt x="150" y="1708"/>
                  </a:cubicBezTo>
                  <a:lnTo>
                    <a:pt x="119" y="1698"/>
                  </a:lnTo>
                  <a:cubicBezTo>
                    <a:pt x="117" y="1698"/>
                    <a:pt x="115" y="1697"/>
                    <a:pt x="113" y="1695"/>
                  </a:cubicBezTo>
                  <a:lnTo>
                    <a:pt x="60" y="1660"/>
                  </a:lnTo>
                  <a:cubicBezTo>
                    <a:pt x="58" y="1659"/>
                    <a:pt x="55" y="1657"/>
                    <a:pt x="54" y="1654"/>
                  </a:cubicBezTo>
                  <a:lnTo>
                    <a:pt x="18" y="1601"/>
                  </a:lnTo>
                  <a:cubicBezTo>
                    <a:pt x="16" y="1599"/>
                    <a:pt x="15" y="1597"/>
                    <a:pt x="15" y="1595"/>
                  </a:cubicBezTo>
                  <a:lnTo>
                    <a:pt x="5" y="1564"/>
                  </a:lnTo>
                  <a:cubicBezTo>
                    <a:pt x="4" y="1562"/>
                    <a:pt x="4" y="1560"/>
                    <a:pt x="4" y="1559"/>
                  </a:cubicBezTo>
                  <a:lnTo>
                    <a:pt x="1" y="1525"/>
                  </a:lnTo>
                  <a:lnTo>
                    <a:pt x="0" y="191"/>
                  </a:lnTo>
                  <a:close/>
                  <a:moveTo>
                    <a:pt x="48" y="1520"/>
                  </a:moveTo>
                  <a:lnTo>
                    <a:pt x="51" y="1554"/>
                  </a:lnTo>
                  <a:lnTo>
                    <a:pt x="50" y="1549"/>
                  </a:lnTo>
                  <a:lnTo>
                    <a:pt x="60" y="1580"/>
                  </a:lnTo>
                  <a:lnTo>
                    <a:pt x="57" y="1574"/>
                  </a:lnTo>
                  <a:lnTo>
                    <a:pt x="93" y="1627"/>
                  </a:lnTo>
                  <a:lnTo>
                    <a:pt x="87" y="1620"/>
                  </a:lnTo>
                  <a:lnTo>
                    <a:pt x="140" y="1655"/>
                  </a:lnTo>
                  <a:lnTo>
                    <a:pt x="134" y="1653"/>
                  </a:lnTo>
                  <a:lnTo>
                    <a:pt x="165" y="1663"/>
                  </a:lnTo>
                  <a:lnTo>
                    <a:pt x="160" y="1662"/>
                  </a:lnTo>
                  <a:lnTo>
                    <a:pt x="191" y="1664"/>
                  </a:lnTo>
                  <a:lnTo>
                    <a:pt x="1552" y="1665"/>
                  </a:lnTo>
                  <a:lnTo>
                    <a:pt x="1586" y="1662"/>
                  </a:lnTo>
                  <a:lnTo>
                    <a:pt x="1581" y="1663"/>
                  </a:lnTo>
                  <a:lnTo>
                    <a:pt x="1612" y="1653"/>
                  </a:lnTo>
                  <a:lnTo>
                    <a:pt x="1606" y="1655"/>
                  </a:lnTo>
                  <a:lnTo>
                    <a:pt x="1659" y="1620"/>
                  </a:lnTo>
                  <a:lnTo>
                    <a:pt x="1652" y="1627"/>
                  </a:lnTo>
                  <a:lnTo>
                    <a:pt x="1687" y="1574"/>
                  </a:lnTo>
                  <a:lnTo>
                    <a:pt x="1685" y="1580"/>
                  </a:lnTo>
                  <a:lnTo>
                    <a:pt x="1695" y="1549"/>
                  </a:lnTo>
                  <a:lnTo>
                    <a:pt x="1694" y="1554"/>
                  </a:lnTo>
                  <a:lnTo>
                    <a:pt x="1696" y="1522"/>
                  </a:lnTo>
                  <a:lnTo>
                    <a:pt x="1697" y="194"/>
                  </a:lnTo>
                  <a:lnTo>
                    <a:pt x="1694" y="160"/>
                  </a:lnTo>
                  <a:lnTo>
                    <a:pt x="1695" y="165"/>
                  </a:lnTo>
                  <a:lnTo>
                    <a:pt x="1685" y="134"/>
                  </a:lnTo>
                  <a:lnTo>
                    <a:pt x="1687" y="140"/>
                  </a:lnTo>
                  <a:lnTo>
                    <a:pt x="1652" y="87"/>
                  </a:lnTo>
                  <a:lnTo>
                    <a:pt x="1659" y="93"/>
                  </a:lnTo>
                  <a:lnTo>
                    <a:pt x="1606" y="57"/>
                  </a:lnTo>
                  <a:lnTo>
                    <a:pt x="1612" y="60"/>
                  </a:lnTo>
                  <a:lnTo>
                    <a:pt x="1581" y="50"/>
                  </a:lnTo>
                  <a:lnTo>
                    <a:pt x="1586" y="51"/>
                  </a:lnTo>
                  <a:lnTo>
                    <a:pt x="1554" y="48"/>
                  </a:lnTo>
                  <a:lnTo>
                    <a:pt x="194" y="48"/>
                  </a:lnTo>
                  <a:lnTo>
                    <a:pt x="160" y="51"/>
                  </a:lnTo>
                  <a:lnTo>
                    <a:pt x="165" y="50"/>
                  </a:lnTo>
                  <a:lnTo>
                    <a:pt x="134" y="60"/>
                  </a:lnTo>
                  <a:lnTo>
                    <a:pt x="140" y="57"/>
                  </a:lnTo>
                  <a:lnTo>
                    <a:pt x="87" y="93"/>
                  </a:lnTo>
                  <a:lnTo>
                    <a:pt x="93" y="87"/>
                  </a:lnTo>
                  <a:lnTo>
                    <a:pt x="57" y="140"/>
                  </a:lnTo>
                  <a:lnTo>
                    <a:pt x="60" y="134"/>
                  </a:lnTo>
                  <a:lnTo>
                    <a:pt x="50" y="165"/>
                  </a:lnTo>
                  <a:lnTo>
                    <a:pt x="51" y="160"/>
                  </a:lnTo>
                  <a:lnTo>
                    <a:pt x="48" y="191"/>
                  </a:lnTo>
                  <a:lnTo>
                    <a:pt x="48" y="1520"/>
                  </a:lnTo>
                  <a:close/>
                </a:path>
              </a:pathLst>
            </a:custGeom>
            <a:solidFill>
              <a:srgbClr val="FFFFFF"/>
            </a:solidFill>
            <a:ln w="0" cap="flat">
              <a:solidFill>
                <a:srgbClr val="FFFFFF"/>
              </a:solidFill>
              <a:prstDash val="solid"/>
              <a:round/>
              <a:headEnd/>
              <a:tailEnd/>
            </a:ln>
          </p:spPr>
          <p:txBody>
            <a:bodyPr/>
            <a:lstStyle/>
            <a:p>
              <a:endParaRPr lang="en-US"/>
            </a:p>
          </p:txBody>
        </p:sp>
        <p:sp>
          <p:nvSpPr>
            <p:cNvPr id="64596" name="Rectangle 82"/>
            <p:cNvSpPr>
              <a:spLocks noChangeArrowheads="1"/>
            </p:cNvSpPr>
            <p:nvPr/>
          </p:nvSpPr>
          <p:spPr bwMode="auto">
            <a:xfrm>
              <a:off x="4902" y="2581"/>
              <a:ext cx="25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FF"/>
                  </a:solidFill>
                </a:rPr>
                <a:t>ARCC*</a:t>
              </a:r>
              <a:endParaRPr lang="en-US" altLang="en-US" sz="1800">
                <a:latin typeface="Arial" panose="020B0604020202020204" pitchFamily="34" charset="0"/>
              </a:endParaRPr>
            </a:p>
          </p:txBody>
        </p:sp>
        <p:sp>
          <p:nvSpPr>
            <p:cNvPr id="64597" name="Rectangle 83"/>
            <p:cNvSpPr>
              <a:spLocks noChangeArrowheads="1"/>
            </p:cNvSpPr>
            <p:nvPr/>
          </p:nvSpPr>
          <p:spPr bwMode="auto">
            <a:xfrm>
              <a:off x="4847" y="2701"/>
              <a:ext cx="3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00"/>
                  </a:solidFill>
                </a:rPr>
                <a:t>Dr. Jeffrey </a:t>
              </a:r>
              <a:endParaRPr lang="en-US" altLang="en-US" sz="1800">
                <a:latin typeface="Arial" panose="020B0604020202020204" pitchFamily="34" charset="0"/>
              </a:endParaRPr>
            </a:p>
          </p:txBody>
        </p:sp>
        <p:sp>
          <p:nvSpPr>
            <p:cNvPr id="64598" name="Rectangle 84"/>
            <p:cNvSpPr>
              <a:spLocks noChangeArrowheads="1"/>
            </p:cNvSpPr>
            <p:nvPr/>
          </p:nvSpPr>
          <p:spPr bwMode="auto">
            <a:xfrm>
              <a:off x="4927" y="2791"/>
              <a:ext cx="21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00"/>
                  </a:solidFill>
                </a:rPr>
                <a:t>Hoch</a:t>
              </a:r>
              <a:endParaRPr lang="en-US" altLang="en-US" sz="1800">
                <a:latin typeface="Arial" panose="020B0604020202020204" pitchFamily="34" charset="0"/>
              </a:endParaRPr>
            </a:p>
          </p:txBody>
        </p:sp>
        <p:sp>
          <p:nvSpPr>
            <p:cNvPr id="64599" name="Rectangle 85"/>
            <p:cNvSpPr>
              <a:spLocks noChangeArrowheads="1"/>
            </p:cNvSpPr>
            <p:nvPr/>
          </p:nvSpPr>
          <p:spPr bwMode="auto">
            <a:xfrm>
              <a:off x="4862" y="2911"/>
              <a:ext cx="37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00"/>
                  </a:solidFill>
                </a:rPr>
                <a:t>Dr. Stuart </a:t>
              </a:r>
              <a:endParaRPr lang="en-US" altLang="en-US" sz="1800">
                <a:latin typeface="Arial" panose="020B0604020202020204" pitchFamily="34" charset="0"/>
              </a:endParaRPr>
            </a:p>
          </p:txBody>
        </p:sp>
        <p:sp>
          <p:nvSpPr>
            <p:cNvPr id="64600" name="Rectangle 86"/>
            <p:cNvSpPr>
              <a:spLocks noChangeArrowheads="1"/>
            </p:cNvSpPr>
            <p:nvPr/>
          </p:nvSpPr>
          <p:spPr bwMode="auto">
            <a:xfrm>
              <a:off x="4877" y="3001"/>
              <a:ext cx="30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FFFF00"/>
                  </a:solidFill>
                </a:rPr>
                <a:t>Peacock</a:t>
              </a:r>
              <a:endParaRPr lang="en-US" altLang="en-US" sz="1800">
                <a:latin typeface="Arial" panose="020B0604020202020204" pitchFamily="34" charset="0"/>
              </a:endParaRPr>
            </a:p>
          </p:txBody>
        </p:sp>
        <p:pic>
          <p:nvPicPr>
            <p:cNvPr id="64601" name="Picture 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 y="864"/>
              <a:ext cx="920" cy="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02" name="Picture 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 y="864"/>
              <a:ext cx="920" cy="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03" name="Picture 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 y="1489"/>
              <a:ext cx="960" cy="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04" name="Picture 9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 y="1489"/>
              <a:ext cx="960" cy="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05" name="Freeform 91"/>
            <p:cNvSpPr>
              <a:spLocks/>
            </p:cNvSpPr>
            <p:nvPr/>
          </p:nvSpPr>
          <p:spPr bwMode="auto">
            <a:xfrm>
              <a:off x="619" y="892"/>
              <a:ext cx="839" cy="2949"/>
            </a:xfrm>
            <a:custGeom>
              <a:avLst/>
              <a:gdLst>
                <a:gd name="T0" fmla="*/ 0 w 2688"/>
                <a:gd name="T1" fmla="*/ 0 h 9440"/>
                <a:gd name="T2" fmla="*/ 0 w 2688"/>
                <a:gd name="T3" fmla="*/ 0 h 9440"/>
                <a:gd name="T4" fmla="*/ 0 w 2688"/>
                <a:gd name="T5" fmla="*/ 0 h 9440"/>
                <a:gd name="T6" fmla="*/ 0 w 2688"/>
                <a:gd name="T7" fmla="*/ 0 h 9440"/>
                <a:gd name="T8" fmla="*/ 0 w 2688"/>
                <a:gd name="T9" fmla="*/ 0 h 9440"/>
                <a:gd name="T10" fmla="*/ 0 w 2688"/>
                <a:gd name="T11" fmla="*/ 0 h 9440"/>
                <a:gd name="T12" fmla="*/ 0 w 2688"/>
                <a:gd name="T13" fmla="*/ 0 h 9440"/>
                <a:gd name="T14" fmla="*/ 0 w 2688"/>
                <a:gd name="T15" fmla="*/ 0 h 9440"/>
                <a:gd name="T16" fmla="*/ 0 w 2688"/>
                <a:gd name="T17" fmla="*/ 0 h 9440"/>
                <a:gd name="T18" fmla="*/ 0 w 2688"/>
                <a:gd name="T19" fmla="*/ 1 h 9440"/>
                <a:gd name="T20" fmla="*/ 0 w 2688"/>
                <a:gd name="T21" fmla="*/ 1 h 9440"/>
                <a:gd name="T22" fmla="*/ 0 w 2688"/>
                <a:gd name="T23" fmla="*/ 1 h 9440"/>
                <a:gd name="T24" fmla="*/ 0 w 2688"/>
                <a:gd name="T25" fmla="*/ 1 h 9440"/>
                <a:gd name="T26" fmla="*/ 0 w 2688"/>
                <a:gd name="T27" fmla="*/ 1 h 9440"/>
                <a:gd name="T28" fmla="*/ 0 w 2688"/>
                <a:gd name="T29" fmla="*/ 1 h 9440"/>
                <a:gd name="T30" fmla="*/ 0 w 2688"/>
                <a:gd name="T31" fmla="*/ 1 h 9440"/>
                <a:gd name="T32" fmla="*/ 0 w 2688"/>
                <a:gd name="T33" fmla="*/ 1 h 9440"/>
                <a:gd name="T34" fmla="*/ 0 w 2688"/>
                <a:gd name="T35" fmla="*/ 1 h 9440"/>
                <a:gd name="T36" fmla="*/ 0 w 2688"/>
                <a:gd name="T37" fmla="*/ 0 h 94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88"/>
                <a:gd name="T58" fmla="*/ 0 h 9440"/>
                <a:gd name="T59" fmla="*/ 2688 w 2688"/>
                <a:gd name="T60" fmla="*/ 9440 h 94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88" h="9440">
                  <a:moveTo>
                    <a:pt x="0" y="448"/>
                  </a:moveTo>
                  <a:cubicBezTo>
                    <a:pt x="0" y="201"/>
                    <a:pt x="201" y="0"/>
                    <a:pt x="448" y="0"/>
                  </a:cubicBezTo>
                  <a:cubicBezTo>
                    <a:pt x="448" y="0"/>
                    <a:pt x="448" y="0"/>
                    <a:pt x="448" y="0"/>
                  </a:cubicBezTo>
                  <a:lnTo>
                    <a:pt x="2240" y="0"/>
                  </a:lnTo>
                  <a:cubicBezTo>
                    <a:pt x="2488" y="0"/>
                    <a:pt x="2688" y="201"/>
                    <a:pt x="2688" y="448"/>
                  </a:cubicBezTo>
                  <a:cubicBezTo>
                    <a:pt x="2688" y="448"/>
                    <a:pt x="2688" y="448"/>
                    <a:pt x="2688" y="448"/>
                  </a:cubicBezTo>
                  <a:lnTo>
                    <a:pt x="2688" y="8992"/>
                  </a:lnTo>
                  <a:cubicBezTo>
                    <a:pt x="2688" y="9240"/>
                    <a:pt x="2488" y="9440"/>
                    <a:pt x="2240" y="9440"/>
                  </a:cubicBezTo>
                  <a:cubicBezTo>
                    <a:pt x="2240" y="9440"/>
                    <a:pt x="2240" y="9440"/>
                    <a:pt x="2240" y="9440"/>
                  </a:cubicBezTo>
                  <a:lnTo>
                    <a:pt x="448" y="9440"/>
                  </a:lnTo>
                  <a:cubicBezTo>
                    <a:pt x="201" y="9440"/>
                    <a:pt x="0" y="9240"/>
                    <a:pt x="0" y="8992"/>
                  </a:cubicBezTo>
                  <a:cubicBezTo>
                    <a:pt x="0" y="8992"/>
                    <a:pt x="0" y="8992"/>
                    <a:pt x="0" y="8992"/>
                  </a:cubicBezTo>
                  <a:lnTo>
                    <a:pt x="0" y="448"/>
                  </a:lnTo>
                  <a:close/>
                </a:path>
              </a:pathLst>
            </a:custGeom>
            <a:solidFill>
              <a:srgbClr val="C0504D"/>
            </a:solidFill>
            <a:ln w="0">
              <a:solidFill>
                <a:srgbClr val="000000"/>
              </a:solidFill>
              <a:prstDash val="solid"/>
              <a:round/>
              <a:headEnd/>
              <a:tailEnd/>
            </a:ln>
          </p:spPr>
          <p:txBody>
            <a:bodyPr/>
            <a:lstStyle/>
            <a:p>
              <a:endParaRPr lang="en-US"/>
            </a:p>
          </p:txBody>
        </p:sp>
        <p:sp>
          <p:nvSpPr>
            <p:cNvPr id="64606" name="Freeform 92"/>
            <p:cNvSpPr>
              <a:spLocks noEditPoints="1"/>
            </p:cNvSpPr>
            <p:nvPr/>
          </p:nvSpPr>
          <p:spPr bwMode="auto">
            <a:xfrm>
              <a:off x="608" y="881"/>
              <a:ext cx="860" cy="2970"/>
            </a:xfrm>
            <a:custGeom>
              <a:avLst/>
              <a:gdLst>
                <a:gd name="T0" fmla="*/ 0 w 2752"/>
                <a:gd name="T1" fmla="*/ 0 h 9504"/>
                <a:gd name="T2" fmla="*/ 0 w 2752"/>
                <a:gd name="T3" fmla="*/ 0 h 9504"/>
                <a:gd name="T4" fmla="*/ 0 w 2752"/>
                <a:gd name="T5" fmla="*/ 0 h 9504"/>
                <a:gd name="T6" fmla="*/ 0 w 2752"/>
                <a:gd name="T7" fmla="*/ 0 h 9504"/>
                <a:gd name="T8" fmla="*/ 0 w 2752"/>
                <a:gd name="T9" fmla="*/ 0 h 9504"/>
                <a:gd name="T10" fmla="*/ 0 w 2752"/>
                <a:gd name="T11" fmla="*/ 0 h 9504"/>
                <a:gd name="T12" fmla="*/ 0 w 2752"/>
                <a:gd name="T13" fmla="*/ 0 h 9504"/>
                <a:gd name="T14" fmla="*/ 0 w 2752"/>
                <a:gd name="T15" fmla="*/ 0 h 9504"/>
                <a:gd name="T16" fmla="*/ 0 w 2752"/>
                <a:gd name="T17" fmla="*/ 0 h 9504"/>
                <a:gd name="T18" fmla="*/ 0 w 2752"/>
                <a:gd name="T19" fmla="*/ 0 h 9504"/>
                <a:gd name="T20" fmla="*/ 0 w 2752"/>
                <a:gd name="T21" fmla="*/ 1 h 9504"/>
                <a:gd name="T22" fmla="*/ 0 w 2752"/>
                <a:gd name="T23" fmla="*/ 1 h 9504"/>
                <a:gd name="T24" fmla="*/ 0 w 2752"/>
                <a:gd name="T25" fmla="*/ 1 h 9504"/>
                <a:gd name="T26" fmla="*/ 0 w 2752"/>
                <a:gd name="T27" fmla="*/ 1 h 9504"/>
                <a:gd name="T28" fmla="*/ 0 w 2752"/>
                <a:gd name="T29" fmla="*/ 1 h 9504"/>
                <a:gd name="T30" fmla="*/ 0 w 2752"/>
                <a:gd name="T31" fmla="*/ 1 h 9504"/>
                <a:gd name="T32" fmla="*/ 0 w 2752"/>
                <a:gd name="T33" fmla="*/ 1 h 9504"/>
                <a:gd name="T34" fmla="*/ 0 w 2752"/>
                <a:gd name="T35" fmla="*/ 1 h 9504"/>
                <a:gd name="T36" fmla="*/ 0 w 2752"/>
                <a:gd name="T37" fmla="*/ 1 h 9504"/>
                <a:gd name="T38" fmla="*/ 0 w 2752"/>
                <a:gd name="T39" fmla="*/ 1 h 9504"/>
                <a:gd name="T40" fmla="*/ 0 w 2752"/>
                <a:gd name="T41" fmla="*/ 1 h 9504"/>
                <a:gd name="T42" fmla="*/ 0 w 2752"/>
                <a:gd name="T43" fmla="*/ 1 h 9504"/>
                <a:gd name="T44" fmla="*/ 0 w 2752"/>
                <a:gd name="T45" fmla="*/ 1 h 9504"/>
                <a:gd name="T46" fmla="*/ 0 w 2752"/>
                <a:gd name="T47" fmla="*/ 1 h 9504"/>
                <a:gd name="T48" fmla="*/ 0 w 2752"/>
                <a:gd name="T49" fmla="*/ 1 h 9504"/>
                <a:gd name="T50" fmla="*/ 0 w 2752"/>
                <a:gd name="T51" fmla="*/ 1 h 9504"/>
                <a:gd name="T52" fmla="*/ 0 w 2752"/>
                <a:gd name="T53" fmla="*/ 1 h 9504"/>
                <a:gd name="T54" fmla="*/ 0 w 2752"/>
                <a:gd name="T55" fmla="*/ 1 h 9504"/>
                <a:gd name="T56" fmla="*/ 0 w 2752"/>
                <a:gd name="T57" fmla="*/ 1 h 9504"/>
                <a:gd name="T58" fmla="*/ 0 w 2752"/>
                <a:gd name="T59" fmla="*/ 1 h 9504"/>
                <a:gd name="T60" fmla="*/ 0 w 2752"/>
                <a:gd name="T61" fmla="*/ 1 h 9504"/>
                <a:gd name="T62" fmla="*/ 0 w 2752"/>
                <a:gd name="T63" fmla="*/ 1 h 9504"/>
                <a:gd name="T64" fmla="*/ 0 w 2752"/>
                <a:gd name="T65" fmla="*/ 0 h 9504"/>
                <a:gd name="T66" fmla="*/ 0 w 2752"/>
                <a:gd name="T67" fmla="*/ 0 h 9504"/>
                <a:gd name="T68" fmla="*/ 0 w 2752"/>
                <a:gd name="T69" fmla="*/ 0 h 9504"/>
                <a:gd name="T70" fmla="*/ 0 w 2752"/>
                <a:gd name="T71" fmla="*/ 0 h 9504"/>
                <a:gd name="T72" fmla="*/ 0 w 2752"/>
                <a:gd name="T73" fmla="*/ 0 h 9504"/>
                <a:gd name="T74" fmla="*/ 0 w 2752"/>
                <a:gd name="T75" fmla="*/ 0 h 9504"/>
                <a:gd name="T76" fmla="*/ 0 w 2752"/>
                <a:gd name="T77" fmla="*/ 0 h 9504"/>
                <a:gd name="T78" fmla="*/ 0 w 2752"/>
                <a:gd name="T79" fmla="*/ 0 h 9504"/>
                <a:gd name="T80" fmla="*/ 0 w 2752"/>
                <a:gd name="T81" fmla="*/ 0 h 9504"/>
                <a:gd name="T82" fmla="*/ 0 w 2752"/>
                <a:gd name="T83" fmla="*/ 0 h 9504"/>
                <a:gd name="T84" fmla="*/ 0 w 2752"/>
                <a:gd name="T85" fmla="*/ 0 h 95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52"/>
                <a:gd name="T130" fmla="*/ 0 h 9504"/>
                <a:gd name="T131" fmla="*/ 2752 w 2752"/>
                <a:gd name="T132" fmla="*/ 9504 h 95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52" h="9504">
                  <a:moveTo>
                    <a:pt x="0" y="480"/>
                  </a:moveTo>
                  <a:lnTo>
                    <a:pt x="10" y="387"/>
                  </a:lnTo>
                  <a:cubicBezTo>
                    <a:pt x="10" y="385"/>
                    <a:pt x="10" y="383"/>
                    <a:pt x="11" y="381"/>
                  </a:cubicBezTo>
                  <a:lnTo>
                    <a:pt x="37" y="297"/>
                  </a:lnTo>
                  <a:cubicBezTo>
                    <a:pt x="38" y="295"/>
                    <a:pt x="38" y="293"/>
                    <a:pt x="39" y="291"/>
                  </a:cubicBezTo>
                  <a:lnTo>
                    <a:pt x="81" y="215"/>
                  </a:lnTo>
                  <a:cubicBezTo>
                    <a:pt x="82" y="213"/>
                    <a:pt x="83" y="212"/>
                    <a:pt x="85" y="210"/>
                  </a:cubicBezTo>
                  <a:lnTo>
                    <a:pt x="139" y="143"/>
                  </a:lnTo>
                  <a:cubicBezTo>
                    <a:pt x="140" y="142"/>
                    <a:pt x="142" y="140"/>
                    <a:pt x="143" y="139"/>
                  </a:cubicBezTo>
                  <a:lnTo>
                    <a:pt x="210" y="85"/>
                  </a:lnTo>
                  <a:cubicBezTo>
                    <a:pt x="212" y="83"/>
                    <a:pt x="213" y="82"/>
                    <a:pt x="215" y="81"/>
                  </a:cubicBezTo>
                  <a:lnTo>
                    <a:pt x="291" y="39"/>
                  </a:lnTo>
                  <a:cubicBezTo>
                    <a:pt x="293" y="38"/>
                    <a:pt x="295" y="38"/>
                    <a:pt x="297" y="37"/>
                  </a:cubicBezTo>
                  <a:lnTo>
                    <a:pt x="381" y="11"/>
                  </a:lnTo>
                  <a:cubicBezTo>
                    <a:pt x="383" y="10"/>
                    <a:pt x="385" y="10"/>
                    <a:pt x="387" y="10"/>
                  </a:cubicBezTo>
                  <a:lnTo>
                    <a:pt x="477" y="1"/>
                  </a:lnTo>
                  <a:lnTo>
                    <a:pt x="2272" y="0"/>
                  </a:lnTo>
                  <a:lnTo>
                    <a:pt x="2366" y="10"/>
                  </a:lnTo>
                  <a:cubicBezTo>
                    <a:pt x="2368" y="10"/>
                    <a:pt x="2370" y="10"/>
                    <a:pt x="2372" y="11"/>
                  </a:cubicBezTo>
                  <a:lnTo>
                    <a:pt x="2457" y="37"/>
                  </a:lnTo>
                  <a:cubicBezTo>
                    <a:pt x="2459" y="38"/>
                    <a:pt x="2461" y="38"/>
                    <a:pt x="2463" y="39"/>
                  </a:cubicBezTo>
                  <a:lnTo>
                    <a:pt x="2539" y="81"/>
                  </a:lnTo>
                  <a:cubicBezTo>
                    <a:pt x="2541" y="82"/>
                    <a:pt x="2542" y="83"/>
                    <a:pt x="2544" y="85"/>
                  </a:cubicBezTo>
                  <a:lnTo>
                    <a:pt x="2610" y="139"/>
                  </a:lnTo>
                  <a:cubicBezTo>
                    <a:pt x="2611" y="140"/>
                    <a:pt x="2613" y="142"/>
                    <a:pt x="2614" y="143"/>
                  </a:cubicBezTo>
                  <a:lnTo>
                    <a:pt x="2669" y="210"/>
                  </a:lnTo>
                  <a:cubicBezTo>
                    <a:pt x="2671" y="212"/>
                    <a:pt x="2672" y="213"/>
                    <a:pt x="2673" y="215"/>
                  </a:cubicBezTo>
                  <a:lnTo>
                    <a:pt x="2714" y="291"/>
                  </a:lnTo>
                  <a:cubicBezTo>
                    <a:pt x="2715" y="293"/>
                    <a:pt x="2715" y="295"/>
                    <a:pt x="2716" y="297"/>
                  </a:cubicBezTo>
                  <a:lnTo>
                    <a:pt x="2742" y="381"/>
                  </a:lnTo>
                  <a:cubicBezTo>
                    <a:pt x="2743" y="383"/>
                    <a:pt x="2743" y="385"/>
                    <a:pt x="2743" y="387"/>
                  </a:cubicBezTo>
                  <a:lnTo>
                    <a:pt x="2752" y="477"/>
                  </a:lnTo>
                  <a:lnTo>
                    <a:pt x="2752" y="9024"/>
                  </a:lnTo>
                  <a:lnTo>
                    <a:pt x="2743" y="9118"/>
                  </a:lnTo>
                  <a:cubicBezTo>
                    <a:pt x="2743" y="9120"/>
                    <a:pt x="2743" y="9122"/>
                    <a:pt x="2742" y="9124"/>
                  </a:cubicBezTo>
                  <a:lnTo>
                    <a:pt x="2716" y="9209"/>
                  </a:lnTo>
                  <a:cubicBezTo>
                    <a:pt x="2715" y="9211"/>
                    <a:pt x="2715" y="9213"/>
                    <a:pt x="2714" y="9215"/>
                  </a:cubicBezTo>
                  <a:lnTo>
                    <a:pt x="2673" y="9291"/>
                  </a:lnTo>
                  <a:cubicBezTo>
                    <a:pt x="2672" y="9293"/>
                    <a:pt x="2670" y="9294"/>
                    <a:pt x="2669" y="9296"/>
                  </a:cubicBezTo>
                  <a:lnTo>
                    <a:pt x="2614" y="9362"/>
                  </a:lnTo>
                  <a:cubicBezTo>
                    <a:pt x="2613" y="9363"/>
                    <a:pt x="2611" y="9365"/>
                    <a:pt x="2610" y="9366"/>
                  </a:cubicBezTo>
                  <a:lnTo>
                    <a:pt x="2544" y="9421"/>
                  </a:lnTo>
                  <a:cubicBezTo>
                    <a:pt x="2542" y="9422"/>
                    <a:pt x="2541" y="9424"/>
                    <a:pt x="2539" y="9425"/>
                  </a:cubicBezTo>
                  <a:lnTo>
                    <a:pt x="2463" y="9466"/>
                  </a:lnTo>
                  <a:cubicBezTo>
                    <a:pt x="2461" y="9467"/>
                    <a:pt x="2459" y="9467"/>
                    <a:pt x="2457" y="9468"/>
                  </a:cubicBezTo>
                  <a:lnTo>
                    <a:pt x="2372" y="9494"/>
                  </a:lnTo>
                  <a:cubicBezTo>
                    <a:pt x="2370" y="9495"/>
                    <a:pt x="2368" y="9495"/>
                    <a:pt x="2366" y="9495"/>
                  </a:cubicBezTo>
                  <a:lnTo>
                    <a:pt x="2276" y="9504"/>
                  </a:lnTo>
                  <a:lnTo>
                    <a:pt x="480" y="9504"/>
                  </a:lnTo>
                  <a:lnTo>
                    <a:pt x="387" y="9495"/>
                  </a:lnTo>
                  <a:cubicBezTo>
                    <a:pt x="385" y="9495"/>
                    <a:pt x="383" y="9495"/>
                    <a:pt x="381" y="9494"/>
                  </a:cubicBezTo>
                  <a:lnTo>
                    <a:pt x="297" y="9468"/>
                  </a:lnTo>
                  <a:cubicBezTo>
                    <a:pt x="295" y="9467"/>
                    <a:pt x="293" y="9467"/>
                    <a:pt x="291" y="9466"/>
                  </a:cubicBezTo>
                  <a:lnTo>
                    <a:pt x="215" y="9425"/>
                  </a:lnTo>
                  <a:cubicBezTo>
                    <a:pt x="213" y="9424"/>
                    <a:pt x="212" y="9423"/>
                    <a:pt x="210" y="9421"/>
                  </a:cubicBezTo>
                  <a:lnTo>
                    <a:pt x="143" y="9366"/>
                  </a:lnTo>
                  <a:cubicBezTo>
                    <a:pt x="142" y="9365"/>
                    <a:pt x="140" y="9363"/>
                    <a:pt x="139" y="9362"/>
                  </a:cubicBezTo>
                  <a:lnTo>
                    <a:pt x="85" y="9296"/>
                  </a:lnTo>
                  <a:cubicBezTo>
                    <a:pt x="83" y="9294"/>
                    <a:pt x="82" y="9293"/>
                    <a:pt x="81" y="9291"/>
                  </a:cubicBezTo>
                  <a:lnTo>
                    <a:pt x="39" y="9215"/>
                  </a:lnTo>
                  <a:cubicBezTo>
                    <a:pt x="38" y="9213"/>
                    <a:pt x="38" y="9211"/>
                    <a:pt x="37" y="9209"/>
                  </a:cubicBezTo>
                  <a:lnTo>
                    <a:pt x="11" y="9124"/>
                  </a:lnTo>
                  <a:cubicBezTo>
                    <a:pt x="10" y="9122"/>
                    <a:pt x="10" y="9120"/>
                    <a:pt x="10" y="9118"/>
                  </a:cubicBezTo>
                  <a:lnTo>
                    <a:pt x="1" y="9028"/>
                  </a:lnTo>
                  <a:lnTo>
                    <a:pt x="0" y="480"/>
                  </a:lnTo>
                  <a:close/>
                  <a:moveTo>
                    <a:pt x="64" y="9021"/>
                  </a:moveTo>
                  <a:lnTo>
                    <a:pt x="73" y="9111"/>
                  </a:lnTo>
                  <a:lnTo>
                    <a:pt x="72" y="9105"/>
                  </a:lnTo>
                  <a:lnTo>
                    <a:pt x="98" y="9190"/>
                  </a:lnTo>
                  <a:lnTo>
                    <a:pt x="95" y="9184"/>
                  </a:lnTo>
                  <a:lnTo>
                    <a:pt x="137" y="9260"/>
                  </a:lnTo>
                  <a:lnTo>
                    <a:pt x="134" y="9255"/>
                  </a:lnTo>
                  <a:lnTo>
                    <a:pt x="188" y="9321"/>
                  </a:lnTo>
                  <a:lnTo>
                    <a:pt x="184" y="9317"/>
                  </a:lnTo>
                  <a:lnTo>
                    <a:pt x="251" y="9372"/>
                  </a:lnTo>
                  <a:lnTo>
                    <a:pt x="246" y="9368"/>
                  </a:lnTo>
                  <a:lnTo>
                    <a:pt x="322" y="9409"/>
                  </a:lnTo>
                  <a:lnTo>
                    <a:pt x="316" y="9407"/>
                  </a:lnTo>
                  <a:lnTo>
                    <a:pt x="400" y="9433"/>
                  </a:lnTo>
                  <a:lnTo>
                    <a:pt x="394" y="9432"/>
                  </a:lnTo>
                  <a:lnTo>
                    <a:pt x="480" y="9440"/>
                  </a:lnTo>
                  <a:lnTo>
                    <a:pt x="2269" y="9441"/>
                  </a:lnTo>
                  <a:lnTo>
                    <a:pt x="2359" y="9432"/>
                  </a:lnTo>
                  <a:lnTo>
                    <a:pt x="2353" y="9433"/>
                  </a:lnTo>
                  <a:lnTo>
                    <a:pt x="2438" y="9407"/>
                  </a:lnTo>
                  <a:lnTo>
                    <a:pt x="2432" y="9409"/>
                  </a:lnTo>
                  <a:lnTo>
                    <a:pt x="2508" y="9368"/>
                  </a:lnTo>
                  <a:lnTo>
                    <a:pt x="2503" y="9372"/>
                  </a:lnTo>
                  <a:lnTo>
                    <a:pt x="2569" y="9317"/>
                  </a:lnTo>
                  <a:lnTo>
                    <a:pt x="2565" y="9321"/>
                  </a:lnTo>
                  <a:lnTo>
                    <a:pt x="2620" y="9255"/>
                  </a:lnTo>
                  <a:lnTo>
                    <a:pt x="2616" y="9260"/>
                  </a:lnTo>
                  <a:lnTo>
                    <a:pt x="2657" y="9184"/>
                  </a:lnTo>
                  <a:lnTo>
                    <a:pt x="2655" y="9190"/>
                  </a:lnTo>
                  <a:lnTo>
                    <a:pt x="2681" y="9105"/>
                  </a:lnTo>
                  <a:lnTo>
                    <a:pt x="2680" y="9111"/>
                  </a:lnTo>
                  <a:lnTo>
                    <a:pt x="2688" y="9024"/>
                  </a:lnTo>
                  <a:lnTo>
                    <a:pt x="2689" y="484"/>
                  </a:lnTo>
                  <a:lnTo>
                    <a:pt x="2680" y="394"/>
                  </a:lnTo>
                  <a:lnTo>
                    <a:pt x="2681" y="400"/>
                  </a:lnTo>
                  <a:lnTo>
                    <a:pt x="2655" y="316"/>
                  </a:lnTo>
                  <a:lnTo>
                    <a:pt x="2657" y="322"/>
                  </a:lnTo>
                  <a:lnTo>
                    <a:pt x="2616" y="246"/>
                  </a:lnTo>
                  <a:lnTo>
                    <a:pt x="2620" y="251"/>
                  </a:lnTo>
                  <a:lnTo>
                    <a:pt x="2565" y="184"/>
                  </a:lnTo>
                  <a:lnTo>
                    <a:pt x="2569" y="188"/>
                  </a:lnTo>
                  <a:lnTo>
                    <a:pt x="2503" y="134"/>
                  </a:lnTo>
                  <a:lnTo>
                    <a:pt x="2508" y="137"/>
                  </a:lnTo>
                  <a:lnTo>
                    <a:pt x="2432" y="95"/>
                  </a:lnTo>
                  <a:lnTo>
                    <a:pt x="2438" y="98"/>
                  </a:lnTo>
                  <a:lnTo>
                    <a:pt x="2353" y="72"/>
                  </a:lnTo>
                  <a:lnTo>
                    <a:pt x="2359" y="73"/>
                  </a:lnTo>
                  <a:lnTo>
                    <a:pt x="2272" y="64"/>
                  </a:lnTo>
                  <a:lnTo>
                    <a:pt x="484" y="64"/>
                  </a:lnTo>
                  <a:lnTo>
                    <a:pt x="394" y="73"/>
                  </a:lnTo>
                  <a:lnTo>
                    <a:pt x="400" y="72"/>
                  </a:lnTo>
                  <a:lnTo>
                    <a:pt x="316" y="98"/>
                  </a:lnTo>
                  <a:lnTo>
                    <a:pt x="322" y="95"/>
                  </a:lnTo>
                  <a:lnTo>
                    <a:pt x="246" y="137"/>
                  </a:lnTo>
                  <a:lnTo>
                    <a:pt x="251" y="134"/>
                  </a:lnTo>
                  <a:lnTo>
                    <a:pt x="184" y="188"/>
                  </a:lnTo>
                  <a:lnTo>
                    <a:pt x="188" y="184"/>
                  </a:lnTo>
                  <a:lnTo>
                    <a:pt x="134" y="251"/>
                  </a:lnTo>
                  <a:lnTo>
                    <a:pt x="137" y="246"/>
                  </a:lnTo>
                  <a:lnTo>
                    <a:pt x="95" y="322"/>
                  </a:lnTo>
                  <a:lnTo>
                    <a:pt x="98" y="316"/>
                  </a:lnTo>
                  <a:lnTo>
                    <a:pt x="72" y="400"/>
                  </a:lnTo>
                  <a:lnTo>
                    <a:pt x="73" y="394"/>
                  </a:lnTo>
                  <a:lnTo>
                    <a:pt x="64" y="480"/>
                  </a:lnTo>
                  <a:lnTo>
                    <a:pt x="64" y="9021"/>
                  </a:lnTo>
                  <a:close/>
                </a:path>
              </a:pathLst>
            </a:custGeom>
            <a:solidFill>
              <a:srgbClr val="FFFFFF"/>
            </a:solidFill>
            <a:ln w="0" cap="flat">
              <a:solidFill>
                <a:srgbClr val="FFFFFF"/>
              </a:solidFill>
              <a:prstDash val="solid"/>
              <a:round/>
              <a:headEnd/>
              <a:tailEnd/>
            </a:ln>
          </p:spPr>
          <p:txBody>
            <a:bodyPr/>
            <a:lstStyle/>
            <a:p>
              <a:endParaRPr lang="en-US"/>
            </a:p>
          </p:txBody>
        </p:sp>
        <p:sp>
          <p:nvSpPr>
            <p:cNvPr id="64607" name="Rectangle 93"/>
            <p:cNvSpPr>
              <a:spLocks noChangeArrowheads="1"/>
            </p:cNvSpPr>
            <p:nvPr/>
          </p:nvSpPr>
          <p:spPr bwMode="auto">
            <a:xfrm>
              <a:off x="858" y="1561"/>
              <a:ext cx="509"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300">
                  <a:solidFill>
                    <a:srgbClr val="FFFFFF"/>
                  </a:solidFill>
                </a:rPr>
                <a:t>CRM </a:t>
              </a:r>
              <a:endParaRPr lang="en-US" altLang="en-US" sz="1800">
                <a:latin typeface="Arial" panose="020B0604020202020204" pitchFamily="34" charset="0"/>
              </a:endParaRPr>
            </a:p>
          </p:txBody>
        </p:sp>
        <p:sp>
          <p:nvSpPr>
            <p:cNvPr id="64608" name="Rectangle 94"/>
            <p:cNvSpPr>
              <a:spLocks noChangeArrowheads="1"/>
            </p:cNvSpPr>
            <p:nvPr/>
          </p:nvSpPr>
          <p:spPr bwMode="auto">
            <a:xfrm>
              <a:off x="718" y="1786"/>
              <a:ext cx="8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300">
                  <a:solidFill>
                    <a:srgbClr val="FFFFFF"/>
                  </a:solidFill>
                </a:rPr>
                <a:t>Program </a:t>
              </a:r>
              <a:endParaRPr lang="en-US" altLang="en-US" sz="1800">
                <a:latin typeface="Arial" panose="020B0604020202020204" pitchFamily="34" charset="0"/>
              </a:endParaRPr>
            </a:p>
          </p:txBody>
        </p:sp>
        <p:sp>
          <p:nvSpPr>
            <p:cNvPr id="64609" name="Rectangle 95"/>
            <p:cNvSpPr>
              <a:spLocks noChangeArrowheads="1"/>
            </p:cNvSpPr>
            <p:nvPr/>
          </p:nvSpPr>
          <p:spPr bwMode="auto">
            <a:xfrm>
              <a:off x="833" y="2011"/>
              <a:ext cx="529"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300">
                  <a:solidFill>
                    <a:srgbClr val="FFFFFF"/>
                  </a:solidFill>
                </a:rPr>
                <a:t>Team</a:t>
              </a:r>
              <a:endParaRPr lang="en-US" altLang="en-US" sz="1800">
                <a:latin typeface="Arial" panose="020B0604020202020204" pitchFamily="34" charset="0"/>
              </a:endParaRPr>
            </a:p>
          </p:txBody>
        </p:sp>
        <p:sp>
          <p:nvSpPr>
            <p:cNvPr id="64610" name="Rectangle 96"/>
            <p:cNvSpPr>
              <a:spLocks noChangeArrowheads="1"/>
            </p:cNvSpPr>
            <p:nvPr/>
          </p:nvSpPr>
          <p:spPr bwMode="auto">
            <a:xfrm>
              <a:off x="662" y="2457"/>
              <a:ext cx="4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(Natalie </a:t>
              </a:r>
              <a:endParaRPr lang="en-US" altLang="en-US" sz="1800">
                <a:latin typeface="Arial" panose="020B0604020202020204" pitchFamily="34" charset="0"/>
              </a:endParaRPr>
            </a:p>
          </p:txBody>
        </p:sp>
        <p:sp>
          <p:nvSpPr>
            <p:cNvPr id="64611" name="Rectangle 97"/>
            <p:cNvSpPr>
              <a:spLocks noChangeArrowheads="1"/>
            </p:cNvSpPr>
            <p:nvPr/>
          </p:nvSpPr>
          <p:spPr bwMode="auto">
            <a:xfrm>
              <a:off x="738" y="2595"/>
              <a:ext cx="59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Fitzgerald, </a:t>
              </a:r>
              <a:endParaRPr lang="en-US" altLang="en-US" sz="1800">
                <a:latin typeface="Arial" panose="020B0604020202020204" pitchFamily="34" charset="0"/>
              </a:endParaRPr>
            </a:p>
          </p:txBody>
        </p:sp>
        <p:sp>
          <p:nvSpPr>
            <p:cNvPr id="64612" name="Rectangle 98"/>
            <p:cNvSpPr>
              <a:spLocks noChangeArrowheads="1"/>
            </p:cNvSpPr>
            <p:nvPr/>
          </p:nvSpPr>
          <p:spPr bwMode="auto">
            <a:xfrm>
              <a:off x="714" y="2731"/>
              <a:ext cx="31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Gina </a:t>
              </a:r>
              <a:endParaRPr lang="en-US" altLang="en-US" sz="1800">
                <a:latin typeface="Arial" panose="020B0604020202020204" pitchFamily="34" charset="0"/>
              </a:endParaRPr>
            </a:p>
          </p:txBody>
        </p:sp>
        <p:sp>
          <p:nvSpPr>
            <p:cNvPr id="64613" name="Rectangle 99"/>
            <p:cNvSpPr>
              <a:spLocks noChangeArrowheads="1"/>
            </p:cNvSpPr>
            <p:nvPr/>
          </p:nvSpPr>
          <p:spPr bwMode="auto">
            <a:xfrm>
              <a:off x="704" y="2894"/>
              <a:ext cx="7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Lockwood, </a:t>
              </a:r>
            </a:p>
            <a:p>
              <a:pPr>
                <a:spcBef>
                  <a:spcPct val="0"/>
                </a:spcBef>
                <a:buFontTx/>
                <a:buNone/>
              </a:pPr>
              <a:r>
                <a:rPr lang="en-US" altLang="en-US" sz="1500">
                  <a:solidFill>
                    <a:srgbClr val="FFFFFF"/>
                  </a:solidFill>
                </a:rPr>
                <a:t>Saima Memon</a:t>
              </a:r>
              <a:endParaRPr lang="en-US" altLang="en-US" sz="1800">
                <a:latin typeface="Arial" panose="020B0604020202020204" pitchFamily="34" charset="0"/>
              </a:endParaRPr>
            </a:p>
          </p:txBody>
        </p:sp>
        <p:sp>
          <p:nvSpPr>
            <p:cNvPr id="64614" name="Rectangle 100"/>
            <p:cNvSpPr>
              <a:spLocks noChangeArrowheads="1"/>
            </p:cNvSpPr>
            <p:nvPr/>
          </p:nvSpPr>
          <p:spPr bwMode="auto">
            <a:xfrm>
              <a:off x="683" y="3220"/>
              <a:ext cx="70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Sharon Fung)</a:t>
              </a:r>
              <a:endParaRPr lang="en-US" altLang="en-US" sz="1800">
                <a:latin typeface="Arial" panose="020B0604020202020204" pitchFamily="34" charset="0"/>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CA" altLang="en-US" smtClean="0"/>
              <a:t>Screening costs</a:t>
            </a:r>
          </a:p>
        </p:txBody>
      </p:sp>
      <p:sp>
        <p:nvSpPr>
          <p:cNvPr id="6656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8B58274-6C2A-45AF-A988-B06A0482E8CC}" type="slidenum">
              <a:rPr lang="en-CA" altLang="en-US" sz="1200">
                <a:solidFill>
                  <a:srgbClr val="898989"/>
                </a:solidFill>
              </a:rPr>
              <a:pPr>
                <a:spcBef>
                  <a:spcPct val="0"/>
                </a:spcBef>
                <a:buFontTx/>
                <a:buNone/>
              </a:pPr>
              <a:t>48</a:t>
            </a:fld>
            <a:endParaRPr lang="en-CA" altLang="en-US" sz="1200">
              <a:solidFill>
                <a:srgbClr val="898989"/>
              </a:solidFill>
            </a:endParaRPr>
          </a:p>
        </p:txBody>
      </p:sp>
      <p:pic>
        <p:nvPicPr>
          <p:cNvPr id="665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853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CA" altLang="en-US" smtClean="0"/>
              <a:t>Screening costs</a:t>
            </a:r>
          </a:p>
        </p:txBody>
      </p:sp>
      <p:sp>
        <p:nvSpPr>
          <p:cNvPr id="6758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E09C9DD-D2BF-4BB2-B29A-B14C6AFD9C8C}" type="slidenum">
              <a:rPr lang="en-CA" altLang="en-US" sz="1200">
                <a:solidFill>
                  <a:srgbClr val="898989"/>
                </a:solidFill>
              </a:rPr>
              <a:pPr>
                <a:spcBef>
                  <a:spcPct val="0"/>
                </a:spcBef>
                <a:buFontTx/>
                <a:buNone/>
              </a:pPr>
              <a:t>49</a:t>
            </a:fld>
            <a:endParaRPr lang="en-CA" altLang="en-US" sz="1200">
              <a:solidFill>
                <a:srgbClr val="898989"/>
              </a:solidFill>
            </a:endParaRPr>
          </a:p>
        </p:txBody>
      </p:sp>
      <p:pic>
        <p:nvPicPr>
          <p:cNvPr id="6758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152400"/>
            <a:ext cx="8229600" cy="838200"/>
          </a:xfrm>
        </p:spPr>
        <p:txBody>
          <a:bodyPr/>
          <a:lstStyle/>
          <a:p>
            <a:pPr eaLnBrk="1" hangingPunct="1"/>
            <a:r>
              <a:rPr lang="en-CA" altLang="en-US" smtClean="0"/>
              <a:t>Scenarios</a:t>
            </a:r>
          </a:p>
        </p:txBody>
      </p:sp>
      <p:graphicFrame>
        <p:nvGraphicFramePr>
          <p:cNvPr id="5" name="Content Placeholder 4"/>
          <p:cNvGraphicFramePr>
            <a:graphicFrameLocks noGrp="1"/>
          </p:cNvGraphicFramePr>
          <p:nvPr>
            <p:ph idx="1"/>
          </p:nvPr>
        </p:nvGraphicFramePr>
        <p:xfrm>
          <a:off x="381000" y="1066800"/>
          <a:ext cx="7947025" cy="4768850"/>
        </p:xfrm>
        <a:graphic>
          <a:graphicData uri="http://schemas.openxmlformats.org/drawingml/2006/table">
            <a:tbl>
              <a:tblPr firstRow="1" bandRow="1">
                <a:tableStyleId>{5C22544A-7EE6-4342-B048-85BDC9FD1C3A}</a:tableStyleId>
              </a:tblPr>
              <a:tblGrid>
                <a:gridCol w="4899025"/>
                <a:gridCol w="1524000"/>
                <a:gridCol w="1524000"/>
              </a:tblGrid>
              <a:tr h="838042">
                <a:tc>
                  <a:txBody>
                    <a:bodyPr/>
                    <a:lstStyle/>
                    <a:p>
                      <a:pPr algn="l" fontAlgn="b"/>
                      <a:r>
                        <a:rPr lang="en-CA" sz="2000" b="1" i="0" u="none" strike="noStrike" dirty="0">
                          <a:solidFill>
                            <a:srgbClr val="000000"/>
                          </a:solidFill>
                          <a:effectLst/>
                          <a:latin typeface="Calibri" panose="020F0502020204030204" pitchFamily="34" charset="0"/>
                        </a:rPr>
                        <a:t>Reference</a:t>
                      </a:r>
                    </a:p>
                  </a:txBody>
                  <a:tcPr marL="9525" marR="9525" marT="9524" marB="0" anchor="ctr"/>
                </a:tc>
                <a:tc>
                  <a:txBody>
                    <a:bodyPr/>
                    <a:lstStyle/>
                    <a:p>
                      <a:pPr algn="ctr" fontAlgn="b"/>
                      <a:r>
                        <a:rPr lang="en-CA" sz="2000" b="1" i="0" u="none" strike="noStrike" dirty="0" smtClean="0">
                          <a:solidFill>
                            <a:srgbClr val="000000"/>
                          </a:solidFill>
                          <a:effectLst/>
                          <a:latin typeface="Calibri" panose="020F0502020204030204" pitchFamily="34" charset="0"/>
                        </a:rPr>
                        <a:t>30% participation</a:t>
                      </a:r>
                      <a:endParaRPr lang="en-CA" sz="2000" b="1" i="0" u="none" strike="noStrike" dirty="0">
                        <a:solidFill>
                          <a:srgbClr val="000000"/>
                        </a:solidFill>
                        <a:effectLst/>
                        <a:latin typeface="Calibri" panose="020F0502020204030204" pitchFamily="34" charset="0"/>
                      </a:endParaRPr>
                    </a:p>
                  </a:txBody>
                  <a:tcPr marL="9525" marR="9525" marT="9524" marB="0" anchor="ctr"/>
                </a:tc>
                <a:tc>
                  <a:txBody>
                    <a:bodyPr/>
                    <a:lstStyle/>
                    <a:p>
                      <a:pPr algn="ctr" fontAlgn="b"/>
                      <a:r>
                        <a:rPr lang="en-CA" sz="2000" b="1" i="0" u="none" strike="noStrike" dirty="0" smtClean="0">
                          <a:solidFill>
                            <a:srgbClr val="000000"/>
                          </a:solidFill>
                          <a:effectLst/>
                          <a:latin typeface="Calibri" panose="020F0502020204030204" pitchFamily="34" charset="0"/>
                        </a:rPr>
                        <a:t>60% participation</a:t>
                      </a:r>
                      <a:endParaRPr lang="en-CA" sz="2000" b="1" i="0" u="none" strike="noStrike" dirty="0">
                        <a:solidFill>
                          <a:srgbClr val="000000"/>
                        </a:solidFill>
                        <a:effectLst/>
                        <a:latin typeface="Calibri" panose="020F0502020204030204" pitchFamily="34" charset="0"/>
                      </a:endParaRPr>
                    </a:p>
                  </a:txBody>
                  <a:tcPr marL="9525" marR="9525" marT="9524" marB="0" anchor="ctr"/>
                </a:tc>
              </a:tr>
              <a:tr h="386902">
                <a:tc>
                  <a:txBody>
                    <a:bodyPr/>
                    <a:lstStyle/>
                    <a:p>
                      <a:pPr algn="l" fontAlgn="t"/>
                      <a:r>
                        <a:rPr lang="en-CA" sz="2000" b="0" i="0" u="none" strike="noStrike" dirty="0">
                          <a:solidFill>
                            <a:srgbClr val="000000"/>
                          </a:solidFill>
                          <a:effectLst/>
                          <a:latin typeface="Calibri" panose="020F0502020204030204" pitchFamily="34" charset="0"/>
                        </a:rPr>
                        <a:t>Base Case (no screening)</a:t>
                      </a:r>
                    </a:p>
                  </a:txBody>
                  <a:tcPr marL="9525" marR="9525" marT="9524" marB="0"/>
                </a:tc>
                <a:tc>
                  <a:txBody>
                    <a:bodyPr/>
                    <a:lstStyle/>
                    <a:p>
                      <a:pPr algn="ctr" fontAlgn="t"/>
                      <a:r>
                        <a:rPr lang="en-CA" sz="2000" b="0" i="0" u="none" strike="noStrike" dirty="0" smtClean="0">
                          <a:solidFill>
                            <a:srgbClr val="000000"/>
                          </a:solidFill>
                          <a:effectLst/>
                          <a:latin typeface="Calibri" panose="020F0502020204030204" pitchFamily="34" charset="0"/>
                          <a:sym typeface="Wingdings"/>
                        </a:rPr>
                        <a:t>-</a:t>
                      </a:r>
                      <a:endParaRPr lang="en-CA" sz="2000" b="0" i="0" u="none" strike="noStrike" dirty="0">
                        <a:solidFill>
                          <a:srgbClr val="000000"/>
                        </a:solidFill>
                        <a:effectLst/>
                        <a:latin typeface="Calibri" panose="020F0502020204030204" pitchFamily="34" charset="0"/>
                      </a:endParaRPr>
                    </a:p>
                  </a:txBody>
                  <a:tcPr marL="9525" marR="9525" marT="9524" marB="0"/>
                </a:tc>
                <a:tc>
                  <a:txBody>
                    <a:bodyPr/>
                    <a:lstStyle/>
                    <a:p>
                      <a:pPr algn="ctr" fontAlgn="t"/>
                      <a:r>
                        <a:rPr lang="en-CA" sz="2000" b="0" i="0" u="none" strike="noStrike" dirty="0" smtClean="0">
                          <a:solidFill>
                            <a:srgbClr val="000000"/>
                          </a:solidFill>
                          <a:effectLst/>
                          <a:latin typeface="Calibri" panose="020F0502020204030204" pitchFamily="34" charset="0"/>
                          <a:sym typeface="Wingdings"/>
                        </a:rPr>
                        <a:t>-</a:t>
                      </a:r>
                      <a:endParaRPr lang="en-CA" sz="2000" b="0" i="0" u="none" strike="noStrike" dirty="0">
                        <a:solidFill>
                          <a:srgbClr val="000000"/>
                        </a:solidFill>
                        <a:effectLst/>
                        <a:latin typeface="Calibri" panose="020F0502020204030204" pitchFamily="34" charset="0"/>
                      </a:endParaRPr>
                    </a:p>
                  </a:txBody>
                  <a:tcPr marL="9525" marR="9525" marT="9524" marB="0"/>
                </a:tc>
              </a:tr>
              <a:tr h="386902">
                <a:tc>
                  <a:txBody>
                    <a:bodyPr/>
                    <a:lstStyle/>
                    <a:p>
                      <a:pPr algn="l" fontAlgn="t"/>
                      <a:r>
                        <a:rPr lang="en-CA" sz="2000" b="0" i="0" u="none" strike="noStrike" dirty="0">
                          <a:solidFill>
                            <a:srgbClr val="000000"/>
                          </a:solidFill>
                          <a:effectLst/>
                          <a:latin typeface="Calibri" panose="020F0502020204030204" pitchFamily="34" charset="0"/>
                        </a:rPr>
                        <a:t>Annual FIT </a:t>
                      </a:r>
                    </a:p>
                  </a:txBody>
                  <a:tcPr marL="9525" marR="9525" marT="9524" marB="0"/>
                </a:tc>
                <a:tc>
                  <a:txBody>
                    <a:bodyPr/>
                    <a:lstStyle/>
                    <a:p>
                      <a:pPr algn="ctr" fontAlgn="t"/>
                      <a:r>
                        <a:rPr lang="en-CA" sz="2000" b="0" i="0" u="none" strike="noStrike" smtClean="0">
                          <a:solidFill>
                            <a:srgbClr val="000000"/>
                          </a:solidFill>
                          <a:effectLst/>
                          <a:latin typeface="Calibri" panose="020F0502020204030204" pitchFamily="34" charset="0"/>
                          <a:sym typeface="Wingdings"/>
                        </a:rPr>
                        <a:t></a:t>
                      </a:r>
                      <a:endParaRPr lang="en-CA" sz="2000" b="0" i="0" u="none" strike="noStrike" dirty="0">
                        <a:solidFill>
                          <a:srgbClr val="000000"/>
                        </a:solidFill>
                        <a:effectLst/>
                        <a:latin typeface="Calibri" panose="020F0502020204030204" pitchFamily="34" charset="0"/>
                      </a:endParaRPr>
                    </a:p>
                  </a:txBody>
                  <a:tcPr marL="9525" marR="9525" marT="9524" marB="0"/>
                </a:tc>
                <a:tc>
                  <a:txBody>
                    <a:bodyPr/>
                    <a:lstStyle/>
                    <a:p>
                      <a:pPr algn="ctr" fontAlgn="t"/>
                      <a:r>
                        <a:rPr lang="en-CA" sz="2000" b="0" i="0" u="none" strike="noStrike" dirty="0" smtClean="0">
                          <a:solidFill>
                            <a:srgbClr val="000000"/>
                          </a:solidFill>
                          <a:effectLst/>
                          <a:latin typeface="Calibri" panose="020F0502020204030204" pitchFamily="34" charset="0"/>
                          <a:sym typeface="Wingdings"/>
                        </a:rPr>
                        <a:t></a:t>
                      </a:r>
                      <a:endParaRPr lang="en-CA" sz="2000" b="0" i="0" u="none" strike="noStrike" dirty="0">
                        <a:solidFill>
                          <a:srgbClr val="000000"/>
                        </a:solidFill>
                        <a:effectLst/>
                        <a:latin typeface="Calibri" panose="020F0502020204030204" pitchFamily="34" charset="0"/>
                      </a:endParaRPr>
                    </a:p>
                  </a:txBody>
                  <a:tcPr marL="9525" marR="9525" marT="9524" marB="0"/>
                </a:tc>
              </a:tr>
              <a:tr h="37119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CA" sz="2000" b="0" i="0" u="none" strike="noStrike" dirty="0" smtClean="0">
                          <a:solidFill>
                            <a:srgbClr val="000000"/>
                          </a:solidFill>
                          <a:effectLst/>
                          <a:latin typeface="Calibri" panose="020F0502020204030204" pitchFamily="34" charset="0"/>
                        </a:rPr>
                        <a:t>Biennial FIT </a:t>
                      </a:r>
                    </a:p>
                  </a:txBody>
                  <a:tcPr marL="9525" marR="9525" marT="9524"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CA" sz="2000" b="0" i="0" u="none" strike="noStrike" smtClean="0">
                          <a:solidFill>
                            <a:srgbClr val="000000"/>
                          </a:solidFill>
                          <a:effectLst/>
                          <a:latin typeface="Calibri" panose="020F0502020204030204" pitchFamily="34" charset="0"/>
                          <a:sym typeface="Wingdings"/>
                        </a:rPr>
                        <a:t></a:t>
                      </a:r>
                      <a:endParaRPr lang="en-CA" sz="2000" b="0" i="0" u="none" strike="noStrike" dirty="0" smtClean="0">
                        <a:solidFill>
                          <a:srgbClr val="000000"/>
                        </a:solidFill>
                        <a:effectLst/>
                        <a:latin typeface="Calibri" panose="020F0502020204030204" pitchFamily="34" charset="0"/>
                      </a:endParaRPr>
                    </a:p>
                  </a:txBody>
                  <a:tcPr marL="9525" marR="9525" marT="9524"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CA" sz="2000" b="0" i="0" u="none" strike="noStrike" dirty="0" smtClean="0">
                          <a:solidFill>
                            <a:srgbClr val="000000"/>
                          </a:solidFill>
                          <a:effectLst/>
                          <a:latin typeface="Calibri" panose="020F0502020204030204" pitchFamily="34" charset="0"/>
                          <a:sym typeface="Wingdings"/>
                        </a:rPr>
                        <a:t></a:t>
                      </a:r>
                      <a:endParaRPr lang="en-CA" sz="2000" b="0" i="0" u="none" strike="noStrike" dirty="0" smtClean="0">
                        <a:solidFill>
                          <a:srgbClr val="000000"/>
                        </a:solidFill>
                        <a:effectLst/>
                        <a:latin typeface="Calibri" panose="020F0502020204030204" pitchFamily="34" charset="0"/>
                      </a:endParaRPr>
                    </a:p>
                  </a:txBody>
                  <a:tcPr marL="9525" marR="9525" marT="9524" marB="0"/>
                </a:tc>
              </a:tr>
              <a:tr h="38690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CA" sz="2000" b="0" i="0" u="none" strike="noStrike" dirty="0" smtClean="0">
                          <a:solidFill>
                            <a:srgbClr val="000000"/>
                          </a:solidFill>
                          <a:effectLst/>
                          <a:latin typeface="Calibri" panose="020F0502020204030204" pitchFamily="34" charset="0"/>
                        </a:rPr>
                        <a:t>Biennial gFOBT </a:t>
                      </a:r>
                    </a:p>
                  </a:txBody>
                  <a:tcPr marL="9525" marR="9525" marT="9524" marB="0" anchor="b"/>
                </a:tc>
                <a:tc>
                  <a:txBody>
                    <a:bodyPr/>
                    <a:lstStyle/>
                    <a:p>
                      <a:pPr algn="ctr" fontAlgn="b"/>
                      <a:r>
                        <a:rPr lang="en-CA" sz="2000" b="0" i="0" u="none" strike="noStrike" smtClean="0">
                          <a:solidFill>
                            <a:srgbClr val="000000"/>
                          </a:solidFill>
                          <a:effectLst/>
                          <a:latin typeface="Calibri" panose="020F0502020204030204" pitchFamily="34" charset="0"/>
                          <a:sym typeface="Wingdings"/>
                        </a:rPr>
                        <a:t></a:t>
                      </a:r>
                      <a:endParaRPr lang="en-CA" sz="2000" b="1" i="0" u="none" strike="noStrike" dirty="0">
                        <a:solidFill>
                          <a:srgbClr val="000000"/>
                        </a:solidFill>
                        <a:effectLst/>
                        <a:latin typeface="Calibri" panose="020F0502020204030204" pitchFamily="34" charset="0"/>
                      </a:endParaRPr>
                    </a:p>
                  </a:txBody>
                  <a:tcPr marL="9525" marR="9525" marT="9524" marB="0" anchor="b"/>
                </a:tc>
                <a:tc>
                  <a:txBody>
                    <a:bodyPr/>
                    <a:lstStyle/>
                    <a:p>
                      <a:pPr algn="ctr" fontAlgn="b"/>
                      <a:r>
                        <a:rPr lang="en-CA" sz="2000" b="0" i="0" u="none" strike="noStrike" dirty="0" smtClean="0">
                          <a:solidFill>
                            <a:srgbClr val="000000"/>
                          </a:solidFill>
                          <a:effectLst/>
                          <a:latin typeface="Calibri" panose="020F0502020204030204" pitchFamily="34" charset="0"/>
                          <a:sym typeface="Wingdings"/>
                        </a:rPr>
                        <a:t></a:t>
                      </a:r>
                      <a:endParaRPr lang="en-CA" sz="2000" b="1" i="0" u="none" strike="noStrike" dirty="0">
                        <a:solidFill>
                          <a:srgbClr val="000000"/>
                        </a:solidFill>
                        <a:effectLst/>
                        <a:latin typeface="Calibri" panose="020F0502020204030204" pitchFamily="34" charset="0"/>
                      </a:endParaRPr>
                    </a:p>
                  </a:txBody>
                  <a:tcPr marL="9525" marR="9525" marT="9524" marB="0" anchor="b"/>
                </a:tc>
              </a:tr>
              <a:tr h="386902">
                <a:tc>
                  <a:txBody>
                    <a:bodyPr/>
                    <a:lstStyle/>
                    <a:p>
                      <a:pPr algn="l" fontAlgn="t"/>
                      <a:r>
                        <a:rPr lang="en-CA" sz="2000" b="0" i="0" u="none" strike="noStrike" dirty="0">
                          <a:solidFill>
                            <a:srgbClr val="000000"/>
                          </a:solidFill>
                          <a:effectLst/>
                          <a:latin typeface="Calibri" panose="020F0502020204030204" pitchFamily="34" charset="0"/>
                        </a:rPr>
                        <a:t>Flex Sig only every 5 </a:t>
                      </a:r>
                      <a:r>
                        <a:rPr lang="en-CA" sz="2000" b="0" i="0" u="none" strike="noStrike" dirty="0" smtClean="0">
                          <a:solidFill>
                            <a:srgbClr val="000000"/>
                          </a:solidFill>
                          <a:effectLst/>
                          <a:latin typeface="Calibri" panose="020F0502020204030204" pitchFamily="34" charset="0"/>
                        </a:rPr>
                        <a:t>years</a:t>
                      </a:r>
                      <a:endParaRPr lang="en-CA" sz="2000" b="0" i="0" u="none" strike="noStrike" dirty="0">
                        <a:solidFill>
                          <a:srgbClr val="000000"/>
                        </a:solidFill>
                        <a:effectLst/>
                        <a:latin typeface="Calibri" panose="020F0502020204030204" pitchFamily="34" charset="0"/>
                      </a:endParaRPr>
                    </a:p>
                  </a:txBody>
                  <a:tcPr marL="9525" marR="9525" marT="9524" marB="0"/>
                </a:tc>
                <a:tc>
                  <a:txBody>
                    <a:bodyPr/>
                    <a:lstStyle/>
                    <a:p>
                      <a:pPr algn="ctr" fontAlgn="t"/>
                      <a:r>
                        <a:rPr lang="en-CA" sz="2000" b="0" i="0" u="none" strike="noStrike" smtClean="0">
                          <a:solidFill>
                            <a:srgbClr val="000000"/>
                          </a:solidFill>
                          <a:effectLst/>
                          <a:latin typeface="Calibri" panose="020F0502020204030204" pitchFamily="34" charset="0"/>
                          <a:sym typeface="Wingdings"/>
                        </a:rPr>
                        <a:t></a:t>
                      </a:r>
                      <a:endParaRPr lang="en-CA" sz="2000" b="0" i="0" u="none" strike="noStrike" dirty="0">
                        <a:solidFill>
                          <a:srgbClr val="000000"/>
                        </a:solidFill>
                        <a:effectLst/>
                        <a:latin typeface="Calibri" panose="020F0502020204030204" pitchFamily="34" charset="0"/>
                      </a:endParaRPr>
                    </a:p>
                  </a:txBody>
                  <a:tcPr marL="9525" marR="9525" marT="9524" marB="0"/>
                </a:tc>
                <a:tc>
                  <a:txBody>
                    <a:bodyPr/>
                    <a:lstStyle/>
                    <a:p>
                      <a:pPr algn="ctr" fontAlgn="t"/>
                      <a:r>
                        <a:rPr lang="en-CA" sz="2000" b="0" i="0" u="none" strike="noStrike" dirty="0" smtClean="0">
                          <a:solidFill>
                            <a:srgbClr val="000000"/>
                          </a:solidFill>
                          <a:effectLst/>
                          <a:latin typeface="Calibri" panose="020F0502020204030204" pitchFamily="34" charset="0"/>
                          <a:sym typeface="Wingdings"/>
                        </a:rPr>
                        <a:t></a:t>
                      </a:r>
                      <a:endParaRPr lang="en-CA" sz="2000" b="0" i="0" u="none" strike="noStrike" dirty="0">
                        <a:solidFill>
                          <a:srgbClr val="000000"/>
                        </a:solidFill>
                        <a:effectLst/>
                        <a:latin typeface="Calibri" panose="020F0502020204030204" pitchFamily="34" charset="0"/>
                      </a:endParaRPr>
                    </a:p>
                  </a:txBody>
                  <a:tcPr marL="9525" marR="9525" marT="9524" marB="0"/>
                </a:tc>
              </a:tr>
              <a:tr h="38690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CA" sz="2000" b="0" i="0" u="none" strike="noStrike" dirty="0" smtClean="0">
                          <a:solidFill>
                            <a:srgbClr val="000000"/>
                          </a:solidFill>
                          <a:effectLst/>
                          <a:latin typeface="Calibri" panose="020F0502020204030204" pitchFamily="34" charset="0"/>
                        </a:rPr>
                        <a:t>Biennial FIT 50-59: flex sig at 60: FIT 65-74 </a:t>
                      </a:r>
                    </a:p>
                  </a:txBody>
                  <a:tcPr marL="9525" marR="9525" marT="9524" marB="0"/>
                </a:tc>
                <a:tc>
                  <a:txBody>
                    <a:bodyPr/>
                    <a:lstStyle/>
                    <a:p>
                      <a:pPr algn="ctr" fontAlgn="t"/>
                      <a:r>
                        <a:rPr lang="en-CA" sz="2000" b="0" i="0" u="none" strike="noStrike" smtClean="0">
                          <a:solidFill>
                            <a:srgbClr val="000000"/>
                          </a:solidFill>
                          <a:effectLst/>
                          <a:latin typeface="Calibri" panose="020F0502020204030204" pitchFamily="34" charset="0"/>
                          <a:sym typeface="Wingdings"/>
                        </a:rPr>
                        <a:t></a:t>
                      </a:r>
                      <a:endParaRPr lang="en-CA" sz="2000" b="0" i="0" u="none" strike="noStrike" dirty="0">
                        <a:solidFill>
                          <a:srgbClr val="000000"/>
                        </a:solidFill>
                        <a:effectLst/>
                        <a:latin typeface="Calibri" panose="020F0502020204030204" pitchFamily="34" charset="0"/>
                      </a:endParaRPr>
                    </a:p>
                  </a:txBody>
                  <a:tcPr marL="9525" marR="9525" marT="9524" marB="0"/>
                </a:tc>
                <a:tc>
                  <a:txBody>
                    <a:bodyPr/>
                    <a:lstStyle/>
                    <a:p>
                      <a:pPr algn="ctr" fontAlgn="t"/>
                      <a:r>
                        <a:rPr lang="en-CA" sz="2000" b="0" i="0" u="none" strike="noStrike" dirty="0" smtClean="0">
                          <a:solidFill>
                            <a:srgbClr val="000000"/>
                          </a:solidFill>
                          <a:effectLst/>
                          <a:latin typeface="Calibri" panose="020F0502020204030204" pitchFamily="34" charset="0"/>
                          <a:sym typeface="Wingdings"/>
                        </a:rPr>
                        <a:t></a:t>
                      </a:r>
                      <a:endParaRPr lang="en-CA" sz="2000" b="0" i="0" u="none" strike="noStrike" dirty="0">
                        <a:solidFill>
                          <a:srgbClr val="000000"/>
                        </a:solidFill>
                        <a:effectLst/>
                        <a:latin typeface="Calibri" panose="020F0502020204030204" pitchFamily="34" charset="0"/>
                      </a:endParaRPr>
                    </a:p>
                  </a:txBody>
                  <a:tcPr marL="9525" marR="9525" marT="9524" marB="0"/>
                </a:tc>
              </a:tr>
              <a:tr h="38690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CA" sz="2000" b="0" i="0" u="none" strike="noStrike" dirty="0" smtClean="0">
                          <a:solidFill>
                            <a:srgbClr val="000000"/>
                          </a:solidFill>
                          <a:effectLst/>
                          <a:latin typeface="Calibri" panose="020F0502020204030204" pitchFamily="34" charset="0"/>
                        </a:rPr>
                        <a:t>Colonoscopy every 10 years </a:t>
                      </a:r>
                    </a:p>
                  </a:txBody>
                  <a:tcPr marL="9525" marR="9525" marT="9524" marB="0"/>
                </a:tc>
                <a:tc>
                  <a:txBody>
                    <a:bodyPr/>
                    <a:lstStyle/>
                    <a:p>
                      <a:pPr algn="ctr" fontAlgn="t"/>
                      <a:r>
                        <a:rPr lang="en-CA" sz="2000" b="0" i="0" u="none" strike="noStrike" dirty="0" smtClean="0">
                          <a:solidFill>
                            <a:srgbClr val="000000"/>
                          </a:solidFill>
                          <a:effectLst/>
                          <a:latin typeface="Calibri" panose="020F0502020204030204" pitchFamily="34" charset="0"/>
                          <a:sym typeface="Wingdings"/>
                        </a:rPr>
                        <a:t></a:t>
                      </a:r>
                      <a:endParaRPr lang="en-CA" sz="2000" b="0" i="0" u="none" strike="noStrike" dirty="0">
                        <a:solidFill>
                          <a:srgbClr val="000000"/>
                        </a:solidFill>
                        <a:effectLst/>
                        <a:latin typeface="Calibri" panose="020F0502020204030204" pitchFamily="34" charset="0"/>
                      </a:endParaRPr>
                    </a:p>
                  </a:txBody>
                  <a:tcPr marL="9525" marR="9525" marT="9524" marB="0"/>
                </a:tc>
                <a:tc>
                  <a:txBody>
                    <a:bodyPr/>
                    <a:lstStyle/>
                    <a:p>
                      <a:pPr algn="ctr" fontAlgn="t"/>
                      <a:r>
                        <a:rPr lang="en-CA" sz="2000" b="0" i="0" u="none" strike="noStrike" dirty="0" smtClean="0">
                          <a:solidFill>
                            <a:srgbClr val="000000"/>
                          </a:solidFill>
                          <a:effectLst/>
                          <a:latin typeface="Calibri" panose="020F0502020204030204" pitchFamily="34" charset="0"/>
                          <a:sym typeface="Wingdings"/>
                        </a:rPr>
                        <a:t></a:t>
                      </a:r>
                      <a:endParaRPr lang="en-CA" sz="2000" b="0" i="0" u="none" strike="noStrike" dirty="0">
                        <a:solidFill>
                          <a:srgbClr val="000000"/>
                        </a:solidFill>
                        <a:effectLst/>
                        <a:latin typeface="Calibri" panose="020F0502020204030204" pitchFamily="34" charset="0"/>
                      </a:endParaRPr>
                    </a:p>
                  </a:txBody>
                  <a:tcPr marL="9525" marR="9525" marT="9524" marB="0"/>
                </a:tc>
              </a:tr>
              <a:tr h="61910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CA" sz="2000" b="0" i="0" u="none" strike="noStrike" dirty="0" smtClean="0">
                          <a:solidFill>
                            <a:schemeClr val="tx1"/>
                          </a:solidFill>
                          <a:effectLst/>
                          <a:latin typeface="Calibri" panose="020F0502020204030204" pitchFamily="34" charset="0"/>
                        </a:rPr>
                        <a:t>30% FIT (organised) &amp; 30% colonoscopy (opportunistic)</a:t>
                      </a:r>
                    </a:p>
                  </a:txBody>
                  <a:tcPr marL="9525" marR="9525" marT="9524" marB="0"/>
                </a:tc>
                <a:tc>
                  <a:txBody>
                    <a:bodyPr/>
                    <a:lstStyle/>
                    <a:p>
                      <a:pPr algn="ctr" fontAlgn="t"/>
                      <a:endParaRPr lang="en-CA" sz="2000" b="0" i="0" u="none" strike="noStrike" dirty="0">
                        <a:solidFill>
                          <a:srgbClr val="000000"/>
                        </a:solidFill>
                        <a:effectLst/>
                        <a:latin typeface="Calibri" panose="020F0502020204030204" pitchFamily="34" charset="0"/>
                      </a:endParaRPr>
                    </a:p>
                  </a:txBody>
                  <a:tcPr marL="9525" marR="9525" marT="9524" marB="0"/>
                </a:tc>
                <a:tc>
                  <a:txBody>
                    <a:bodyPr/>
                    <a:lstStyle/>
                    <a:p>
                      <a:pPr algn="ctr" fontAlgn="t"/>
                      <a:r>
                        <a:rPr lang="en-CA" sz="2000" b="0" i="0" u="none" strike="noStrike" dirty="0" smtClean="0">
                          <a:solidFill>
                            <a:srgbClr val="000000"/>
                          </a:solidFill>
                          <a:effectLst/>
                          <a:latin typeface="Calibri" panose="020F0502020204030204" pitchFamily="34" charset="0"/>
                          <a:sym typeface="Wingdings"/>
                        </a:rPr>
                        <a:t></a:t>
                      </a:r>
                      <a:endParaRPr lang="en-CA" sz="2000" b="0" i="0" u="none" strike="noStrike" dirty="0">
                        <a:solidFill>
                          <a:srgbClr val="000000"/>
                        </a:solidFill>
                        <a:effectLst/>
                        <a:latin typeface="Calibri" panose="020F0502020204030204" pitchFamily="34" charset="0"/>
                      </a:endParaRPr>
                    </a:p>
                  </a:txBody>
                  <a:tcPr marL="9525" marR="9525" marT="9524" marB="0"/>
                </a:tc>
              </a:tr>
              <a:tr h="61910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CA" sz="2000" b="0" i="0" u="none" strike="noStrike" dirty="0" smtClean="0">
                          <a:solidFill>
                            <a:srgbClr val="000000"/>
                          </a:solidFill>
                          <a:effectLst/>
                          <a:latin typeface="Calibri" panose="020F0502020204030204" pitchFamily="34" charset="0"/>
                        </a:rPr>
                        <a:t>48% FIT (average/low-</a:t>
                      </a:r>
                      <a:r>
                        <a:rPr lang="en-CA" sz="2000" b="0" i="0" u="none" strike="noStrike" dirty="0" err="1" smtClean="0">
                          <a:solidFill>
                            <a:srgbClr val="000000"/>
                          </a:solidFill>
                          <a:effectLst/>
                          <a:latin typeface="Calibri" panose="020F0502020204030204" pitchFamily="34" charset="0"/>
                        </a:rPr>
                        <a:t>risk,organised</a:t>
                      </a:r>
                      <a:r>
                        <a:rPr lang="en-CA" sz="2000" b="0" i="0" u="none" strike="noStrike" dirty="0" smtClean="0">
                          <a:solidFill>
                            <a:srgbClr val="000000"/>
                          </a:solidFill>
                          <a:effectLst/>
                          <a:latin typeface="Calibri" panose="020F0502020204030204" pitchFamily="34" charset="0"/>
                        </a:rPr>
                        <a:t>) &amp;12% colonoscopy (high-risk/organised)</a:t>
                      </a:r>
                    </a:p>
                  </a:txBody>
                  <a:tcPr marL="9525" marR="9525" marT="9524" marB="0"/>
                </a:tc>
                <a:tc>
                  <a:txBody>
                    <a:bodyPr/>
                    <a:lstStyle/>
                    <a:p>
                      <a:pPr algn="ctr" fontAlgn="t"/>
                      <a:endParaRPr lang="en-CA" sz="2000" b="0" i="0" u="none" strike="noStrike" dirty="0">
                        <a:solidFill>
                          <a:srgbClr val="000000"/>
                        </a:solidFill>
                        <a:effectLst/>
                        <a:latin typeface="Calibri" panose="020F0502020204030204" pitchFamily="34" charset="0"/>
                      </a:endParaRPr>
                    </a:p>
                  </a:txBody>
                  <a:tcPr marL="9525" marR="9525" marT="9524" marB="0"/>
                </a:tc>
                <a:tc>
                  <a:txBody>
                    <a:bodyPr/>
                    <a:lstStyle/>
                    <a:p>
                      <a:pPr algn="ctr" fontAlgn="t"/>
                      <a:r>
                        <a:rPr lang="en-CA" sz="2000" b="0" i="0" u="none" strike="noStrike" dirty="0" smtClean="0">
                          <a:solidFill>
                            <a:srgbClr val="000000"/>
                          </a:solidFill>
                          <a:effectLst/>
                          <a:latin typeface="Calibri" panose="020F0502020204030204" pitchFamily="34" charset="0"/>
                          <a:sym typeface="Wingdings"/>
                        </a:rPr>
                        <a:t></a:t>
                      </a:r>
                      <a:endParaRPr lang="en-CA" sz="2000" b="0" i="0" u="none" strike="noStrike" dirty="0">
                        <a:solidFill>
                          <a:srgbClr val="000000"/>
                        </a:solidFill>
                        <a:effectLst/>
                        <a:latin typeface="Calibri" panose="020F0502020204030204" pitchFamily="34" charset="0"/>
                      </a:endParaRPr>
                    </a:p>
                  </a:txBody>
                  <a:tcPr marL="9525" marR="9525" marT="9524" marB="0"/>
                </a:tc>
              </a:tr>
            </a:tbl>
          </a:graphicData>
        </a:graphic>
      </p:graphicFrame>
      <p:sp>
        <p:nvSpPr>
          <p:cNvPr id="824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4079FCE-7AEA-46FA-AF23-89858C6F0B74}" type="slidenum">
              <a:rPr lang="en-CA" altLang="en-US" sz="1200">
                <a:solidFill>
                  <a:srgbClr val="898989"/>
                </a:solidFill>
              </a:rPr>
              <a:pPr>
                <a:spcBef>
                  <a:spcPct val="0"/>
                </a:spcBef>
                <a:buFontTx/>
                <a:buNone/>
              </a:pPr>
              <a:t>5</a:t>
            </a:fld>
            <a:endParaRPr lang="en-CA" altLang="en-US" sz="1200">
              <a:solidFill>
                <a:srgbClr val="898989"/>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CA" dirty="0" smtClean="0"/>
              <a:t>Sensitivity of the screening test (proximal colon)</a:t>
            </a:r>
            <a:endParaRPr lang="en-CA" dirty="0"/>
          </a:p>
        </p:txBody>
      </p:sp>
      <p:sp>
        <p:nvSpPr>
          <p:cNvPr id="6861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2326375-D3C1-4D19-85DA-F7091C45D42D}" type="slidenum">
              <a:rPr lang="en-CA" altLang="en-US" sz="1200">
                <a:solidFill>
                  <a:srgbClr val="898989"/>
                </a:solidFill>
              </a:rPr>
              <a:pPr>
                <a:spcBef>
                  <a:spcPct val="0"/>
                </a:spcBef>
                <a:buFontTx/>
                <a:buNone/>
              </a:pPr>
              <a:t>50</a:t>
            </a:fld>
            <a:endParaRPr lang="en-CA" altLang="en-US" sz="1200">
              <a:solidFill>
                <a:srgbClr val="898989"/>
              </a:solidFill>
            </a:endParaRPr>
          </a:p>
        </p:txBody>
      </p:sp>
      <p:pic>
        <p:nvPicPr>
          <p:cNvPr id="686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90138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CA" dirty="0" smtClean="0"/>
              <a:t>Sensitivity of the screening test (distal colon)</a:t>
            </a:r>
            <a:endParaRPr lang="en-CA" dirty="0"/>
          </a:p>
        </p:txBody>
      </p:sp>
      <p:sp>
        <p:nvSpPr>
          <p:cNvPr id="6963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B5A98A9-77EF-4E1B-BE87-5D893ACE4233}" type="slidenum">
              <a:rPr lang="en-CA" altLang="en-US" sz="1200">
                <a:solidFill>
                  <a:srgbClr val="898989"/>
                </a:solidFill>
              </a:rPr>
              <a:pPr>
                <a:spcBef>
                  <a:spcPct val="0"/>
                </a:spcBef>
                <a:buFontTx/>
                <a:buNone/>
              </a:pPr>
              <a:t>51</a:t>
            </a:fld>
            <a:endParaRPr lang="en-CA" altLang="en-US" sz="1200">
              <a:solidFill>
                <a:srgbClr val="898989"/>
              </a:solidFill>
            </a:endParaRPr>
          </a:p>
        </p:txBody>
      </p:sp>
      <p:pic>
        <p:nvPicPr>
          <p:cNvPr id="6963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981200"/>
            <a:ext cx="90360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CA" altLang="en-US" smtClean="0"/>
              <a:t>Specificity of the screening test</a:t>
            </a:r>
          </a:p>
        </p:txBody>
      </p:sp>
      <p:sp>
        <p:nvSpPr>
          <p:cNvPr id="7065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D0F9B23-0B18-46D4-8D12-CCD1B736676C}" type="slidenum">
              <a:rPr lang="en-CA" altLang="en-US" sz="1200">
                <a:solidFill>
                  <a:srgbClr val="898989"/>
                </a:solidFill>
              </a:rPr>
              <a:pPr>
                <a:spcBef>
                  <a:spcPct val="0"/>
                </a:spcBef>
                <a:buFontTx/>
                <a:buNone/>
              </a:pPr>
              <a:t>52</a:t>
            </a:fld>
            <a:endParaRPr lang="en-CA" altLang="en-US" sz="1200">
              <a:solidFill>
                <a:srgbClr val="898989"/>
              </a:solidFill>
            </a:endParaRPr>
          </a:p>
        </p:txBody>
      </p:sp>
      <p:pic>
        <p:nvPicPr>
          <p:cNvPr id="706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85153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A4FD869-864A-4A3F-A279-3768B3ABFF85}" type="slidenum">
              <a:rPr lang="en-CA" altLang="en-US" sz="1200">
                <a:solidFill>
                  <a:srgbClr val="898989"/>
                </a:solidFill>
              </a:rPr>
              <a:pPr>
                <a:spcBef>
                  <a:spcPct val="0"/>
                </a:spcBef>
                <a:buFontTx/>
                <a:buNone/>
              </a:pPr>
              <a:t>6</a:t>
            </a:fld>
            <a:endParaRPr lang="en-CA" altLang="en-US" sz="1200">
              <a:solidFill>
                <a:srgbClr val="898989"/>
              </a:solidFill>
            </a:endParaRPr>
          </a:p>
        </p:txBody>
      </p:sp>
      <p:sp>
        <p:nvSpPr>
          <p:cNvPr id="9219" name="TextBox 1"/>
          <p:cNvSpPr txBox="1">
            <a:spLocks noChangeArrowheads="1"/>
          </p:cNvSpPr>
          <p:nvPr/>
        </p:nvSpPr>
        <p:spPr bwMode="auto">
          <a:xfrm>
            <a:off x="-12700" y="6332538"/>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400"/>
              <a:t>*30% participation; non-age standardized; CRC: colorectal cancer; gFOBT; guaiac Fecal Occult Blood Test; FIT: fecal</a:t>
            </a:r>
          </a:p>
          <a:p>
            <a:pPr eaLnBrk="1" hangingPunct="1">
              <a:spcBef>
                <a:spcPct val="0"/>
              </a:spcBef>
              <a:buFontTx/>
              <a:buNone/>
            </a:pPr>
            <a:r>
              <a:rPr lang="en-CA" altLang="en-US" sz="1400"/>
              <a:t> immunochemical test; Flex Sig: flexible Sigmoidoscopy</a:t>
            </a:r>
          </a:p>
        </p:txBody>
      </p:sp>
      <p:graphicFrame>
        <p:nvGraphicFramePr>
          <p:cNvPr id="9220" name="Chart 4"/>
          <p:cNvGraphicFramePr>
            <a:graphicFrameLocks/>
          </p:cNvGraphicFramePr>
          <p:nvPr/>
        </p:nvGraphicFramePr>
        <p:xfrm>
          <a:off x="330200" y="25400"/>
          <a:ext cx="8712200" cy="6045200"/>
        </p:xfrm>
        <a:graphic>
          <a:graphicData uri="http://schemas.openxmlformats.org/presentationml/2006/ole">
            <mc:AlternateContent xmlns:mc="http://schemas.openxmlformats.org/markup-compatibility/2006">
              <mc:Choice xmlns:v="urn:schemas-microsoft-com:vml" Requires="v">
                <p:oleObj spid="_x0000_s9223" name="Chart" r:id="rId4" imgW="8718036" imgH="6047756" progId="Excel.Chart.8">
                  <p:embed/>
                </p:oleObj>
              </mc:Choice>
              <mc:Fallback>
                <p:oleObj name="Chart" r:id="rId4" imgW="8718036" imgH="6047756" progId="Excel.Char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25400"/>
                        <a:ext cx="8712200"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a:spLocks noChangeArrowheads="1"/>
          </p:cNvSpPr>
          <p:nvPr/>
        </p:nvSpPr>
        <p:spPr bwMode="auto">
          <a:xfrm>
            <a:off x="3581400" y="1447800"/>
            <a:ext cx="16002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en-US" sz="199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ChartIm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8"/>
          <p:cNvSpPr>
            <a:spLocks noGrp="1"/>
          </p:cNvSpPr>
          <p:nvPr>
            <p:ph type="title"/>
          </p:nvPr>
        </p:nvSpPr>
        <p:spPr>
          <a:xfrm>
            <a:off x="457200" y="0"/>
            <a:ext cx="8229600" cy="609600"/>
          </a:xfrm>
        </p:spPr>
        <p:txBody>
          <a:bodyPr/>
          <a:lstStyle/>
          <a:p>
            <a:r>
              <a:rPr lang="en-CA" altLang="en-US" smtClean="0"/>
              <a:t>CRC Incidence</a:t>
            </a:r>
          </a:p>
        </p:txBody>
      </p:sp>
      <p:sp>
        <p:nvSpPr>
          <p:cNvPr id="1126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B3B5FA5-F3CC-4820-90B0-1C94C4649ED2}" type="slidenum">
              <a:rPr lang="en-CA" altLang="en-US" sz="1200">
                <a:solidFill>
                  <a:srgbClr val="898989"/>
                </a:solidFill>
              </a:rPr>
              <a:pPr>
                <a:spcBef>
                  <a:spcPct val="0"/>
                </a:spcBef>
                <a:buFontTx/>
                <a:buNone/>
              </a:pPr>
              <a:t>7</a:t>
            </a:fld>
            <a:endParaRPr lang="en-CA" altLang="en-US" sz="1200">
              <a:solidFill>
                <a:srgbClr val="898989"/>
              </a:solidFill>
            </a:endParaRPr>
          </a:p>
        </p:txBody>
      </p:sp>
      <p:sp>
        <p:nvSpPr>
          <p:cNvPr id="11269" name="AutoShape 2" descr="http://crmm-stg.cancerview.ca/cpacmodgenweb/View/ChartImg.axd?i=charts_0/chart_0_0.png&amp;g=0c81a0c6e963415a9fd72819218c3465"/>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CA" altLang="en-US" sz="1800"/>
          </a:p>
        </p:txBody>
      </p:sp>
      <p:sp>
        <p:nvSpPr>
          <p:cNvPr id="6" name="TextBox 5"/>
          <p:cNvSpPr txBox="1">
            <a:spLocks noChangeArrowheads="1"/>
          </p:cNvSpPr>
          <p:nvPr/>
        </p:nvSpPr>
        <p:spPr bwMode="auto">
          <a:xfrm>
            <a:off x="4191000" y="2971800"/>
            <a:ext cx="411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en-US" sz="5400"/>
              <a:t>not helpful...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E7A845F-17C7-4D83-B7E9-0DDC073A5346}" type="slidenum">
              <a:rPr lang="en-CA" altLang="en-US" sz="1200">
                <a:solidFill>
                  <a:srgbClr val="898989"/>
                </a:solidFill>
              </a:rPr>
              <a:pPr>
                <a:spcBef>
                  <a:spcPct val="0"/>
                </a:spcBef>
                <a:buFontTx/>
                <a:buNone/>
              </a:pPr>
              <a:t>8</a:t>
            </a:fld>
            <a:endParaRPr lang="en-CA" altLang="en-US" sz="1200">
              <a:solidFill>
                <a:srgbClr val="898989"/>
              </a:solidFill>
            </a:endParaRPr>
          </a:p>
        </p:txBody>
      </p:sp>
      <p:pic>
        <p:nvPicPr>
          <p:cNvPr id="12291" name="Picture 3" descr="ChartImg (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5588"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057400" y="3276600"/>
            <a:ext cx="632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CA" altLang="en-US"/>
              <a:t>No screening compared to gFOBT</a:t>
            </a:r>
          </a:p>
        </p:txBody>
      </p:sp>
      <p:sp>
        <p:nvSpPr>
          <p:cNvPr id="12293" name="Title 8"/>
          <p:cNvSpPr>
            <a:spLocks noGrp="1"/>
          </p:cNvSpPr>
          <p:nvPr>
            <p:ph type="title"/>
          </p:nvPr>
        </p:nvSpPr>
        <p:spPr>
          <a:xfrm>
            <a:off x="457200" y="0"/>
            <a:ext cx="8229600" cy="609600"/>
          </a:xfrm>
        </p:spPr>
        <p:txBody>
          <a:bodyPr/>
          <a:lstStyle/>
          <a:p>
            <a:r>
              <a:rPr lang="en-CA" altLang="en-US" smtClean="0"/>
              <a:t>CRC Incidence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0EBE58E-61A2-4CF2-8FF5-753CEADF4E54}" type="slidenum">
              <a:rPr lang="en-CA" altLang="en-US" sz="1200">
                <a:solidFill>
                  <a:srgbClr val="898989"/>
                </a:solidFill>
              </a:rPr>
              <a:pPr>
                <a:spcBef>
                  <a:spcPct val="0"/>
                </a:spcBef>
                <a:buFontTx/>
                <a:buNone/>
              </a:pPr>
              <a:t>9</a:t>
            </a:fld>
            <a:endParaRPr lang="en-CA" altLang="en-US" sz="1200">
              <a:solidFill>
                <a:srgbClr val="898989"/>
              </a:solidFill>
            </a:endParaRPr>
          </a:p>
        </p:txBody>
      </p:sp>
      <p:pic>
        <p:nvPicPr>
          <p:cNvPr id="13315" name="Picture 2" descr="ChartImg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71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2057400" y="3276600"/>
            <a:ext cx="632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CA" altLang="en-US"/>
              <a:t>No screening compared to FIT</a:t>
            </a:r>
          </a:p>
        </p:txBody>
      </p:sp>
      <p:sp>
        <p:nvSpPr>
          <p:cNvPr id="5" name="Title 8"/>
          <p:cNvSpPr txBox="1">
            <a:spLocks/>
          </p:cNvSpPr>
          <p:nvPr/>
        </p:nvSpPr>
        <p:spPr>
          <a:xfrm>
            <a:off x="457200" y="0"/>
            <a:ext cx="8229600" cy="609600"/>
          </a:xfrm>
          <a:prstGeom prst="rect">
            <a:avLst/>
          </a:prstGeom>
        </p:spPr>
        <p:txBody>
          <a:bodyPr/>
          <a:lstStyle/>
          <a:p>
            <a:pPr algn="ctr">
              <a:defRPr/>
            </a:pPr>
            <a:r>
              <a:rPr lang="en-CA" sz="4400">
                <a:latin typeface="+mj-lt"/>
                <a:ea typeface="+mj-ea"/>
                <a:cs typeface="+mj-cs"/>
              </a:rPr>
              <a:t>CRC Incidence</a:t>
            </a:r>
            <a:endParaRPr lang="en-CA" sz="4400"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5904</TotalTime>
  <Words>2284</Words>
  <Application>Microsoft Office PowerPoint</Application>
  <PresentationFormat>On-screen Show (4:3)</PresentationFormat>
  <Paragraphs>502</Paragraphs>
  <Slides>52</Slides>
  <Notes>14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2" baseType="lpstr">
      <vt:lpstr>Arial</vt:lpstr>
      <vt:lpstr>Calibri</vt:lpstr>
      <vt:lpstr>Cambria</vt:lpstr>
      <vt:lpstr>Corbel</vt:lpstr>
      <vt:lpstr>Times New Roman</vt:lpstr>
      <vt:lpstr>Univers</vt:lpstr>
      <vt:lpstr>Wingdings</vt:lpstr>
      <vt:lpstr>ヒラギノ角ゴ Pro W3</vt:lpstr>
      <vt:lpstr>Office Theme</vt:lpstr>
      <vt:lpstr>Chart</vt:lpstr>
      <vt:lpstr>COLORECTAL CANCER SCREENING</vt:lpstr>
      <vt:lpstr>Acknowledgements</vt:lpstr>
      <vt:lpstr>Background</vt:lpstr>
      <vt:lpstr>PowerPoint Presentation</vt:lpstr>
      <vt:lpstr>Scenarios</vt:lpstr>
      <vt:lpstr>PowerPoint Presentation</vt:lpstr>
      <vt:lpstr>CRC Incidence</vt:lpstr>
      <vt:lpstr>CRC Incidence</vt:lpstr>
      <vt:lpstr>PowerPoint Presentation</vt:lpstr>
      <vt:lpstr>PowerPoint Presentation</vt:lpstr>
      <vt:lpstr>PowerPoint Presentation</vt:lpstr>
      <vt:lpstr>PowerPoint Presentation</vt:lpstr>
      <vt:lpstr>Incidence of colorectal cancer per 100,000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Incremental Cost-Effectiveness Ratios (ICERs)</vt:lpstr>
      <vt:lpstr>PowerPoint Presentation</vt:lpstr>
      <vt:lpstr>PowerPoint Presentation</vt:lpstr>
      <vt:lpstr>PowerPoint Presentation</vt:lpstr>
      <vt:lpstr>PowerPoint Presentation</vt:lpstr>
      <vt:lpstr>PowerPoint Presentation</vt:lpstr>
      <vt:lpstr>FIT cut-off values</vt:lpstr>
      <vt:lpstr>PowerPoint Presentation</vt:lpstr>
      <vt:lpstr>PowerPoint Presentation</vt:lpstr>
      <vt:lpstr>PowerPoint Presentation</vt:lpstr>
      <vt:lpstr>PowerPoint Presentation</vt:lpstr>
      <vt:lpstr>PowerPoint Presentation</vt:lpstr>
      <vt:lpstr>PowerPoint Presentation</vt:lpstr>
      <vt:lpstr>Conclusions</vt:lpstr>
      <vt:lpstr>Limitations</vt:lpstr>
      <vt:lpstr>Additional work</vt:lpstr>
      <vt:lpstr>PowerPoint Presentation</vt:lpstr>
      <vt:lpstr>APPENDIX</vt:lpstr>
      <vt:lpstr>What is the Cancer Risk Management Model (CRMM)? </vt:lpstr>
      <vt:lpstr>Natural history diagram</vt:lpstr>
      <vt:lpstr>Publications</vt:lpstr>
      <vt:lpstr>Colorectal cancer mortality per 100,000</vt:lpstr>
      <vt:lpstr>PowerPoint Presentation</vt:lpstr>
      <vt:lpstr>PowerPoint Presentation</vt:lpstr>
      <vt:lpstr>PowerPoint Presentation</vt:lpstr>
      <vt:lpstr>PowerPoint Presentation</vt:lpstr>
      <vt:lpstr>Who is Leading the CRM? </vt:lpstr>
      <vt:lpstr>Screening costs</vt:lpstr>
      <vt:lpstr>Screening costs</vt:lpstr>
      <vt:lpstr>Sensitivity of the screening test (proximal colon)</vt:lpstr>
      <vt:lpstr>Sensitivity of the screening test (distal colon)</vt:lpstr>
      <vt:lpstr>Specificity of the screening test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Canadian Partnership Against Cancer</dc:creator>
  <cp:lastModifiedBy>Lindsay McDonald</cp:lastModifiedBy>
  <cp:revision>1937</cp:revision>
  <dcterms:created xsi:type="dcterms:W3CDTF">2013-08-22T19:52:55Z</dcterms:created>
  <dcterms:modified xsi:type="dcterms:W3CDTF">2017-11-07T15:47:40Z</dcterms:modified>
</cp:coreProperties>
</file>