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81" r:id="rId2"/>
    <p:sldId id="262" r:id="rId3"/>
    <p:sldId id="266" r:id="rId4"/>
    <p:sldId id="267" r:id="rId5"/>
    <p:sldId id="360" r:id="rId6"/>
    <p:sldId id="358" r:id="rId7"/>
    <p:sldId id="347" r:id="rId8"/>
    <p:sldId id="325" r:id="rId9"/>
    <p:sldId id="326" r:id="rId10"/>
    <p:sldId id="327" r:id="rId11"/>
    <p:sldId id="361" r:id="rId12"/>
    <p:sldId id="263" r:id="rId13"/>
    <p:sldId id="329" r:id="rId14"/>
    <p:sldId id="362" r:id="rId15"/>
    <p:sldId id="331" r:id="rId16"/>
    <p:sldId id="366" r:id="rId17"/>
    <p:sldId id="268" r:id="rId18"/>
    <p:sldId id="279" r:id="rId19"/>
    <p:sldId id="363" r:id="rId20"/>
    <p:sldId id="350" r:id="rId21"/>
    <p:sldId id="351" r:id="rId22"/>
    <p:sldId id="352" r:id="rId23"/>
    <p:sldId id="353" r:id="rId24"/>
    <p:sldId id="354" r:id="rId25"/>
    <p:sldId id="336" r:id="rId26"/>
    <p:sldId id="364" r:id="rId27"/>
    <p:sldId id="355" r:id="rId28"/>
    <p:sldId id="368" r:id="rId29"/>
    <p:sldId id="370" r:id="rId30"/>
    <p:sldId id="348" r:id="rId31"/>
    <p:sldId id="349" r:id="rId32"/>
    <p:sldId id="356" r:id="rId33"/>
    <p:sldId id="357" r:id="rId34"/>
    <p:sldId id="365" r:id="rId35"/>
    <p:sldId id="369" r:id="rId36"/>
    <p:sldId id="305" r:id="rId37"/>
    <p:sldId id="318" r:id="rId38"/>
    <p:sldId id="332" r:id="rId39"/>
    <p:sldId id="257" r:id="rId40"/>
    <p:sldId id="258" r:id="rId41"/>
    <p:sldId id="302" r:id="rId42"/>
    <p:sldId id="303" r:id="rId43"/>
    <p:sldId id="371" r:id="rId44"/>
    <p:sldId id="260" r:id="rId45"/>
    <p:sldId id="259" r:id="rId46"/>
    <p:sldId id="261"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Gauvreau" initials="CG" lastIdx="8" clrIdx="0"/>
  <p:cmAuthor id="1" name="Jason Lacombe" initials="JL" lastIdx="9" clrIdx="1"/>
  <p:cmAuthor id="2" name="Saima Memon" initials="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095"/>
    <a:srgbClr val="D8B857"/>
    <a:srgbClr val="97C664"/>
    <a:srgbClr val="AADD6F"/>
    <a:srgbClr val="95D166"/>
    <a:srgbClr val="36D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4" d="100"/>
          <a:sy n="84" d="100"/>
        </p:scale>
        <p:origin x="61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lacombe\Downloads\download%20(67).xm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lacombe\Downloads\download%20(67).xm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jlacombe\Desktop\jason\Copy%20of%20Copy%20of%20ANCAP%20webinar%20working%20sheet-jl%2029%20Mar.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jlacombe\Desktop\jason\Copy%20of%20Copy%20of%20ANCAP%20webinar%20working%20sheet-jl%2029%20Mar.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b="1" i="0" baseline="0" dirty="0">
                <a:solidFill>
                  <a:sysClr val="windowText" lastClr="000000"/>
                </a:solidFill>
                <a:effectLst/>
              </a:rPr>
              <a:t>Average </a:t>
            </a:r>
            <a:r>
              <a:rPr lang="en-CA" sz="2400" b="1" i="0" baseline="0" dirty="0" smtClean="0">
                <a:solidFill>
                  <a:sysClr val="windowText" lastClr="000000"/>
                </a:solidFill>
                <a:effectLst/>
              </a:rPr>
              <a:t>Annual </a:t>
            </a:r>
            <a:r>
              <a:rPr lang="en-CA" sz="2400" b="1" i="0" baseline="0" dirty="0">
                <a:solidFill>
                  <a:sysClr val="windowText" lastClr="000000"/>
                </a:solidFill>
                <a:effectLst/>
              </a:rPr>
              <a:t>S</a:t>
            </a:r>
            <a:r>
              <a:rPr lang="en-CA" sz="2400" b="1" i="0" baseline="0" dirty="0" smtClean="0">
                <a:solidFill>
                  <a:sysClr val="windowText" lastClr="000000"/>
                </a:solidFill>
                <a:effectLst/>
              </a:rPr>
              <a:t>creens </a:t>
            </a:r>
            <a:r>
              <a:rPr lang="en-CA" sz="2400" b="1" i="0" baseline="0" dirty="0">
                <a:solidFill>
                  <a:sysClr val="windowText" lastClr="000000"/>
                </a:solidFill>
                <a:effectLst/>
              </a:rPr>
              <a:t>(2016-2036</a:t>
            </a:r>
            <a:r>
              <a:rPr lang="en-CA" sz="2400" b="1" i="0" baseline="0" dirty="0" smtClean="0">
                <a:solidFill>
                  <a:sysClr val="windowText" lastClr="000000"/>
                </a:solidFill>
                <a:effectLst/>
              </a:rPr>
              <a:t>)</a:t>
            </a:r>
            <a:endParaRPr lang="en-CA" sz="2400" dirty="0">
              <a:solidFill>
                <a:sysClr val="windowText" lastClr="000000"/>
              </a:solidFill>
              <a:effectLst/>
            </a:endParaRPr>
          </a:p>
          <a:p>
            <a:pPr>
              <a:defRPr/>
            </a:pPr>
            <a:r>
              <a:rPr lang="en-CA" sz="2400" b="1" i="0" baseline="0" dirty="0" smtClean="0">
                <a:solidFill>
                  <a:sysClr val="windowText" lastClr="000000"/>
                </a:solidFill>
                <a:effectLst/>
              </a:rPr>
              <a:t>Applying </a:t>
            </a:r>
            <a:r>
              <a:rPr lang="en-CA" sz="2400" b="1" i="0" baseline="0" dirty="0">
                <a:solidFill>
                  <a:sysClr val="windowText" lastClr="000000"/>
                </a:solidFill>
                <a:effectLst/>
              </a:rPr>
              <a:t>Canadian and United States recommended guidelines</a:t>
            </a:r>
            <a:endParaRPr lang="en-CA" sz="2400" dirty="0">
              <a:solidFill>
                <a:sysClr val="windowText" lastClr="000000"/>
              </a:solidFill>
              <a:effectLst/>
            </a:endParaRPr>
          </a:p>
          <a:p>
            <a:pPr>
              <a:defRPr/>
            </a:pPr>
            <a:r>
              <a:rPr lang="en-CA" sz="2400" b="1" i="0" baseline="0" dirty="0" smtClean="0">
                <a:solidFill>
                  <a:sysClr val="windowText" lastClr="000000"/>
                </a:solidFill>
                <a:effectLst/>
              </a:rPr>
              <a:t>30% and 60% </a:t>
            </a:r>
            <a:r>
              <a:rPr lang="en-CA" sz="2400" b="1" i="0" baseline="0" dirty="0">
                <a:solidFill>
                  <a:sysClr val="windowText" lastClr="000000"/>
                </a:solidFill>
                <a:effectLst/>
              </a:rPr>
              <a:t>participation </a:t>
            </a:r>
            <a:r>
              <a:rPr lang="en-CA" sz="2400" b="1" i="0" baseline="0" dirty="0" smtClean="0">
                <a:solidFill>
                  <a:sysClr val="windowText" lastClr="000000"/>
                </a:solidFill>
                <a:effectLst/>
              </a:rPr>
              <a:t>rates*</a:t>
            </a:r>
            <a:endParaRPr lang="en-CA" sz="24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chemeClr val="accent6"/>
              </a:solidFill>
              <a:ln>
                <a:solidFill>
                  <a:schemeClr val="tx1"/>
                </a:solidFill>
              </a:ln>
              <a:effectLst/>
            </c:spPr>
          </c:dPt>
          <c:dPt>
            <c:idx val="1"/>
            <c:invertIfNegative val="0"/>
            <c:bubble3D val="0"/>
            <c:spPr>
              <a:solidFill>
                <a:schemeClr val="accent6"/>
              </a:solidFill>
              <a:ln>
                <a:solidFill>
                  <a:schemeClr val="tx1"/>
                </a:solidFill>
              </a:ln>
              <a:effectLst/>
            </c:spPr>
          </c:dPt>
          <c:dPt>
            <c:idx val="2"/>
            <c:invertIfNegative val="0"/>
            <c:bubble3D val="0"/>
            <c:spPr>
              <a:solidFill>
                <a:schemeClr val="accent2">
                  <a:lumMod val="60000"/>
                  <a:lumOff val="40000"/>
                </a:schemeClr>
              </a:solidFill>
              <a:ln>
                <a:solidFill>
                  <a:schemeClr val="tx1"/>
                </a:solidFill>
              </a:ln>
              <a:effectLst/>
            </c:spPr>
          </c:dPt>
          <c:dPt>
            <c:idx val="3"/>
            <c:invertIfNegative val="0"/>
            <c:bubble3D val="0"/>
            <c:spPr>
              <a:solidFill>
                <a:schemeClr val="accent2">
                  <a:lumMod val="60000"/>
                  <a:lumOff val="40000"/>
                </a:schemeClr>
              </a:solidFill>
              <a:ln>
                <a:solidFill>
                  <a:schemeClr val="tx1"/>
                </a:solidFill>
              </a:ln>
              <a:effectLst/>
            </c:spPr>
          </c:dPt>
          <c:cat>
            <c:strRef>
              <c:f>'screens for USA.CAN'!$C$15:$C$18</c:f>
              <c:strCache>
                <c:ptCount val="4"/>
                <c:pt idx="0">
                  <c:v>CAN Org: 55-74yrs, 30% </c:v>
                </c:pt>
                <c:pt idx="1">
                  <c:v>CAN Org: 55-74yrs, 60% </c:v>
                </c:pt>
                <c:pt idx="2">
                  <c:v>USPSTF Org: 55-80yrs, 30% </c:v>
                </c:pt>
                <c:pt idx="3">
                  <c:v>UPSTF Org: 55-80yrs, 60% </c:v>
                </c:pt>
              </c:strCache>
            </c:strRef>
          </c:cat>
          <c:val>
            <c:numRef>
              <c:f>'screens for USA.CAN'!$D$15:$D$18</c:f>
              <c:numCache>
                <c:formatCode>#,##0</c:formatCode>
                <c:ptCount val="4"/>
                <c:pt idx="0">
                  <c:v>61047.14076559525</c:v>
                </c:pt>
                <c:pt idx="1">
                  <c:v>122152.37979874405</c:v>
                </c:pt>
                <c:pt idx="2">
                  <c:v>212498.98777616667</c:v>
                </c:pt>
                <c:pt idx="3">
                  <c:v>425296.78361551784</c:v>
                </c:pt>
              </c:numCache>
            </c:numRef>
          </c:val>
        </c:ser>
        <c:dLbls>
          <c:showLegendKey val="0"/>
          <c:showVal val="0"/>
          <c:showCatName val="0"/>
          <c:showSerName val="0"/>
          <c:showPercent val="0"/>
          <c:showBubbleSize val="0"/>
        </c:dLbls>
        <c:gapWidth val="219"/>
        <c:overlap val="-27"/>
        <c:axId val="479075976"/>
        <c:axId val="479076368"/>
      </c:barChart>
      <c:catAx>
        <c:axId val="479075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79076368"/>
        <c:crosses val="autoZero"/>
        <c:auto val="1"/>
        <c:lblAlgn val="ctr"/>
        <c:lblOffset val="100"/>
        <c:noMultiLvlLbl val="0"/>
      </c:catAx>
      <c:valAx>
        <c:axId val="47907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79075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solidFill>
                <a:latin typeface="+mn-lt"/>
                <a:ea typeface="+mn-ea"/>
                <a:cs typeface="+mn-cs"/>
              </a:defRPr>
            </a:pPr>
            <a:r>
              <a:rPr lang="en-CA" sz="2400" b="1" i="0" baseline="0" dirty="0" smtClean="0">
                <a:effectLst/>
              </a:rPr>
              <a:t>Incremental Cost-effectiveness of Various Scenarios Compared to </a:t>
            </a:r>
            <a:endParaRPr lang="en-CA" sz="2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400" b="1" i="0" baseline="0" dirty="0" smtClean="0">
                <a:effectLst/>
              </a:rPr>
              <a:t>No Screening </a:t>
            </a:r>
            <a:endParaRPr lang="en-CA" sz="2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60</a:t>
            </a:r>
            <a:r>
              <a:rPr lang="en-CA" dirty="0"/>
              <a:t>% participation, various pack-years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4715663912417001"/>
          <c:y val="0.23960174163210801"/>
          <c:w val="0.55365642569275098"/>
          <c:h val="0.59863700801216302"/>
        </c:manualLayout>
      </c:layout>
      <c:scatterChart>
        <c:scatterStyle val="lineMarker"/>
        <c:varyColors val="0"/>
        <c:ser>
          <c:idx val="5"/>
          <c:order val="0"/>
          <c:tx>
            <c:v>No Screening</c:v>
          </c:tx>
          <c:spPr>
            <a:ln w="25400" cap="rnd">
              <a:noFill/>
              <a:round/>
            </a:ln>
            <a:effectLst/>
          </c:spPr>
          <c:marker>
            <c:symbol val="circle"/>
            <c:size val="17"/>
            <c:spPr>
              <a:solidFill>
                <a:srgbClr val="C00000"/>
              </a:solidFill>
              <a:ln w="9525">
                <a:solidFill>
                  <a:srgbClr val="C00000"/>
                </a:solidFill>
              </a:ln>
              <a:effectLst/>
            </c:spPr>
          </c:marker>
          <c:xVal>
            <c:numLit>
              <c:formatCode>General</c:formatCode>
              <c:ptCount val="1"/>
              <c:pt idx="0">
                <c:v>0</c:v>
              </c:pt>
            </c:numLit>
          </c:xVal>
          <c:yVal>
            <c:numLit>
              <c:formatCode>General</c:formatCode>
              <c:ptCount val="1"/>
              <c:pt idx="0">
                <c:v>0</c:v>
              </c:pt>
            </c:numLit>
          </c:yVal>
          <c:smooth val="0"/>
        </c:ser>
        <c:ser>
          <c:idx val="0"/>
          <c:order val="1"/>
          <c:tx>
            <c:strRef>
              <c:f>'ICER 60% '!$A$8</c:f>
              <c:strCache>
                <c:ptCount val="1"/>
                <c:pt idx="0">
                  <c:v>CAD Org: 55-74yrs, 60% 30pk yr </c:v>
                </c:pt>
              </c:strCache>
            </c:strRef>
          </c:tx>
          <c:spPr>
            <a:ln w="25400" cap="rnd">
              <a:noFill/>
              <a:round/>
            </a:ln>
            <a:effectLst/>
          </c:spPr>
          <c:marker>
            <c:symbol val="diamond"/>
            <c:size val="17"/>
            <c:spPr>
              <a:solidFill>
                <a:srgbClr val="363095"/>
              </a:solidFill>
              <a:ln w="9525">
                <a:solidFill>
                  <a:srgbClr val="363095"/>
                </a:solidFill>
              </a:ln>
              <a:effectLst/>
            </c:spPr>
          </c:marker>
          <c:xVal>
            <c:numRef>
              <c:f>'ICER 60% '!$G$8</c:f>
              <c:numCache>
                <c:formatCode>#,##0</c:formatCode>
                <c:ptCount val="1"/>
                <c:pt idx="0">
                  <c:v>16097.378003954889</c:v>
                </c:pt>
              </c:numCache>
            </c:numRef>
          </c:xVal>
          <c:yVal>
            <c:numRef>
              <c:f>'ICER 60% '!$F$8</c:f>
              <c:numCache>
                <c:formatCode>#,##0</c:formatCode>
                <c:ptCount val="1"/>
                <c:pt idx="0">
                  <c:v>1099947256.4189</c:v>
                </c:pt>
              </c:numCache>
            </c:numRef>
          </c:yVal>
          <c:smooth val="0"/>
        </c:ser>
        <c:ser>
          <c:idx val="1"/>
          <c:order val="2"/>
          <c:tx>
            <c:strRef>
              <c:f>'ICER 60% '!$A$9</c:f>
              <c:strCache>
                <c:ptCount val="1"/>
                <c:pt idx="0">
                  <c:v>Opp: 60% 1 pk yr</c:v>
                </c:pt>
              </c:strCache>
            </c:strRef>
          </c:tx>
          <c:spPr>
            <a:ln w="25400" cap="rnd">
              <a:noFill/>
              <a:round/>
            </a:ln>
            <a:effectLst/>
          </c:spPr>
          <c:marker>
            <c:symbol val="triangle"/>
            <c:size val="17"/>
            <c:spPr>
              <a:solidFill>
                <a:srgbClr val="00B0F0"/>
              </a:solidFill>
              <a:ln w="9525">
                <a:solidFill>
                  <a:srgbClr val="00B0F0"/>
                </a:solidFill>
              </a:ln>
              <a:effectLst/>
            </c:spPr>
          </c:marker>
          <c:xVal>
            <c:numRef>
              <c:f>'ICER 60% '!$G$9</c:f>
              <c:numCache>
                <c:formatCode>#,##0</c:formatCode>
                <c:ptCount val="1"/>
                <c:pt idx="0">
                  <c:v>149772.37219595909</c:v>
                </c:pt>
              </c:numCache>
            </c:numRef>
          </c:xVal>
          <c:yVal>
            <c:numRef>
              <c:f>'ICER 60% '!$F$9</c:f>
              <c:numCache>
                <c:formatCode>#,##0</c:formatCode>
                <c:ptCount val="1"/>
                <c:pt idx="0">
                  <c:v>27232432547.248402</c:v>
                </c:pt>
              </c:numCache>
            </c:numRef>
          </c:yVal>
          <c:smooth val="0"/>
        </c:ser>
        <c:ser>
          <c:idx val="2"/>
          <c:order val="3"/>
          <c:tx>
            <c:strRef>
              <c:f>'ICER 60% '!$A$10</c:f>
              <c:strCache>
                <c:ptCount val="1"/>
                <c:pt idx="0">
                  <c:v>Opp: 60% 10pk yr</c:v>
                </c:pt>
              </c:strCache>
            </c:strRef>
          </c:tx>
          <c:spPr>
            <a:ln w="25400" cap="rnd">
              <a:noFill/>
              <a:round/>
            </a:ln>
            <a:effectLst/>
          </c:spPr>
          <c:marker>
            <c:symbol val="triangle"/>
            <c:size val="17"/>
            <c:spPr>
              <a:solidFill>
                <a:schemeClr val="accent6"/>
              </a:solidFill>
              <a:ln w="9525">
                <a:solidFill>
                  <a:schemeClr val="accent6"/>
                </a:solidFill>
              </a:ln>
              <a:effectLst/>
            </c:spPr>
          </c:marker>
          <c:xVal>
            <c:numRef>
              <c:f>'ICER 60% '!$G$10</c:f>
              <c:numCache>
                <c:formatCode>#,##0</c:formatCode>
                <c:ptCount val="1"/>
                <c:pt idx="0">
                  <c:v>134087.69467103481</c:v>
                </c:pt>
              </c:numCache>
            </c:numRef>
          </c:xVal>
          <c:yVal>
            <c:numRef>
              <c:f>'ICER 60% '!$F$10</c:f>
              <c:numCache>
                <c:formatCode>#,##0</c:formatCode>
                <c:ptCount val="1"/>
                <c:pt idx="0">
                  <c:v>17294230393.637402</c:v>
                </c:pt>
              </c:numCache>
            </c:numRef>
          </c:yVal>
          <c:smooth val="0"/>
        </c:ser>
        <c:ser>
          <c:idx val="3"/>
          <c:order val="4"/>
          <c:tx>
            <c:strRef>
              <c:f>'ICER 60% '!$A$11</c:f>
              <c:strCache>
                <c:ptCount val="1"/>
                <c:pt idx="0">
                  <c:v>Opp: 60% 20pk yr</c:v>
                </c:pt>
              </c:strCache>
            </c:strRef>
          </c:tx>
          <c:spPr>
            <a:ln w="25400" cap="rnd">
              <a:noFill/>
              <a:round/>
            </a:ln>
            <a:effectLst/>
          </c:spPr>
          <c:marker>
            <c:symbol val="triangle"/>
            <c:size val="17"/>
            <c:spPr>
              <a:solidFill>
                <a:schemeClr val="accent4"/>
              </a:solidFill>
              <a:ln w="9525">
                <a:solidFill>
                  <a:schemeClr val="accent4"/>
                </a:solidFill>
              </a:ln>
              <a:effectLst/>
            </c:spPr>
          </c:marker>
          <c:xVal>
            <c:numRef>
              <c:f>'ICER 60% '!$G$11</c:f>
              <c:numCache>
                <c:formatCode>#,##0</c:formatCode>
                <c:ptCount val="1"/>
                <c:pt idx="0">
                  <c:v>102547.31053304669</c:v>
                </c:pt>
              </c:numCache>
            </c:numRef>
          </c:xVal>
          <c:yVal>
            <c:numRef>
              <c:f>'ICER 60% '!$F$11</c:f>
              <c:numCache>
                <c:formatCode>#,##0</c:formatCode>
                <c:ptCount val="1"/>
                <c:pt idx="0">
                  <c:v>9135536396.7639103</c:v>
                </c:pt>
              </c:numCache>
            </c:numRef>
          </c:yVal>
          <c:smooth val="0"/>
        </c:ser>
        <c:ser>
          <c:idx val="4"/>
          <c:order val="5"/>
          <c:tx>
            <c:strRef>
              <c:f>'ICER 60% '!$A$12</c:f>
              <c:strCache>
                <c:ptCount val="1"/>
                <c:pt idx="0">
                  <c:v>Opp: 60% 30pk yr</c:v>
                </c:pt>
              </c:strCache>
            </c:strRef>
          </c:tx>
          <c:spPr>
            <a:ln w="25400" cap="rnd">
              <a:noFill/>
              <a:round/>
            </a:ln>
            <a:effectLst/>
          </c:spPr>
          <c:marker>
            <c:symbol val="triangle"/>
            <c:size val="17"/>
            <c:spPr>
              <a:solidFill>
                <a:schemeClr val="accent2"/>
              </a:solidFill>
              <a:ln w="9525">
                <a:solidFill>
                  <a:schemeClr val="accent2"/>
                </a:solidFill>
              </a:ln>
              <a:effectLst/>
            </c:spPr>
          </c:marker>
          <c:xVal>
            <c:numRef>
              <c:f>'ICER 60% '!$G$12</c:f>
              <c:numCache>
                <c:formatCode>#,##0</c:formatCode>
                <c:ptCount val="1"/>
                <c:pt idx="0">
                  <c:v>77523.28517305851</c:v>
                </c:pt>
              </c:numCache>
            </c:numRef>
          </c:xVal>
          <c:yVal>
            <c:numRef>
              <c:f>'ICER 60% '!$F$12</c:f>
              <c:numCache>
                <c:formatCode>#,##0</c:formatCode>
                <c:ptCount val="1"/>
                <c:pt idx="0">
                  <c:v>5441873088.3111</c:v>
                </c:pt>
              </c:numCache>
            </c:numRef>
          </c:yVal>
          <c:smooth val="0"/>
        </c:ser>
        <c:dLbls>
          <c:showLegendKey val="0"/>
          <c:showVal val="0"/>
          <c:showCatName val="0"/>
          <c:showSerName val="0"/>
          <c:showPercent val="0"/>
          <c:showBubbleSize val="0"/>
        </c:dLbls>
        <c:axId val="480370672"/>
        <c:axId val="480371848"/>
      </c:scatterChart>
      <c:valAx>
        <c:axId val="480370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CA" sz="1800"/>
                  <a:t>Gain in quality-adjusted life-years (QALYs)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80371848"/>
        <c:crosses val="autoZero"/>
        <c:crossBetween val="midCat"/>
      </c:valAx>
      <c:valAx>
        <c:axId val="480371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CA" sz="1800" dirty="0" smtClean="0"/>
                  <a:t>Cost difference </a:t>
                </a:r>
                <a:r>
                  <a:rPr lang="en-CA" sz="1800" dirty="0"/>
                  <a:t>compared to </a:t>
                </a:r>
                <a:r>
                  <a:rPr lang="en-CA" sz="1800" dirty="0" smtClean="0"/>
                  <a:t>No screening </a:t>
                </a:r>
                <a:endParaRPr lang="en-CA" sz="1800" dirty="0"/>
              </a:p>
            </c:rich>
          </c:tx>
          <c:layout>
            <c:manualLayout>
              <c:xMode val="edge"/>
              <c:yMode val="edge"/>
              <c:x val="2.6650562445336999E-2"/>
              <c:y val="0.1598898772057089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80370672"/>
        <c:crosses val="autoZero"/>
        <c:crossBetween val="midCat"/>
        <c:dispUnits>
          <c:builtInUnit val="billions"/>
          <c:dispUnitsLbl>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73200488145392595"/>
          <c:y val="0.25834573391577398"/>
          <c:w val="0.261166030106601"/>
          <c:h val="0.59647046820377103"/>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b="1" dirty="0">
                <a:solidFill>
                  <a:sysClr val="windowText" lastClr="000000"/>
                </a:solidFill>
              </a:rPr>
              <a:t>Average Annual</a:t>
            </a:r>
            <a:r>
              <a:rPr lang="en-CA" sz="2400" b="1" baseline="0" dirty="0">
                <a:solidFill>
                  <a:sysClr val="windowText" lastClr="000000"/>
                </a:solidFill>
              </a:rPr>
              <a:t> Screens (2016-2036)</a:t>
            </a:r>
            <a:br>
              <a:rPr lang="en-CA" sz="2400" b="1" baseline="0" dirty="0">
                <a:solidFill>
                  <a:sysClr val="windowText" lastClr="000000"/>
                </a:solidFill>
              </a:rPr>
            </a:br>
            <a:r>
              <a:rPr lang="en-CA" sz="2400" b="1" baseline="0" dirty="0">
                <a:solidFill>
                  <a:sysClr val="windowText" lastClr="000000"/>
                </a:solidFill>
              </a:rPr>
              <a:t>Organized vs </a:t>
            </a:r>
            <a:r>
              <a:rPr lang="en-CA" sz="2400" b="1" baseline="0" dirty="0" smtClean="0">
                <a:solidFill>
                  <a:sysClr val="windowText" lastClr="000000"/>
                </a:solidFill>
              </a:rPr>
              <a:t>opportunistic screening</a:t>
            </a:r>
            <a:endParaRPr lang="en-CA" sz="2400" b="1" i="0" u="none" strike="noStrike" baseline="0" dirty="0">
              <a:solidFill>
                <a:sysClr val="windowText" lastClr="000000"/>
              </a:solidFill>
              <a:effectLst/>
            </a:endParaRPr>
          </a:p>
          <a:p>
            <a:pPr>
              <a:defRPr/>
            </a:pPr>
            <a:r>
              <a:rPr lang="en-CA" sz="2400" b="1" i="0" u="none" strike="noStrike" baseline="0" dirty="0">
                <a:solidFill>
                  <a:sysClr val="windowText" lastClr="000000"/>
                </a:solidFill>
                <a:effectLst/>
              </a:rPr>
              <a:t>Various participation </a:t>
            </a:r>
            <a:r>
              <a:rPr lang="en-CA" sz="2400" b="1" i="0" u="none" strike="noStrike" baseline="0" dirty="0" smtClean="0">
                <a:solidFill>
                  <a:sysClr val="windowText" lastClr="000000"/>
                </a:solidFill>
                <a:effectLst/>
              </a:rPr>
              <a:t>rates and smoking history</a:t>
            </a:r>
            <a:r>
              <a:rPr lang="en-CA" sz="2000" b="1" i="0" u="none" strike="noStrike" baseline="0" dirty="0" smtClean="0">
                <a:solidFill>
                  <a:sysClr val="windowText" lastClr="000000"/>
                </a:solidFill>
                <a:effectLst/>
              </a:rPr>
              <a:t> </a:t>
            </a:r>
            <a:endParaRPr lang="en-CA" sz="2000" b="1" dirty="0">
              <a:solidFill>
                <a:sysClr val="windowText" lastClr="000000"/>
              </a:solidFill>
            </a:endParaRPr>
          </a:p>
        </c:rich>
      </c:tx>
      <c:layout>
        <c:manualLayout>
          <c:xMode val="edge"/>
          <c:yMode val="edge"/>
          <c:x val="0.2565411156112820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91291457410188"/>
          <c:y val="0.23582564160654551"/>
          <c:w val="0.81868114901460798"/>
          <c:h val="0.6235651658196979"/>
        </c:manualLayout>
      </c:layout>
      <c:barChart>
        <c:barDir val="col"/>
        <c:grouping val="clustered"/>
        <c:varyColors val="0"/>
        <c:ser>
          <c:idx val="0"/>
          <c:order val="0"/>
          <c:spPr>
            <a:solidFill>
              <a:schemeClr val="accent1"/>
            </a:solidFill>
            <a:ln>
              <a:noFill/>
            </a:ln>
            <a:effectLst/>
          </c:spPr>
          <c:invertIfNegative val="0"/>
          <c:cat>
            <c:strRef>
              <c:f>'Screens '!$E$17:$E$22</c:f>
              <c:strCache>
                <c:ptCount val="6"/>
                <c:pt idx="0">
                  <c:v>Org: 30% 30pk yr</c:v>
                </c:pt>
                <c:pt idx="1">
                  <c:v>Opp: 30% 1pk yr</c:v>
                </c:pt>
                <c:pt idx="2">
                  <c:v>Opp: 30% 30pk yr</c:v>
                </c:pt>
                <c:pt idx="3">
                  <c:v>Org: 60% 30pk yr</c:v>
                </c:pt>
                <c:pt idx="4">
                  <c:v>Opp: 60% 1pk yr</c:v>
                </c:pt>
                <c:pt idx="5">
                  <c:v>Opp: 60% 30pk yr</c:v>
                </c:pt>
              </c:strCache>
            </c:strRef>
          </c:cat>
          <c:val>
            <c:numRef>
              <c:f>'Screens '!$F$17:$F$22</c:f>
              <c:numCache>
                <c:formatCode>General</c:formatCode>
                <c:ptCount val="6"/>
              </c:numCache>
            </c:numRef>
          </c:val>
        </c:ser>
        <c:ser>
          <c:idx val="1"/>
          <c:order val="1"/>
          <c:spPr>
            <a:solidFill>
              <a:schemeClr val="accent6"/>
            </a:solidFill>
            <a:ln>
              <a:solidFill>
                <a:schemeClr val="tx1"/>
              </a:solidFill>
            </a:ln>
            <a:effectLst/>
          </c:spPr>
          <c:invertIfNegative val="0"/>
          <c:dPt>
            <c:idx val="1"/>
            <c:invertIfNegative val="0"/>
            <c:bubble3D val="0"/>
            <c:spPr>
              <a:solidFill>
                <a:schemeClr val="accent1"/>
              </a:solidFill>
              <a:ln>
                <a:solidFill>
                  <a:schemeClr val="tx1"/>
                </a:solidFill>
              </a:ln>
              <a:effectLst/>
            </c:spPr>
          </c:dPt>
          <c:dPt>
            <c:idx val="2"/>
            <c:invertIfNegative val="0"/>
            <c:bubble3D val="0"/>
            <c:spPr>
              <a:solidFill>
                <a:schemeClr val="accent1"/>
              </a:solidFill>
              <a:ln>
                <a:solidFill>
                  <a:schemeClr val="tx1"/>
                </a:solidFill>
              </a:ln>
              <a:effectLst/>
            </c:spPr>
          </c:dPt>
          <c:dPt>
            <c:idx val="4"/>
            <c:invertIfNegative val="0"/>
            <c:bubble3D val="0"/>
            <c:spPr>
              <a:solidFill>
                <a:schemeClr val="accent1"/>
              </a:solidFill>
              <a:ln>
                <a:solidFill>
                  <a:schemeClr val="tx1"/>
                </a:solidFill>
              </a:ln>
              <a:effectLst/>
            </c:spPr>
          </c:dPt>
          <c:dPt>
            <c:idx val="5"/>
            <c:invertIfNegative val="0"/>
            <c:bubble3D val="0"/>
            <c:spPr>
              <a:solidFill>
                <a:schemeClr val="accent1"/>
              </a:solidFill>
              <a:ln>
                <a:solidFill>
                  <a:schemeClr val="tx1"/>
                </a:solidFill>
              </a:ln>
              <a:effectLst/>
            </c:spPr>
          </c:dPt>
          <c:cat>
            <c:strRef>
              <c:f>'Screens '!$E$17:$E$22</c:f>
              <c:strCache>
                <c:ptCount val="6"/>
                <c:pt idx="0">
                  <c:v>Org: 30% 30pk yr</c:v>
                </c:pt>
                <c:pt idx="1">
                  <c:v>Opp: 30% 1pk yr</c:v>
                </c:pt>
                <c:pt idx="2">
                  <c:v>Opp: 30% 30pk yr</c:v>
                </c:pt>
                <c:pt idx="3">
                  <c:v>Org: 60% 30pk yr</c:v>
                </c:pt>
                <c:pt idx="4">
                  <c:v>Opp: 60% 1pk yr</c:v>
                </c:pt>
                <c:pt idx="5">
                  <c:v>Opp: 60% 30pk yr</c:v>
                </c:pt>
              </c:strCache>
            </c:strRef>
          </c:cat>
          <c:val>
            <c:numRef>
              <c:f>'Screens '!$G$17:$G$22</c:f>
              <c:numCache>
                <c:formatCode>#,##0</c:formatCode>
                <c:ptCount val="6"/>
                <c:pt idx="0">
                  <c:v>61029.438021494039</c:v>
                </c:pt>
                <c:pt idx="1">
                  <c:v>910194.54825703695</c:v>
                </c:pt>
                <c:pt idx="2">
                  <c:v>286538.63579804171</c:v>
                </c:pt>
                <c:pt idx="3">
                  <c:v>122113.40999964879</c:v>
                </c:pt>
                <c:pt idx="4">
                  <c:v>1819576.4336305</c:v>
                </c:pt>
                <c:pt idx="5">
                  <c:v>573693.06570800603</c:v>
                </c:pt>
              </c:numCache>
            </c:numRef>
          </c:val>
        </c:ser>
        <c:dLbls>
          <c:showLegendKey val="0"/>
          <c:showVal val="0"/>
          <c:showCatName val="0"/>
          <c:showSerName val="0"/>
          <c:showPercent val="0"/>
          <c:showBubbleSize val="0"/>
        </c:dLbls>
        <c:gapWidth val="219"/>
        <c:overlap val="-27"/>
        <c:axId val="481555864"/>
        <c:axId val="481556648"/>
      </c:barChart>
      <c:catAx>
        <c:axId val="481555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81556648"/>
        <c:crosses val="autoZero"/>
        <c:auto val="1"/>
        <c:lblAlgn val="ctr"/>
        <c:lblOffset val="100"/>
        <c:noMultiLvlLbl val="0"/>
      </c:catAx>
      <c:valAx>
        <c:axId val="481556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2000" b="1" dirty="0">
                    <a:solidFill>
                      <a:sysClr val="windowText" lastClr="000000"/>
                    </a:solidFill>
                  </a:rPr>
                  <a:t>Average</a:t>
                </a:r>
                <a:r>
                  <a:rPr lang="en-CA" sz="2000" b="1" baseline="0" dirty="0">
                    <a:solidFill>
                      <a:sysClr val="windowText" lastClr="000000"/>
                    </a:solidFill>
                  </a:rPr>
                  <a:t> </a:t>
                </a:r>
                <a:r>
                  <a:rPr lang="en-CA" sz="2000" b="1" baseline="0" dirty="0" smtClean="0">
                    <a:solidFill>
                      <a:sysClr val="windowText" lastClr="000000"/>
                    </a:solidFill>
                  </a:rPr>
                  <a:t>annual screens</a:t>
                </a:r>
                <a:endParaRPr lang="en-CA" sz="2000" b="1" dirty="0">
                  <a:solidFill>
                    <a:sysClr val="windowText" lastClr="000000"/>
                  </a:solidFill>
                </a:endParaRPr>
              </a:p>
            </c:rich>
          </c:tx>
          <c:layout>
            <c:manualLayout>
              <c:xMode val="edge"/>
              <c:yMode val="edge"/>
              <c:x val="1.54661928045451E-3"/>
              <c:y val="0.275952498134846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8155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b="1" dirty="0">
                <a:solidFill>
                  <a:sysClr val="windowText" lastClr="000000"/>
                </a:solidFill>
              </a:rPr>
              <a:t>Lung</a:t>
            </a:r>
            <a:r>
              <a:rPr lang="en-CA" sz="2400" b="1" baseline="0" dirty="0">
                <a:solidFill>
                  <a:sysClr val="windowText" lastClr="000000"/>
                </a:solidFill>
              </a:rPr>
              <a:t> Cancer Incident Cases (2016-2036</a:t>
            </a:r>
            <a:r>
              <a:rPr lang="en-CA" sz="2400" b="1" baseline="0" dirty="0" smtClean="0">
                <a:solidFill>
                  <a:sysClr val="windowText" lastClr="000000"/>
                </a:solidFill>
              </a:rPr>
              <a:t>)</a:t>
            </a:r>
          </a:p>
          <a:p>
            <a:pPr>
              <a:defRPr/>
            </a:pPr>
            <a:r>
              <a:rPr lang="en-CA" sz="2400" b="1" i="0" baseline="0" dirty="0" smtClean="0">
                <a:solidFill>
                  <a:schemeClr val="tx1"/>
                </a:solidFill>
                <a:effectLst/>
              </a:rPr>
              <a:t>Organized vs opportunistic screening</a:t>
            </a:r>
            <a:endParaRPr lang="en-CA" sz="2400" b="0" i="0" baseline="0" dirty="0" smtClean="0">
              <a:solidFill>
                <a:schemeClr val="tx1"/>
              </a:solidFill>
              <a:effectLst/>
            </a:endParaRPr>
          </a:p>
          <a:p>
            <a:pPr>
              <a:defRPr/>
            </a:pPr>
            <a:r>
              <a:rPr lang="en-CA" sz="2400" b="1" i="0" baseline="0" dirty="0" smtClean="0">
                <a:solidFill>
                  <a:schemeClr val="tx1"/>
                </a:solidFill>
                <a:effectLst/>
              </a:rPr>
              <a:t>Various participation rates and smoking history</a:t>
            </a:r>
            <a:r>
              <a:rPr lang="en-CA" sz="2400" dirty="0" smtClean="0"/>
              <a:t> </a:t>
            </a:r>
            <a:endParaRPr lang="en-CA" sz="2400" dirty="0">
              <a:effectLst/>
            </a:endParaRPr>
          </a:p>
        </c:rich>
      </c:tx>
      <c:layout>
        <c:manualLayout>
          <c:xMode val="edge"/>
          <c:yMode val="edge"/>
          <c:x val="0.28266631452589103"/>
          <c:y val="2.35476487037950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92321150841826"/>
          <c:y val="0.2469816666214967"/>
          <c:w val="0.86191414724997184"/>
          <c:h val="0.65391390878497757"/>
        </c:manualLayout>
      </c:layout>
      <c:lineChart>
        <c:grouping val="standard"/>
        <c:varyColors val="0"/>
        <c:ser>
          <c:idx val="0"/>
          <c:order val="0"/>
          <c:tx>
            <c:strRef>
              <c:f>'[2]incidence and screen detected'!$AX$4</c:f>
              <c:strCache>
                <c:ptCount val="1"/>
                <c:pt idx="0">
                  <c:v>Org: 30% 30pk yr     </c:v>
                </c:pt>
              </c:strCache>
            </c:strRef>
          </c:tx>
          <c:spPr>
            <a:ln w="28575" cap="rnd">
              <a:solidFill>
                <a:schemeClr val="accent1"/>
              </a:solidFill>
              <a:prstDash val="solid"/>
              <a:round/>
            </a:ln>
            <a:effectLst/>
          </c:spPr>
          <c:marker>
            <c:symbol val="none"/>
          </c:marker>
          <c:cat>
            <c:strRef>
              <c:f>'[2]incidence and screen detected'!$AY$2:$BS$3</c:f>
              <c:strCache>
                <c:ptCount val="21"/>
                <c:pt idx="0">
                  <c:v>2016</c:v>
                </c:pt>
                <c:pt idx="5">
                  <c:v>2021</c:v>
                </c:pt>
                <c:pt idx="10">
                  <c:v>2026</c:v>
                </c:pt>
                <c:pt idx="15">
                  <c:v>2031</c:v>
                </c:pt>
                <c:pt idx="20">
                  <c:v>2036</c:v>
                </c:pt>
              </c:strCache>
            </c:strRef>
          </c:cat>
          <c:val>
            <c:numRef>
              <c:f>'[2]incidence and screen detected'!$AY$4:$BS$4</c:f>
              <c:numCache>
                <c:formatCode>General</c:formatCode>
                <c:ptCount val="21"/>
                <c:pt idx="0">
                  <c:v>26287.505697000001</c:v>
                </c:pt>
                <c:pt idx="1">
                  <c:v>26546.987529999999</c:v>
                </c:pt>
                <c:pt idx="2">
                  <c:v>27225.632323999991</c:v>
                </c:pt>
                <c:pt idx="3">
                  <c:v>27307.967905624999</c:v>
                </c:pt>
                <c:pt idx="4">
                  <c:v>27896.792065124999</c:v>
                </c:pt>
                <c:pt idx="5">
                  <c:v>28443.200925000001</c:v>
                </c:pt>
                <c:pt idx="6">
                  <c:v>28271.044708875001</c:v>
                </c:pt>
                <c:pt idx="7">
                  <c:v>28922.244309000009</c:v>
                </c:pt>
                <c:pt idx="8">
                  <c:v>29074.440384124999</c:v>
                </c:pt>
                <c:pt idx="9">
                  <c:v>29376.337516750002</c:v>
                </c:pt>
                <c:pt idx="10">
                  <c:v>29343.902287624998</c:v>
                </c:pt>
                <c:pt idx="11">
                  <c:v>29543.503697625001</c:v>
                </c:pt>
                <c:pt idx="12">
                  <c:v>29199.19126537499</c:v>
                </c:pt>
                <c:pt idx="13">
                  <c:v>29553.483768124999</c:v>
                </c:pt>
                <c:pt idx="14">
                  <c:v>30202.188350625001</c:v>
                </c:pt>
                <c:pt idx="15">
                  <c:v>29855.380900749999</c:v>
                </c:pt>
                <c:pt idx="16">
                  <c:v>30082.427504625</c:v>
                </c:pt>
                <c:pt idx="17">
                  <c:v>30064.962381249999</c:v>
                </c:pt>
                <c:pt idx="18">
                  <c:v>29291.506917499999</c:v>
                </c:pt>
                <c:pt idx="19">
                  <c:v>30102.387645625</c:v>
                </c:pt>
                <c:pt idx="20">
                  <c:v>29840.410795</c:v>
                </c:pt>
              </c:numCache>
            </c:numRef>
          </c:val>
          <c:smooth val="0"/>
        </c:ser>
        <c:ser>
          <c:idx val="1"/>
          <c:order val="1"/>
          <c:tx>
            <c:strRef>
              <c:f>'[2]incidence and screen detected'!$AX$5</c:f>
              <c:strCache>
                <c:ptCount val="1"/>
                <c:pt idx="0">
                  <c:v>Opp: 30% 1pk yr</c:v>
                </c:pt>
              </c:strCache>
            </c:strRef>
          </c:tx>
          <c:spPr>
            <a:ln w="28575" cap="rnd">
              <a:solidFill>
                <a:schemeClr val="accent2"/>
              </a:solidFill>
              <a:prstDash val="sysDash"/>
              <a:round/>
            </a:ln>
            <a:effectLst/>
          </c:spPr>
          <c:marker>
            <c:symbol val="none"/>
          </c:marker>
          <c:cat>
            <c:strRef>
              <c:f>'[2]incidence and screen detected'!$AY$2:$BS$3</c:f>
              <c:strCache>
                <c:ptCount val="21"/>
                <c:pt idx="0">
                  <c:v>2016</c:v>
                </c:pt>
                <c:pt idx="5">
                  <c:v>2021</c:v>
                </c:pt>
                <c:pt idx="10">
                  <c:v>2026</c:v>
                </c:pt>
                <c:pt idx="15">
                  <c:v>2031</c:v>
                </c:pt>
                <c:pt idx="20">
                  <c:v>2036</c:v>
                </c:pt>
              </c:strCache>
            </c:strRef>
          </c:cat>
          <c:val>
            <c:numRef>
              <c:f>'[2]incidence and screen detected'!$AY$5:$BS$5</c:f>
              <c:numCache>
                <c:formatCode>General</c:formatCode>
                <c:ptCount val="21"/>
                <c:pt idx="0">
                  <c:v>26527.027388999999</c:v>
                </c:pt>
                <c:pt idx="1">
                  <c:v>26908.765085625</c:v>
                </c:pt>
                <c:pt idx="2">
                  <c:v>27604.875003000001</c:v>
                </c:pt>
                <c:pt idx="3">
                  <c:v>27879.326941750001</c:v>
                </c:pt>
                <c:pt idx="4">
                  <c:v>28742.603040000002</c:v>
                </c:pt>
                <c:pt idx="5">
                  <c:v>29383.822569625001</c:v>
                </c:pt>
                <c:pt idx="6">
                  <c:v>29174.241089125</c:v>
                </c:pt>
                <c:pt idx="7">
                  <c:v>30137.317892374998</c:v>
                </c:pt>
                <c:pt idx="8">
                  <c:v>30638.816435000001</c:v>
                </c:pt>
                <c:pt idx="9">
                  <c:v>30930.733497124998</c:v>
                </c:pt>
                <c:pt idx="10">
                  <c:v>30344.404355250001</c:v>
                </c:pt>
                <c:pt idx="11">
                  <c:v>30813.46766875</c:v>
                </c:pt>
                <c:pt idx="12">
                  <c:v>30356.87944337499</c:v>
                </c:pt>
                <c:pt idx="13">
                  <c:v>30658.776576</c:v>
                </c:pt>
                <c:pt idx="14">
                  <c:v>31285.025999875001</c:v>
                </c:pt>
                <c:pt idx="15">
                  <c:v>31140.314977624999</c:v>
                </c:pt>
                <c:pt idx="16">
                  <c:v>31352.391475749999</c:v>
                </c:pt>
                <c:pt idx="17">
                  <c:v>31062.96943125</c:v>
                </c:pt>
                <c:pt idx="18">
                  <c:v>30232.128562124999</c:v>
                </c:pt>
                <c:pt idx="19">
                  <c:v>31364.866563874999</c:v>
                </c:pt>
                <c:pt idx="20">
                  <c:v>30728.637069500001</c:v>
                </c:pt>
              </c:numCache>
            </c:numRef>
          </c:val>
          <c:smooth val="0"/>
        </c:ser>
        <c:ser>
          <c:idx val="2"/>
          <c:order val="2"/>
          <c:tx>
            <c:strRef>
              <c:f>'[2]incidence and screen detected'!$AX$6</c:f>
              <c:strCache>
                <c:ptCount val="1"/>
                <c:pt idx="0">
                  <c:v>Opp: 30% 30pk yr</c:v>
                </c:pt>
              </c:strCache>
            </c:strRef>
          </c:tx>
          <c:spPr>
            <a:ln w="28575" cap="rnd">
              <a:solidFill>
                <a:schemeClr val="tx1">
                  <a:lumMod val="85000"/>
                  <a:lumOff val="15000"/>
                </a:schemeClr>
              </a:solidFill>
              <a:prstDash val="sysDash"/>
              <a:round/>
            </a:ln>
            <a:effectLst/>
          </c:spPr>
          <c:marker>
            <c:symbol val="none"/>
          </c:marker>
          <c:cat>
            <c:strRef>
              <c:f>'[2]incidence and screen detected'!$AY$2:$BS$3</c:f>
              <c:strCache>
                <c:ptCount val="21"/>
                <c:pt idx="0">
                  <c:v>2016</c:v>
                </c:pt>
                <c:pt idx="5">
                  <c:v>2021</c:v>
                </c:pt>
                <c:pt idx="10">
                  <c:v>2026</c:v>
                </c:pt>
                <c:pt idx="15">
                  <c:v>2031</c:v>
                </c:pt>
                <c:pt idx="20">
                  <c:v>2036</c:v>
                </c:pt>
              </c:strCache>
            </c:strRef>
          </c:cat>
          <c:val>
            <c:numRef>
              <c:f>'[2]incidence and screen detected'!$AY$6:$BS$6</c:f>
              <c:numCache>
                <c:formatCode>General</c:formatCode>
                <c:ptCount val="21"/>
                <c:pt idx="0">
                  <c:v>26429.721701625</c:v>
                </c:pt>
                <c:pt idx="1">
                  <c:v>26744.093922374999</c:v>
                </c:pt>
                <c:pt idx="2">
                  <c:v>27447.688892624999</c:v>
                </c:pt>
                <c:pt idx="3">
                  <c:v>27637.310232125001</c:v>
                </c:pt>
                <c:pt idx="4">
                  <c:v>28498.091312749999</c:v>
                </c:pt>
                <c:pt idx="5">
                  <c:v>29116.85568375</c:v>
                </c:pt>
                <c:pt idx="6">
                  <c:v>28977.134696749999</c:v>
                </c:pt>
                <c:pt idx="7">
                  <c:v>29812.965601125001</c:v>
                </c:pt>
                <c:pt idx="8">
                  <c:v>30167.258103875</c:v>
                </c:pt>
                <c:pt idx="9">
                  <c:v>30553.985835750009</c:v>
                </c:pt>
                <c:pt idx="10">
                  <c:v>30152.287998125001</c:v>
                </c:pt>
                <c:pt idx="11">
                  <c:v>30386.819654874969</c:v>
                </c:pt>
                <c:pt idx="12">
                  <c:v>30147.297962875</c:v>
                </c:pt>
                <c:pt idx="13">
                  <c:v>30309.474108499999</c:v>
                </c:pt>
                <c:pt idx="14">
                  <c:v>31010.574061125</c:v>
                </c:pt>
                <c:pt idx="15">
                  <c:v>30656.281558375002</c:v>
                </c:pt>
                <c:pt idx="16">
                  <c:v>30843.407880250001</c:v>
                </c:pt>
                <c:pt idx="17">
                  <c:v>30721.152016625001</c:v>
                </c:pt>
                <c:pt idx="18">
                  <c:v>29875.341041750009</c:v>
                </c:pt>
                <c:pt idx="19">
                  <c:v>30878.338126999999</c:v>
                </c:pt>
                <c:pt idx="20">
                  <c:v>30284.523932249998</c:v>
                </c:pt>
              </c:numCache>
            </c:numRef>
          </c:val>
          <c:smooth val="0"/>
        </c:ser>
        <c:ser>
          <c:idx val="3"/>
          <c:order val="3"/>
          <c:tx>
            <c:strRef>
              <c:f>'[2]incidence and screen detected'!$AX$7</c:f>
              <c:strCache>
                <c:ptCount val="1"/>
                <c:pt idx="0">
                  <c:v>Org: 60% 30pk yr</c:v>
                </c:pt>
              </c:strCache>
            </c:strRef>
          </c:tx>
          <c:spPr>
            <a:ln w="28575" cap="rnd">
              <a:solidFill>
                <a:schemeClr val="accent4"/>
              </a:solidFill>
              <a:round/>
            </a:ln>
            <a:effectLst/>
          </c:spPr>
          <c:marker>
            <c:symbol val="none"/>
          </c:marker>
          <c:cat>
            <c:strRef>
              <c:f>'[2]incidence and screen detected'!$AY$2:$BS$3</c:f>
              <c:strCache>
                <c:ptCount val="21"/>
                <c:pt idx="0">
                  <c:v>2016</c:v>
                </c:pt>
                <c:pt idx="5">
                  <c:v>2021</c:v>
                </c:pt>
                <c:pt idx="10">
                  <c:v>2026</c:v>
                </c:pt>
                <c:pt idx="15">
                  <c:v>2031</c:v>
                </c:pt>
                <c:pt idx="20">
                  <c:v>2036</c:v>
                </c:pt>
              </c:strCache>
            </c:strRef>
          </c:cat>
          <c:val>
            <c:numRef>
              <c:f>'[2]incidence and screen detected'!$AY$7:$BS$7</c:f>
              <c:numCache>
                <c:formatCode>General</c:formatCode>
                <c:ptCount val="21"/>
                <c:pt idx="0">
                  <c:v>26694.193569874969</c:v>
                </c:pt>
                <c:pt idx="1">
                  <c:v>27075.9312665</c:v>
                </c:pt>
                <c:pt idx="2">
                  <c:v>27729.625884249999</c:v>
                </c:pt>
                <c:pt idx="3">
                  <c:v>27734.6159195</c:v>
                </c:pt>
                <c:pt idx="4">
                  <c:v>28221.144356374982</c:v>
                </c:pt>
                <c:pt idx="5">
                  <c:v>28632.822264499999</c:v>
                </c:pt>
                <c:pt idx="6">
                  <c:v>28590.406964875001</c:v>
                </c:pt>
                <c:pt idx="7">
                  <c:v>29191.706212500001</c:v>
                </c:pt>
                <c:pt idx="8">
                  <c:v>29236.616529750001</c:v>
                </c:pt>
                <c:pt idx="9">
                  <c:v>29560.968820999999</c:v>
                </c:pt>
                <c:pt idx="10">
                  <c:v>29171.746071500009</c:v>
                </c:pt>
                <c:pt idx="11">
                  <c:v>29338.91225237499</c:v>
                </c:pt>
                <c:pt idx="12">
                  <c:v>29012.064943500001</c:v>
                </c:pt>
                <c:pt idx="13">
                  <c:v>29406.277728249999</c:v>
                </c:pt>
                <c:pt idx="14">
                  <c:v>30099.892628000001</c:v>
                </c:pt>
                <c:pt idx="15">
                  <c:v>29715.659913750002</c:v>
                </c:pt>
                <c:pt idx="16">
                  <c:v>29985.121817250001</c:v>
                </c:pt>
                <c:pt idx="17">
                  <c:v>30002.586940624999</c:v>
                </c:pt>
                <c:pt idx="18">
                  <c:v>29201.686282999999</c:v>
                </c:pt>
                <c:pt idx="19">
                  <c:v>29960.171641000001</c:v>
                </c:pt>
                <c:pt idx="20">
                  <c:v>29695.699772749991</c:v>
                </c:pt>
              </c:numCache>
            </c:numRef>
          </c:val>
          <c:smooth val="0"/>
        </c:ser>
        <c:ser>
          <c:idx val="4"/>
          <c:order val="4"/>
          <c:tx>
            <c:strRef>
              <c:f>'[2]incidence and screen detected'!$AX$8</c:f>
              <c:strCache>
                <c:ptCount val="1"/>
                <c:pt idx="0">
                  <c:v>Opp: 60% 1pk yr</c:v>
                </c:pt>
              </c:strCache>
            </c:strRef>
          </c:tx>
          <c:spPr>
            <a:ln w="28575" cap="rnd">
              <a:solidFill>
                <a:schemeClr val="accent5"/>
              </a:solidFill>
              <a:prstDash val="sysDash"/>
              <a:round/>
            </a:ln>
            <a:effectLst/>
          </c:spPr>
          <c:marker>
            <c:symbol val="none"/>
          </c:marker>
          <c:cat>
            <c:strRef>
              <c:f>'[2]incidence and screen detected'!$AY$2:$BS$3</c:f>
              <c:strCache>
                <c:ptCount val="21"/>
                <c:pt idx="0">
                  <c:v>2016</c:v>
                </c:pt>
                <c:pt idx="5">
                  <c:v>2021</c:v>
                </c:pt>
                <c:pt idx="10">
                  <c:v>2026</c:v>
                </c:pt>
                <c:pt idx="15">
                  <c:v>2031</c:v>
                </c:pt>
                <c:pt idx="20">
                  <c:v>2036</c:v>
                </c:pt>
              </c:strCache>
            </c:strRef>
          </c:cat>
          <c:val>
            <c:numRef>
              <c:f>'[2]incidence and screen detected'!$AY$8:$BS$8</c:f>
              <c:numCache>
                <c:formatCode>General</c:formatCode>
                <c:ptCount val="21"/>
                <c:pt idx="0">
                  <c:v>27220.642288750001</c:v>
                </c:pt>
                <c:pt idx="1">
                  <c:v>27739.605954750001</c:v>
                </c:pt>
                <c:pt idx="2">
                  <c:v>28480.626189375002</c:v>
                </c:pt>
                <c:pt idx="3">
                  <c:v>28847.39378025</c:v>
                </c:pt>
                <c:pt idx="4">
                  <c:v>29967.656693875</c:v>
                </c:pt>
                <c:pt idx="5">
                  <c:v>30501.590465624999</c:v>
                </c:pt>
                <c:pt idx="6">
                  <c:v>30711.171946125</c:v>
                </c:pt>
                <c:pt idx="7">
                  <c:v>31559.477938625001</c:v>
                </c:pt>
                <c:pt idx="8">
                  <c:v>32243.112767874969</c:v>
                </c:pt>
                <c:pt idx="9">
                  <c:v>32564.970041500001</c:v>
                </c:pt>
                <c:pt idx="10">
                  <c:v>31117.859819000001</c:v>
                </c:pt>
                <c:pt idx="11">
                  <c:v>31813.969736374991</c:v>
                </c:pt>
                <c:pt idx="12">
                  <c:v>31382.33168725</c:v>
                </c:pt>
                <c:pt idx="13">
                  <c:v>31831.434859749999</c:v>
                </c:pt>
                <c:pt idx="14">
                  <c:v>32068.461534124999</c:v>
                </c:pt>
                <c:pt idx="15">
                  <c:v>32113.371851374999</c:v>
                </c:pt>
                <c:pt idx="16">
                  <c:v>32205.687503500001</c:v>
                </c:pt>
                <c:pt idx="17">
                  <c:v>31913.770441375</c:v>
                </c:pt>
                <c:pt idx="18">
                  <c:v>31439.717092625</c:v>
                </c:pt>
                <c:pt idx="19">
                  <c:v>32110.876833750001</c:v>
                </c:pt>
                <c:pt idx="20">
                  <c:v>31586.9231325</c:v>
                </c:pt>
              </c:numCache>
            </c:numRef>
          </c:val>
          <c:smooth val="0"/>
        </c:ser>
        <c:ser>
          <c:idx val="5"/>
          <c:order val="5"/>
          <c:tx>
            <c:strRef>
              <c:f>'[2]incidence and screen detected'!$AX$9</c:f>
              <c:strCache>
                <c:ptCount val="1"/>
                <c:pt idx="0">
                  <c:v>Opp: 60% 30pk yr    </c:v>
                </c:pt>
              </c:strCache>
            </c:strRef>
          </c:tx>
          <c:spPr>
            <a:ln w="28575" cap="rnd">
              <a:solidFill>
                <a:schemeClr val="accent6"/>
              </a:solidFill>
              <a:prstDash val="sysDash"/>
              <a:round/>
            </a:ln>
            <a:effectLst/>
          </c:spPr>
          <c:marker>
            <c:symbol val="none"/>
          </c:marker>
          <c:cat>
            <c:strRef>
              <c:f>'[2]incidence and screen detected'!$AY$2:$BS$3</c:f>
              <c:strCache>
                <c:ptCount val="21"/>
                <c:pt idx="0">
                  <c:v>2016</c:v>
                </c:pt>
                <c:pt idx="5">
                  <c:v>2021</c:v>
                </c:pt>
                <c:pt idx="10">
                  <c:v>2026</c:v>
                </c:pt>
                <c:pt idx="15">
                  <c:v>2031</c:v>
                </c:pt>
                <c:pt idx="20">
                  <c:v>2036</c:v>
                </c:pt>
              </c:strCache>
            </c:strRef>
          </c:cat>
          <c:val>
            <c:numRef>
              <c:f>'[2]incidence and screen detected'!$AY$9:$BS$9</c:f>
              <c:numCache>
                <c:formatCode>General</c:formatCode>
                <c:ptCount val="21"/>
                <c:pt idx="0">
                  <c:v>27001.080737749999</c:v>
                </c:pt>
                <c:pt idx="1">
                  <c:v>27447.688892624999</c:v>
                </c:pt>
                <c:pt idx="2">
                  <c:v>28176.234039125</c:v>
                </c:pt>
                <c:pt idx="3">
                  <c:v>28438.21088975</c:v>
                </c:pt>
                <c:pt idx="4">
                  <c:v>29476.13822175</c:v>
                </c:pt>
                <c:pt idx="5">
                  <c:v>30035.022169749998</c:v>
                </c:pt>
                <c:pt idx="6">
                  <c:v>30174.743156749999</c:v>
                </c:pt>
                <c:pt idx="7">
                  <c:v>30935.723532374999</c:v>
                </c:pt>
                <c:pt idx="8">
                  <c:v>31382.33168725</c:v>
                </c:pt>
                <c:pt idx="9">
                  <c:v>31881.33521225</c:v>
                </c:pt>
                <c:pt idx="10">
                  <c:v>30691.211805125</c:v>
                </c:pt>
                <c:pt idx="11">
                  <c:v>31105.384730875001</c:v>
                </c:pt>
                <c:pt idx="12">
                  <c:v>30860.873003625009</c:v>
                </c:pt>
                <c:pt idx="13">
                  <c:v>31150.295048125001</c:v>
                </c:pt>
                <c:pt idx="14">
                  <c:v>31477.142357000001</c:v>
                </c:pt>
                <c:pt idx="15">
                  <c:v>31242.610700249999</c:v>
                </c:pt>
                <c:pt idx="16">
                  <c:v>31374.846634375001</c:v>
                </c:pt>
                <c:pt idx="17">
                  <c:v>31202.69041825</c:v>
                </c:pt>
                <c:pt idx="18">
                  <c:v>30628.836364499999</c:v>
                </c:pt>
                <c:pt idx="19">
                  <c:v>31354.886493375001</c:v>
                </c:pt>
                <c:pt idx="20">
                  <c:v>30833.427809749999</c:v>
                </c:pt>
              </c:numCache>
            </c:numRef>
          </c:val>
          <c:smooth val="0"/>
        </c:ser>
        <c:dLbls>
          <c:showLegendKey val="0"/>
          <c:showVal val="0"/>
          <c:showCatName val="0"/>
          <c:showSerName val="0"/>
          <c:showPercent val="0"/>
          <c:showBubbleSize val="0"/>
        </c:dLbls>
        <c:smooth val="0"/>
        <c:axId val="333829808"/>
        <c:axId val="335510232"/>
      </c:lineChart>
      <c:catAx>
        <c:axId val="333829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5510232"/>
        <c:crosses val="autoZero"/>
        <c:auto val="1"/>
        <c:lblAlgn val="ctr"/>
        <c:lblOffset val="100"/>
        <c:noMultiLvlLbl val="0"/>
      </c:catAx>
      <c:valAx>
        <c:axId val="335510232"/>
        <c:scaling>
          <c:orientation val="minMax"/>
          <c:min val="2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CA" sz="1800" b="1" dirty="0" smtClean="0">
                    <a:solidFill>
                      <a:schemeClr val="tx1"/>
                    </a:solidFill>
                  </a:rPr>
                  <a:t>Lung</a:t>
                </a:r>
                <a:r>
                  <a:rPr lang="en-CA" sz="1800" b="1" baseline="0" dirty="0" smtClean="0">
                    <a:solidFill>
                      <a:schemeClr val="tx1"/>
                    </a:solidFill>
                  </a:rPr>
                  <a:t> cancer incident cases</a:t>
                </a:r>
                <a:endParaRPr lang="en-CA" sz="1800" b="1" dirty="0">
                  <a:solidFill>
                    <a:schemeClr val="tx1"/>
                  </a:solidFill>
                </a:endParaRPr>
              </a:p>
            </c:rich>
          </c:tx>
          <c:layout>
            <c:manualLayout>
              <c:xMode val="edge"/>
              <c:yMode val="edge"/>
              <c:x val="3.3446828101569293E-3"/>
              <c:y val="0.3512888182532997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382980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ayout>
        <c:manualLayout>
          <c:xMode val="edge"/>
          <c:yMode val="edge"/>
          <c:x val="0.71990525502716696"/>
          <c:y val="0.64246988655181225"/>
          <c:w val="0.28009477979568098"/>
          <c:h val="0.25889818029746903"/>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b="1" dirty="0">
                <a:solidFill>
                  <a:sysClr val="windowText" lastClr="000000"/>
                </a:solidFill>
              </a:rPr>
              <a:t>Lung Cancer Deaths </a:t>
            </a:r>
            <a:r>
              <a:rPr lang="en-CA" sz="2400" b="1" baseline="0" dirty="0">
                <a:solidFill>
                  <a:sysClr val="windowText" lastClr="000000"/>
                </a:solidFill>
              </a:rPr>
              <a:t>(2016-2036)</a:t>
            </a:r>
            <a:br>
              <a:rPr lang="en-CA" sz="2400" b="1" baseline="0" dirty="0">
                <a:solidFill>
                  <a:sysClr val="windowText" lastClr="000000"/>
                </a:solidFill>
              </a:rPr>
            </a:br>
            <a:r>
              <a:rPr lang="en-CA" sz="2400" b="1" i="0" baseline="0" dirty="0" smtClean="0">
                <a:solidFill>
                  <a:schemeClr val="tx1"/>
                </a:solidFill>
                <a:effectLst/>
              </a:rPr>
              <a:t>Organized vs opportunistic screening</a:t>
            </a:r>
            <a:endParaRPr lang="en-CA" sz="2400" dirty="0" smtClean="0">
              <a:solidFill>
                <a:schemeClr val="tx1"/>
              </a:solidFill>
              <a:effectLst/>
            </a:endParaRPr>
          </a:p>
          <a:p>
            <a:pPr>
              <a:defRPr/>
            </a:pPr>
            <a:r>
              <a:rPr lang="en-CA" sz="2400" b="1" i="0" baseline="0" dirty="0" smtClean="0">
                <a:solidFill>
                  <a:schemeClr val="tx1"/>
                </a:solidFill>
                <a:effectLst/>
              </a:rPr>
              <a:t>Various participation rates and smoking history</a:t>
            </a:r>
            <a:r>
              <a:rPr lang="en-CA" sz="2400" b="0" i="0" baseline="0" dirty="0" smtClean="0">
                <a:solidFill>
                  <a:schemeClr val="tx1"/>
                </a:solidFill>
                <a:effectLst/>
              </a:rPr>
              <a:t> </a:t>
            </a:r>
            <a:endParaRPr lang="en-CA" sz="2400" dirty="0">
              <a:solidFill>
                <a:schemeClr val="tx1"/>
              </a:solidFill>
              <a:effectLst/>
            </a:endParaRPr>
          </a:p>
        </c:rich>
      </c:tx>
      <c:layout>
        <c:manualLayout>
          <c:xMode val="edge"/>
          <c:yMode val="edge"/>
          <c:x val="0.27837694609774399"/>
          <c:y val="1.214023882935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85156933505276"/>
          <c:y val="0.24480535695399439"/>
          <c:w val="0.86021854491772776"/>
          <c:h val="0.63550674907406557"/>
        </c:manualLayout>
      </c:layout>
      <c:lineChart>
        <c:grouping val="standard"/>
        <c:varyColors val="0"/>
        <c:ser>
          <c:idx val="0"/>
          <c:order val="0"/>
          <c:tx>
            <c:strRef>
              <c:f>[2]mortality!$AA$6</c:f>
              <c:strCache>
                <c:ptCount val="1"/>
                <c:pt idx="0">
                  <c:v>Org: 30% 30pk yr     </c:v>
                </c:pt>
              </c:strCache>
            </c:strRef>
          </c:tx>
          <c:spPr>
            <a:ln w="28575" cap="rnd">
              <a:solidFill>
                <a:schemeClr val="accent1"/>
              </a:solidFill>
              <a:prstDash val="solid"/>
              <a:round/>
            </a:ln>
            <a:effectLst/>
          </c:spPr>
          <c:marker>
            <c:symbol val="none"/>
          </c:marker>
          <c:cat>
            <c:strRef>
              <c:f>[2]mortality!$AB$4:$AV$5</c:f>
              <c:strCache>
                <c:ptCount val="21"/>
                <c:pt idx="0">
                  <c:v>2016</c:v>
                </c:pt>
                <c:pt idx="5">
                  <c:v>2021</c:v>
                </c:pt>
                <c:pt idx="10">
                  <c:v>2026</c:v>
                </c:pt>
                <c:pt idx="15">
                  <c:v>2031</c:v>
                </c:pt>
                <c:pt idx="20">
                  <c:v>2036</c:v>
                </c:pt>
              </c:strCache>
            </c:strRef>
          </c:cat>
          <c:val>
            <c:numRef>
              <c:f>[2]mortality!$AB$6:$AV$6</c:f>
              <c:numCache>
                <c:formatCode>General</c:formatCode>
                <c:ptCount val="21"/>
                <c:pt idx="0">
                  <c:v>20993.078296750009</c:v>
                </c:pt>
                <c:pt idx="1">
                  <c:v>21292.480411749999</c:v>
                </c:pt>
                <c:pt idx="2">
                  <c:v>21796.473972</c:v>
                </c:pt>
                <c:pt idx="3">
                  <c:v>21499.566874625001</c:v>
                </c:pt>
                <c:pt idx="4">
                  <c:v>22120.826263250001</c:v>
                </c:pt>
                <c:pt idx="5">
                  <c:v>22534.999188999998</c:v>
                </c:pt>
                <c:pt idx="6">
                  <c:v>22737.095616625</c:v>
                </c:pt>
                <c:pt idx="7">
                  <c:v>23443.185604499999</c:v>
                </c:pt>
                <c:pt idx="8">
                  <c:v>23468.135780749999</c:v>
                </c:pt>
                <c:pt idx="9">
                  <c:v>24109.355310374991</c:v>
                </c:pt>
                <c:pt idx="10">
                  <c:v>24126.820433749999</c:v>
                </c:pt>
                <c:pt idx="11">
                  <c:v>24111.850328</c:v>
                </c:pt>
                <c:pt idx="12">
                  <c:v>24266.54142075</c:v>
                </c:pt>
                <c:pt idx="13">
                  <c:v>24937.701161875</c:v>
                </c:pt>
                <c:pt idx="14">
                  <c:v>24610.853853000001</c:v>
                </c:pt>
                <c:pt idx="15">
                  <c:v>25112.352395624999</c:v>
                </c:pt>
                <c:pt idx="16">
                  <c:v>24905.265932750001</c:v>
                </c:pt>
                <c:pt idx="17">
                  <c:v>25217.143135875001</c:v>
                </c:pt>
                <c:pt idx="18">
                  <c:v>24643.289082125</c:v>
                </c:pt>
                <c:pt idx="19">
                  <c:v>24945.18621475</c:v>
                </c:pt>
                <c:pt idx="20">
                  <c:v>24645.784099749999</c:v>
                </c:pt>
              </c:numCache>
            </c:numRef>
          </c:val>
          <c:smooth val="0"/>
        </c:ser>
        <c:ser>
          <c:idx val="1"/>
          <c:order val="1"/>
          <c:tx>
            <c:strRef>
              <c:f>[2]mortality!$AA$7</c:f>
              <c:strCache>
                <c:ptCount val="1"/>
                <c:pt idx="0">
                  <c:v>Opp: 30% 1pk yr</c:v>
                </c:pt>
              </c:strCache>
            </c:strRef>
          </c:tx>
          <c:spPr>
            <a:ln w="28575" cap="rnd">
              <a:solidFill>
                <a:schemeClr val="accent2"/>
              </a:solidFill>
              <a:prstDash val="dash"/>
              <a:round/>
            </a:ln>
            <a:effectLst/>
          </c:spPr>
          <c:marker>
            <c:symbol val="none"/>
          </c:marker>
          <c:cat>
            <c:strRef>
              <c:f>[2]mortality!$AB$4:$AV$5</c:f>
              <c:strCache>
                <c:ptCount val="21"/>
                <c:pt idx="0">
                  <c:v>2016</c:v>
                </c:pt>
                <c:pt idx="5">
                  <c:v>2021</c:v>
                </c:pt>
                <c:pt idx="10">
                  <c:v>2026</c:v>
                </c:pt>
                <c:pt idx="15">
                  <c:v>2031</c:v>
                </c:pt>
                <c:pt idx="20">
                  <c:v>2036</c:v>
                </c:pt>
              </c:strCache>
            </c:strRef>
          </c:cat>
          <c:val>
            <c:numRef>
              <c:f>[2]mortality!$AB$7:$AV$7</c:f>
              <c:numCache>
                <c:formatCode>General</c:formatCode>
                <c:ptCount val="21"/>
                <c:pt idx="0">
                  <c:v>20985.593243874999</c:v>
                </c:pt>
                <c:pt idx="1">
                  <c:v>21297.470447</c:v>
                </c:pt>
                <c:pt idx="2">
                  <c:v>21741.583584249998</c:v>
                </c:pt>
                <c:pt idx="3">
                  <c:v>21417.231293000001</c:v>
                </c:pt>
                <c:pt idx="4">
                  <c:v>22021.025558249999</c:v>
                </c:pt>
                <c:pt idx="5">
                  <c:v>22345.377849500001</c:v>
                </c:pt>
                <c:pt idx="6">
                  <c:v>22315.437637999999</c:v>
                </c:pt>
                <c:pt idx="7">
                  <c:v>22984.102361500001</c:v>
                </c:pt>
                <c:pt idx="8">
                  <c:v>22984.102361500001</c:v>
                </c:pt>
                <c:pt idx="9">
                  <c:v>23725.122596124998</c:v>
                </c:pt>
                <c:pt idx="10">
                  <c:v>23423.225463499999</c:v>
                </c:pt>
                <c:pt idx="11">
                  <c:v>23520.531150874991</c:v>
                </c:pt>
                <c:pt idx="12">
                  <c:v>23518.03613325</c:v>
                </c:pt>
                <c:pt idx="13">
                  <c:v>23972.129341</c:v>
                </c:pt>
                <c:pt idx="14">
                  <c:v>24109.355310374991</c:v>
                </c:pt>
                <c:pt idx="15">
                  <c:v>24239.09622687499</c:v>
                </c:pt>
                <c:pt idx="16">
                  <c:v>24461.152795499998</c:v>
                </c:pt>
                <c:pt idx="17">
                  <c:v>24521.033218500001</c:v>
                </c:pt>
                <c:pt idx="18">
                  <c:v>24069.435028374999</c:v>
                </c:pt>
                <c:pt idx="19">
                  <c:v>24376.322196249999</c:v>
                </c:pt>
                <c:pt idx="20">
                  <c:v>24094.385204624999</c:v>
                </c:pt>
              </c:numCache>
            </c:numRef>
          </c:val>
          <c:smooth val="0"/>
        </c:ser>
        <c:ser>
          <c:idx val="2"/>
          <c:order val="2"/>
          <c:tx>
            <c:strRef>
              <c:f>[2]mortality!$AA$8</c:f>
              <c:strCache>
                <c:ptCount val="1"/>
                <c:pt idx="0">
                  <c:v>Opp: 30% 30pk yr</c:v>
                </c:pt>
              </c:strCache>
            </c:strRef>
          </c:tx>
          <c:spPr>
            <a:ln w="28575" cap="rnd">
              <a:solidFill>
                <a:schemeClr val="tx1">
                  <a:lumMod val="85000"/>
                  <a:lumOff val="15000"/>
                </a:schemeClr>
              </a:solidFill>
              <a:prstDash val="dash"/>
              <a:round/>
            </a:ln>
            <a:effectLst/>
          </c:spPr>
          <c:marker>
            <c:symbol val="none"/>
          </c:marker>
          <c:cat>
            <c:strRef>
              <c:f>[2]mortality!$AB$4:$AV$5</c:f>
              <c:strCache>
                <c:ptCount val="21"/>
                <c:pt idx="0">
                  <c:v>2016</c:v>
                </c:pt>
                <c:pt idx="5">
                  <c:v>2021</c:v>
                </c:pt>
                <c:pt idx="10">
                  <c:v>2026</c:v>
                </c:pt>
                <c:pt idx="15">
                  <c:v>2031</c:v>
                </c:pt>
                <c:pt idx="20">
                  <c:v>2036</c:v>
                </c:pt>
              </c:strCache>
            </c:strRef>
          </c:cat>
          <c:val>
            <c:numRef>
              <c:f>[2]mortality!$AB$8:$AV$8</c:f>
              <c:numCache>
                <c:formatCode>General</c:formatCode>
                <c:ptCount val="21"/>
                <c:pt idx="0">
                  <c:v>20985.593243874999</c:v>
                </c:pt>
                <c:pt idx="1">
                  <c:v>21309.945535125</c:v>
                </c:pt>
                <c:pt idx="2">
                  <c:v>21731.60351375</c:v>
                </c:pt>
                <c:pt idx="3">
                  <c:v>21469.626663125</c:v>
                </c:pt>
                <c:pt idx="4">
                  <c:v>22055.955805000001</c:v>
                </c:pt>
                <c:pt idx="5">
                  <c:v>22377.813078625</c:v>
                </c:pt>
                <c:pt idx="6">
                  <c:v>22497.573924625001</c:v>
                </c:pt>
                <c:pt idx="7">
                  <c:v>23131.308401375001</c:v>
                </c:pt>
                <c:pt idx="8">
                  <c:v>23156.258577625002</c:v>
                </c:pt>
                <c:pt idx="9">
                  <c:v>23819.933265874999</c:v>
                </c:pt>
                <c:pt idx="10">
                  <c:v>23647.777049749999</c:v>
                </c:pt>
                <c:pt idx="11">
                  <c:v>23625.321891125001</c:v>
                </c:pt>
                <c:pt idx="12">
                  <c:v>23780.012983875</c:v>
                </c:pt>
                <c:pt idx="13">
                  <c:v>24269.036438374991</c:v>
                </c:pt>
                <c:pt idx="14">
                  <c:v>24279.016508874982</c:v>
                </c:pt>
                <c:pt idx="15">
                  <c:v>24533.508306625001</c:v>
                </c:pt>
                <c:pt idx="16">
                  <c:v>24528.518271374971</c:v>
                </c:pt>
                <c:pt idx="17">
                  <c:v>24760.554910499999</c:v>
                </c:pt>
                <c:pt idx="18">
                  <c:v>24338.896931874999</c:v>
                </c:pt>
                <c:pt idx="19">
                  <c:v>24521.033218500001</c:v>
                </c:pt>
                <c:pt idx="20">
                  <c:v>24313.946755624998</c:v>
                </c:pt>
              </c:numCache>
            </c:numRef>
          </c:val>
          <c:smooth val="0"/>
        </c:ser>
        <c:ser>
          <c:idx val="3"/>
          <c:order val="3"/>
          <c:tx>
            <c:strRef>
              <c:f>[2]mortality!$AA$9</c:f>
              <c:strCache>
                <c:ptCount val="1"/>
                <c:pt idx="0">
                  <c:v>Org: 60% 30pk yr</c:v>
                </c:pt>
              </c:strCache>
            </c:strRef>
          </c:tx>
          <c:spPr>
            <a:ln w="28575" cap="rnd">
              <a:solidFill>
                <a:schemeClr val="accent4"/>
              </a:solidFill>
              <a:round/>
            </a:ln>
            <a:effectLst/>
          </c:spPr>
          <c:marker>
            <c:symbol val="none"/>
          </c:marker>
          <c:cat>
            <c:strRef>
              <c:f>[2]mortality!$AB$4:$AV$5</c:f>
              <c:strCache>
                <c:ptCount val="21"/>
                <c:pt idx="0">
                  <c:v>2016</c:v>
                </c:pt>
                <c:pt idx="5">
                  <c:v>2021</c:v>
                </c:pt>
                <c:pt idx="10">
                  <c:v>2026</c:v>
                </c:pt>
                <c:pt idx="15">
                  <c:v>2031</c:v>
                </c:pt>
                <c:pt idx="20">
                  <c:v>2036</c:v>
                </c:pt>
              </c:strCache>
            </c:strRef>
          </c:cat>
          <c:val>
            <c:numRef>
              <c:f>[2]mortality!$AB$9:$AV$9</c:f>
              <c:numCache>
                <c:formatCode>General</c:formatCode>
                <c:ptCount val="21"/>
                <c:pt idx="0">
                  <c:v>21005.553384874998</c:v>
                </c:pt>
                <c:pt idx="1">
                  <c:v>21275.015288375002</c:v>
                </c:pt>
                <c:pt idx="2">
                  <c:v>21696.673266999969</c:v>
                </c:pt>
                <c:pt idx="3">
                  <c:v>21379.806028625</c:v>
                </c:pt>
                <c:pt idx="4">
                  <c:v>21893.779659374992</c:v>
                </c:pt>
                <c:pt idx="5">
                  <c:v>22350.367884750001</c:v>
                </c:pt>
                <c:pt idx="6">
                  <c:v>22567.434418125009</c:v>
                </c:pt>
                <c:pt idx="7">
                  <c:v>23271.029388374991</c:v>
                </c:pt>
                <c:pt idx="8">
                  <c:v>23243.584194499999</c:v>
                </c:pt>
                <c:pt idx="9">
                  <c:v>23887.298741750001</c:v>
                </c:pt>
                <c:pt idx="10">
                  <c:v>24034.504781625001</c:v>
                </c:pt>
                <c:pt idx="11">
                  <c:v>23964.644288125</c:v>
                </c:pt>
                <c:pt idx="12">
                  <c:v>24119.335380875</c:v>
                </c:pt>
                <c:pt idx="13">
                  <c:v>24890.295827000009</c:v>
                </c:pt>
                <c:pt idx="14">
                  <c:v>24498.578059874999</c:v>
                </c:pt>
                <c:pt idx="15">
                  <c:v>25015.04670825</c:v>
                </c:pt>
                <c:pt idx="16">
                  <c:v>24797.980174875</c:v>
                </c:pt>
                <c:pt idx="17">
                  <c:v>25089.897237000001</c:v>
                </c:pt>
                <c:pt idx="18">
                  <c:v>24528.518271374971</c:v>
                </c:pt>
                <c:pt idx="19">
                  <c:v>24797.980174875</c:v>
                </c:pt>
                <c:pt idx="20">
                  <c:v>24468.63784837499</c:v>
                </c:pt>
              </c:numCache>
            </c:numRef>
          </c:val>
          <c:smooth val="0"/>
        </c:ser>
        <c:ser>
          <c:idx val="4"/>
          <c:order val="4"/>
          <c:tx>
            <c:strRef>
              <c:f>[2]mortality!$AA$10</c:f>
              <c:strCache>
                <c:ptCount val="1"/>
                <c:pt idx="0">
                  <c:v>Opp: 60% 1pk yr</c:v>
                </c:pt>
              </c:strCache>
            </c:strRef>
          </c:tx>
          <c:spPr>
            <a:ln w="28575" cap="rnd">
              <a:solidFill>
                <a:schemeClr val="accent5"/>
              </a:solidFill>
              <a:prstDash val="sysDash"/>
              <a:round/>
            </a:ln>
            <a:effectLst/>
          </c:spPr>
          <c:marker>
            <c:symbol val="none"/>
          </c:marker>
          <c:cat>
            <c:strRef>
              <c:f>[2]mortality!$AB$4:$AV$5</c:f>
              <c:strCache>
                <c:ptCount val="21"/>
                <c:pt idx="0">
                  <c:v>2016</c:v>
                </c:pt>
                <c:pt idx="5">
                  <c:v>2021</c:v>
                </c:pt>
                <c:pt idx="10">
                  <c:v>2026</c:v>
                </c:pt>
                <c:pt idx="15">
                  <c:v>2031</c:v>
                </c:pt>
                <c:pt idx="20">
                  <c:v>2036</c:v>
                </c:pt>
              </c:strCache>
            </c:strRef>
          </c:cat>
          <c:val>
            <c:numRef>
              <c:f>[2]mortality!$AB$10:$AV$10</c:f>
              <c:numCache>
                <c:formatCode>General</c:formatCode>
                <c:ptCount val="21"/>
                <c:pt idx="0">
                  <c:v>21003.05836725</c:v>
                </c:pt>
                <c:pt idx="1">
                  <c:v>21277.510306</c:v>
                </c:pt>
                <c:pt idx="2">
                  <c:v>21594.377544374991</c:v>
                </c:pt>
                <c:pt idx="3">
                  <c:v>21200.164759625</c:v>
                </c:pt>
                <c:pt idx="4">
                  <c:v>21661.74302025</c:v>
                </c:pt>
                <c:pt idx="5">
                  <c:v>21916.234818000001</c:v>
                </c:pt>
                <c:pt idx="6">
                  <c:v>21853.859377374971</c:v>
                </c:pt>
                <c:pt idx="7">
                  <c:v>22467.633713125</c:v>
                </c:pt>
                <c:pt idx="8">
                  <c:v>22275.517356</c:v>
                </c:pt>
                <c:pt idx="9">
                  <c:v>23006.557520124999</c:v>
                </c:pt>
                <c:pt idx="10">
                  <c:v>22821.926215874999</c:v>
                </c:pt>
                <c:pt idx="11">
                  <c:v>22657.255052625009</c:v>
                </c:pt>
                <c:pt idx="12">
                  <c:v>22714.640458000002</c:v>
                </c:pt>
                <c:pt idx="13">
                  <c:v>23163.743630500001</c:v>
                </c:pt>
                <c:pt idx="14">
                  <c:v>23228.614088750001</c:v>
                </c:pt>
                <c:pt idx="15">
                  <c:v>23253.564265000001</c:v>
                </c:pt>
                <c:pt idx="16">
                  <c:v>23737.597684249999</c:v>
                </c:pt>
                <c:pt idx="17">
                  <c:v>23834.903371625001</c:v>
                </c:pt>
                <c:pt idx="18">
                  <c:v>23241.08917687499</c:v>
                </c:pt>
                <c:pt idx="19">
                  <c:v>23580.41157387499</c:v>
                </c:pt>
                <c:pt idx="20">
                  <c:v>23323.424758500001</c:v>
                </c:pt>
              </c:numCache>
            </c:numRef>
          </c:val>
          <c:smooth val="0"/>
        </c:ser>
        <c:ser>
          <c:idx val="5"/>
          <c:order val="5"/>
          <c:tx>
            <c:strRef>
              <c:f>[2]mortality!$AA$11</c:f>
              <c:strCache>
                <c:ptCount val="1"/>
                <c:pt idx="0">
                  <c:v>Opp: 60% 30pk yr    </c:v>
                </c:pt>
              </c:strCache>
            </c:strRef>
          </c:tx>
          <c:spPr>
            <a:ln w="28575" cap="rnd">
              <a:solidFill>
                <a:schemeClr val="accent6"/>
              </a:solidFill>
              <a:prstDash val="sysDash"/>
              <a:round/>
            </a:ln>
            <a:effectLst/>
          </c:spPr>
          <c:marker>
            <c:symbol val="none"/>
          </c:marker>
          <c:cat>
            <c:strRef>
              <c:f>[2]mortality!$AB$4:$AV$5</c:f>
              <c:strCache>
                <c:ptCount val="21"/>
                <c:pt idx="0">
                  <c:v>2016</c:v>
                </c:pt>
                <c:pt idx="5">
                  <c:v>2021</c:v>
                </c:pt>
                <c:pt idx="10">
                  <c:v>2026</c:v>
                </c:pt>
                <c:pt idx="15">
                  <c:v>2031</c:v>
                </c:pt>
                <c:pt idx="20">
                  <c:v>2036</c:v>
                </c:pt>
              </c:strCache>
            </c:strRef>
          </c:cat>
          <c:val>
            <c:numRef>
              <c:f>[2]mortality!$AB$11:$AV$11</c:f>
              <c:numCache>
                <c:formatCode>General</c:formatCode>
                <c:ptCount val="21"/>
                <c:pt idx="0">
                  <c:v>21003.05836725</c:v>
                </c:pt>
                <c:pt idx="1">
                  <c:v>21304.955499874999</c:v>
                </c:pt>
                <c:pt idx="2">
                  <c:v>21601.862597250001</c:v>
                </c:pt>
                <c:pt idx="3">
                  <c:v>21280.005323624999</c:v>
                </c:pt>
                <c:pt idx="4">
                  <c:v>21769.028778125001</c:v>
                </c:pt>
                <c:pt idx="5">
                  <c:v>22016.035522999999</c:v>
                </c:pt>
                <c:pt idx="6">
                  <c:v>22118.331245624999</c:v>
                </c:pt>
                <c:pt idx="7">
                  <c:v>22749.57070475</c:v>
                </c:pt>
                <c:pt idx="8">
                  <c:v>22657.255052625009</c:v>
                </c:pt>
                <c:pt idx="9">
                  <c:v>23253.564265000001</c:v>
                </c:pt>
                <c:pt idx="10">
                  <c:v>23131.308401375001</c:v>
                </c:pt>
                <c:pt idx="11">
                  <c:v>22969.132255749999</c:v>
                </c:pt>
                <c:pt idx="12">
                  <c:v>23246.079212125002</c:v>
                </c:pt>
                <c:pt idx="13">
                  <c:v>23687.697331750001</c:v>
                </c:pt>
                <c:pt idx="14">
                  <c:v>23680.212278874969</c:v>
                </c:pt>
                <c:pt idx="15">
                  <c:v>23842.388424500001</c:v>
                </c:pt>
                <c:pt idx="16">
                  <c:v>23969.63432337499</c:v>
                </c:pt>
                <c:pt idx="17">
                  <c:v>24316.441773250001</c:v>
                </c:pt>
                <c:pt idx="18">
                  <c:v>23735.102666625</c:v>
                </c:pt>
                <c:pt idx="19">
                  <c:v>23922.228988499999</c:v>
                </c:pt>
                <c:pt idx="20">
                  <c:v>23827.418318749998</c:v>
                </c:pt>
              </c:numCache>
            </c:numRef>
          </c:val>
          <c:smooth val="0"/>
        </c:ser>
        <c:dLbls>
          <c:showLegendKey val="0"/>
          <c:showVal val="0"/>
          <c:showCatName val="0"/>
          <c:showSerName val="0"/>
          <c:showPercent val="0"/>
          <c:showBubbleSize val="0"/>
        </c:dLbls>
        <c:smooth val="0"/>
        <c:axId val="335493736"/>
        <c:axId val="335229472"/>
      </c:lineChart>
      <c:catAx>
        <c:axId val="335493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5229472"/>
        <c:crosses val="autoZero"/>
        <c:auto val="1"/>
        <c:lblAlgn val="ctr"/>
        <c:lblOffset val="100"/>
        <c:noMultiLvlLbl val="0"/>
      </c:catAx>
      <c:valAx>
        <c:axId val="335229472"/>
        <c:scaling>
          <c:orientation val="minMax"/>
          <c:min val="2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sz="1800" b="1" i="0" baseline="0" dirty="0" smtClean="0">
                    <a:solidFill>
                      <a:schemeClr val="tx1"/>
                    </a:solidFill>
                    <a:effectLst/>
                  </a:rPr>
                  <a:t>Lung cancer deaths</a:t>
                </a:r>
                <a:endParaRPr lang="en-CA" b="1" dirty="0">
                  <a:solidFill>
                    <a:schemeClr val="tx1"/>
                  </a:solidFill>
                  <a:effectLst/>
                </a:endParaRPr>
              </a:p>
            </c:rich>
          </c:tx>
          <c:layout>
            <c:manualLayout>
              <c:xMode val="edge"/>
              <c:yMode val="edge"/>
              <c:x val="4.5395041058194181E-3"/>
              <c:y val="0.3689357825755449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549373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layout>
        <c:manualLayout>
          <c:xMode val="edge"/>
          <c:yMode val="edge"/>
          <c:x val="0.63041297175914601"/>
          <c:y val="0.63949935438119787"/>
          <c:w val="0.35292784460086102"/>
          <c:h val="0.23112192862035699"/>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CA" sz="2400" b="1" i="0" baseline="0" dirty="0">
                <a:effectLst/>
              </a:rPr>
              <a:t>Average </a:t>
            </a:r>
            <a:r>
              <a:rPr lang="en-CA" sz="2400" b="1" i="0" baseline="0" dirty="0" smtClean="0">
                <a:effectLst/>
              </a:rPr>
              <a:t>Annual </a:t>
            </a:r>
            <a:r>
              <a:rPr lang="en-CA" sz="2400" b="1" i="0" baseline="0" dirty="0">
                <a:effectLst/>
              </a:rPr>
              <a:t>I</a:t>
            </a:r>
            <a:r>
              <a:rPr lang="en-CA" sz="2400" b="1" i="0" baseline="0" dirty="0" smtClean="0">
                <a:effectLst/>
              </a:rPr>
              <a:t>nvasive </a:t>
            </a:r>
            <a:r>
              <a:rPr lang="en-CA" sz="2400" b="1" i="0" baseline="0" dirty="0">
                <a:effectLst/>
              </a:rPr>
              <a:t>D</a:t>
            </a:r>
            <a:r>
              <a:rPr lang="en-CA" sz="2400" b="1" i="0" baseline="0" dirty="0" smtClean="0">
                <a:effectLst/>
              </a:rPr>
              <a:t>iagnostics </a:t>
            </a:r>
            <a:r>
              <a:rPr lang="en-CA" sz="2400" b="1" i="0" baseline="0" dirty="0">
                <a:effectLst/>
              </a:rPr>
              <a:t>for False Positives </a:t>
            </a:r>
            <a:endParaRPr lang="en-CA" sz="2400" b="1" i="0"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CA" sz="2400" b="1" i="0" baseline="0" dirty="0" smtClean="0">
                <a:effectLst/>
              </a:rPr>
              <a:t>(</a:t>
            </a:r>
            <a:r>
              <a:rPr lang="en-CA" sz="2400" b="1" i="0" baseline="0" dirty="0">
                <a:effectLst/>
              </a:rPr>
              <a:t>2016-2036)</a:t>
            </a:r>
            <a:endParaRPr lang="en-CA" sz="24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CA" sz="2400" b="1" i="0" baseline="0" dirty="0" smtClean="0">
                <a:effectLst/>
              </a:rPr>
              <a:t>Organized vs opportunistic screening</a:t>
            </a:r>
            <a:endParaRPr lang="en-CA" sz="2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CA" sz="2400" b="1" i="0" baseline="0" dirty="0" smtClean="0">
                <a:effectLst/>
              </a:rPr>
              <a:t>Various participation rates and smoking history</a:t>
            </a:r>
            <a:r>
              <a:rPr lang="en-CA" sz="2400" b="0" i="0" baseline="0" dirty="0" smtClean="0">
                <a:effectLst/>
              </a:rPr>
              <a:t> </a:t>
            </a:r>
            <a:r>
              <a:rPr lang="en-CA" sz="2400" b="1" i="0" baseline="0" dirty="0" smtClean="0">
                <a:effectLst/>
              </a:rPr>
              <a:t> </a:t>
            </a:r>
            <a:endParaRPr lang="en-CA" sz="2400" dirty="0"/>
          </a:p>
        </c:rich>
      </c:tx>
      <c:layout>
        <c:manualLayout>
          <c:xMode val="edge"/>
          <c:yMode val="edge"/>
          <c:x val="0.20046033865597801"/>
          <c:y val="2.38233797251928E-2"/>
        </c:manualLayout>
      </c:layout>
      <c:overlay val="0"/>
      <c:spPr>
        <a:noFill/>
        <a:ln>
          <a:noFill/>
        </a:ln>
        <a:effectLst/>
      </c:spPr>
    </c:title>
    <c:autoTitleDeleted val="0"/>
    <c:plotArea>
      <c:layout>
        <c:manualLayout>
          <c:layoutTarget val="inner"/>
          <c:xMode val="edge"/>
          <c:yMode val="edge"/>
          <c:x val="9.9281775453011326E-2"/>
          <c:y val="0.28405095440794709"/>
          <c:w val="0.75947521363188608"/>
          <c:h val="0.59231927007154583"/>
        </c:manualLayout>
      </c:layout>
      <c:barChart>
        <c:barDir val="col"/>
        <c:grouping val="clustered"/>
        <c:varyColors val="0"/>
        <c:ser>
          <c:idx val="0"/>
          <c:order val="0"/>
          <c:tx>
            <c:strRef>
              <c:f>'Invasive diagnostics false +ve'!$B$15</c:f>
              <c:strCache>
                <c:ptCount val="1"/>
                <c:pt idx="0">
                  <c:v>Average dx</c:v>
                </c:pt>
              </c:strCache>
            </c:strRef>
          </c:tx>
          <c:spPr>
            <a:solidFill>
              <a:schemeClr val="accent1"/>
            </a:solidFill>
            <a:ln>
              <a:solidFill>
                <a:schemeClr val="tx1"/>
              </a:solidFill>
            </a:ln>
            <a:effectLst/>
          </c:spPr>
          <c:invertIfNegative val="0"/>
          <c:dPt>
            <c:idx val="4"/>
            <c:invertIfNegative val="0"/>
            <c:bubble3D val="0"/>
            <c:spPr>
              <a:solidFill>
                <a:schemeClr val="accent6"/>
              </a:solidFill>
              <a:ln>
                <a:solidFill>
                  <a:schemeClr val="tx1"/>
                </a:solidFill>
              </a:ln>
              <a:effectLst/>
            </c:spPr>
          </c:dPt>
          <c:dPt>
            <c:idx val="5"/>
            <c:invertIfNegative val="0"/>
            <c:bubble3D val="0"/>
            <c:spPr>
              <a:solidFill>
                <a:schemeClr val="accent6"/>
              </a:solidFill>
              <a:ln>
                <a:solidFill>
                  <a:schemeClr val="tx1"/>
                </a:solidFill>
              </a:ln>
              <a:effectLst/>
            </c:spPr>
          </c:dPt>
          <c:cat>
            <c:strRef>
              <c:f>'Invasive diagnostics false +ve'!$A$16:$A$21</c:f>
              <c:strCache>
                <c:ptCount val="6"/>
                <c:pt idx="0">
                  <c:v>Opp: 60%         1 pk yr</c:v>
                </c:pt>
                <c:pt idx="1">
                  <c:v>Opp: 30%       1pk yr</c:v>
                </c:pt>
                <c:pt idx="2">
                  <c:v>Opp: 60%      30pk yr</c:v>
                </c:pt>
                <c:pt idx="3">
                  <c:v>Opp: 30%     30pk yr</c:v>
                </c:pt>
                <c:pt idx="4">
                  <c:v>Org: 60%    30pk yr </c:v>
                </c:pt>
                <c:pt idx="5">
                  <c:v>Org: 30%     30pk yr</c:v>
                </c:pt>
              </c:strCache>
            </c:strRef>
          </c:cat>
          <c:val>
            <c:numRef>
              <c:f>'Invasive diagnostics false +ve'!$B$16:$B$21</c:f>
              <c:numCache>
                <c:formatCode>General</c:formatCode>
                <c:ptCount val="6"/>
                <c:pt idx="0">
                  <c:v>6598.6087559464258</c:v>
                </c:pt>
                <c:pt idx="1">
                  <c:v>3297.9380587976189</c:v>
                </c:pt>
                <c:pt idx="2">
                  <c:v>2061.3597997023812</c:v>
                </c:pt>
                <c:pt idx="3">
                  <c:v>1033.1749174761901</c:v>
                </c:pt>
                <c:pt idx="4">
                  <c:v>587.75486623214294</c:v>
                </c:pt>
                <c:pt idx="5">
                  <c:v>289.30323413690479</c:v>
                </c:pt>
              </c:numCache>
            </c:numRef>
          </c:val>
        </c:ser>
        <c:dLbls>
          <c:showLegendKey val="0"/>
          <c:showVal val="0"/>
          <c:showCatName val="0"/>
          <c:showSerName val="0"/>
          <c:showPercent val="0"/>
          <c:showBubbleSize val="0"/>
        </c:dLbls>
        <c:gapWidth val="219"/>
        <c:overlap val="-27"/>
        <c:axId val="333853232"/>
        <c:axId val="334531208"/>
      </c:barChart>
      <c:catAx>
        <c:axId val="333853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4531208"/>
        <c:crosses val="autoZero"/>
        <c:auto val="1"/>
        <c:lblAlgn val="ctr"/>
        <c:lblOffset val="100"/>
        <c:noMultiLvlLbl val="0"/>
      </c:catAx>
      <c:valAx>
        <c:axId val="334531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CA" sz="1800" b="1" dirty="0">
                    <a:solidFill>
                      <a:sysClr val="windowText" lastClr="000000"/>
                    </a:solidFill>
                  </a:rPr>
                  <a:t>Average annual </a:t>
                </a:r>
                <a:r>
                  <a:rPr lang="en-CA" sz="1800" b="1" dirty="0" err="1">
                    <a:solidFill>
                      <a:sysClr val="windowText" lastClr="000000"/>
                    </a:solidFill>
                  </a:rPr>
                  <a:t>invaisive</a:t>
                </a:r>
                <a:r>
                  <a:rPr lang="en-CA" sz="1800" b="1" dirty="0">
                    <a:solidFill>
                      <a:sysClr val="windowText" lastClr="000000"/>
                    </a:solidFill>
                  </a:rPr>
                  <a:t> diagnostics</a:t>
                </a:r>
              </a:p>
            </c:rich>
          </c:tx>
          <c:layout>
            <c:manualLayout>
              <c:xMode val="edge"/>
              <c:yMode val="edge"/>
              <c:x val="8.7693091805433096E-4"/>
              <c:y val="0.27451315386772102"/>
            </c:manualLayout>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38532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solidFill>
                <a:latin typeface="+mn-lt"/>
                <a:ea typeface="+mn-ea"/>
                <a:cs typeface="+mn-cs"/>
              </a:defRPr>
            </a:pPr>
            <a:r>
              <a:rPr lang="en-CA" sz="2400" b="1" dirty="0"/>
              <a:t>Average </a:t>
            </a:r>
            <a:r>
              <a:rPr lang="en-CA" sz="2400" b="1" dirty="0" smtClean="0"/>
              <a:t>Annual </a:t>
            </a:r>
            <a:r>
              <a:rPr lang="en-CA" sz="2400" b="1" dirty="0"/>
              <a:t>C</a:t>
            </a:r>
            <a:r>
              <a:rPr lang="en-CA" sz="2400" b="1" dirty="0" smtClean="0"/>
              <a:t>osts </a:t>
            </a:r>
            <a:r>
              <a:rPr lang="en-CA" sz="2400" b="1" dirty="0"/>
              <a:t>(2016-2036)* </a:t>
            </a:r>
          </a:p>
          <a:p>
            <a:pPr marL="0" marR="0" indent="0" algn="ctr" defTabSz="914400" rtl="0" eaLnBrk="1" fontAlgn="auto" latinLnBrk="0" hangingPunct="1">
              <a:lnSpc>
                <a:spcPct val="100000"/>
              </a:lnSpc>
              <a:spcBef>
                <a:spcPts val="0"/>
              </a:spcBef>
              <a:spcAft>
                <a:spcPts val="0"/>
              </a:spcAft>
              <a:buClrTx/>
              <a:buSzTx/>
              <a:buFontTx/>
              <a:buNone/>
              <a:tabLst/>
              <a:defRPr sz="1800" b="1"/>
            </a:pPr>
            <a:r>
              <a:rPr lang="en-CA" sz="2400" b="1" i="0" baseline="0" dirty="0" smtClean="0">
                <a:effectLst/>
              </a:rPr>
              <a:t>Organized </a:t>
            </a:r>
            <a:r>
              <a:rPr lang="en-CA" sz="2400" b="1" i="0" baseline="0" dirty="0" err="1" smtClean="0">
                <a:effectLst/>
              </a:rPr>
              <a:t>vs</a:t>
            </a:r>
            <a:r>
              <a:rPr lang="en-CA" sz="2400" b="1" i="0" baseline="0" dirty="0" smtClean="0">
                <a:effectLst/>
              </a:rPr>
              <a:t> opportunistic screening</a:t>
            </a:r>
            <a:endParaRPr lang="en-CA" sz="2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a:pPr>
            <a:r>
              <a:rPr lang="en-CA" sz="2400" b="1" i="0" baseline="0" dirty="0" smtClean="0">
                <a:effectLst/>
              </a:rPr>
              <a:t>Various participation rates and smoking history</a:t>
            </a:r>
            <a:r>
              <a:rPr lang="en-CA" sz="2000" b="0" i="0" baseline="0" dirty="0" smtClean="0">
                <a:effectLst/>
              </a:rPr>
              <a:t> </a:t>
            </a:r>
            <a:endParaRPr lang="en-CA" sz="20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047231727101413"/>
          <c:y val="0.22740249919214331"/>
          <c:w val="0.85729617933187618"/>
          <c:h val="0.62022311598061908"/>
        </c:manualLayout>
      </c:layout>
      <c:barChart>
        <c:barDir val="col"/>
        <c:grouping val="stacked"/>
        <c:varyColors val="0"/>
        <c:ser>
          <c:idx val="0"/>
          <c:order val="0"/>
          <c:tx>
            <c:strRef>
              <c:f>costs!$B$125</c:f>
              <c:strCache>
                <c:ptCount val="1"/>
                <c:pt idx="0">
                  <c:v>Cost of screening</c:v>
                </c:pt>
              </c:strCache>
            </c:strRef>
          </c:tx>
          <c:spPr>
            <a:solidFill>
              <a:schemeClr val="accent1"/>
            </a:solidFill>
            <a:ln>
              <a:solidFill>
                <a:schemeClr val="tx1"/>
              </a:solidFill>
            </a:ln>
            <a:effectLst/>
          </c:spPr>
          <c:invertIfNegative val="0"/>
          <c:cat>
            <c:strRef>
              <c:f>costs!$A$126:$A$131</c:f>
              <c:strCache>
                <c:ptCount val="6"/>
                <c:pt idx="0">
                  <c:v>Opp: 60%        1pk yr</c:v>
                </c:pt>
                <c:pt idx="1">
                  <c:v>Opp: 30%        1pk yr</c:v>
                </c:pt>
                <c:pt idx="2">
                  <c:v>Opp: 60%       30pk yr </c:v>
                </c:pt>
                <c:pt idx="3">
                  <c:v>Opp: 30%       30pk yr </c:v>
                </c:pt>
                <c:pt idx="4">
                  <c:v>Org: 60%       30pk yr</c:v>
                </c:pt>
                <c:pt idx="5">
                  <c:v>No Screening</c:v>
                </c:pt>
              </c:strCache>
            </c:strRef>
          </c:cat>
          <c:val>
            <c:numRef>
              <c:f>costs!$B$126:$B$131</c:f>
              <c:numCache>
                <c:formatCode>General</c:formatCode>
                <c:ptCount val="6"/>
                <c:pt idx="0">
                  <c:v>625104323.09928894</c:v>
                </c:pt>
                <c:pt idx="1">
                  <c:v>319785999.90916002</c:v>
                </c:pt>
                <c:pt idx="2">
                  <c:v>195530013.238417</c:v>
                </c:pt>
                <c:pt idx="3">
                  <c:v>99880758.533567697</c:v>
                </c:pt>
                <c:pt idx="4">
                  <c:v>46460402.9995557</c:v>
                </c:pt>
                <c:pt idx="5">
                  <c:v>0</c:v>
                </c:pt>
              </c:numCache>
            </c:numRef>
          </c:val>
        </c:ser>
        <c:ser>
          <c:idx val="1"/>
          <c:order val="1"/>
          <c:tx>
            <c:strRef>
              <c:f>costs!$C$125</c:f>
              <c:strCache>
                <c:ptCount val="1"/>
                <c:pt idx="0">
                  <c:v>Cost of treatment</c:v>
                </c:pt>
              </c:strCache>
            </c:strRef>
          </c:tx>
          <c:spPr>
            <a:solidFill>
              <a:schemeClr val="accent2"/>
            </a:solidFill>
            <a:ln>
              <a:solidFill>
                <a:schemeClr val="tx1"/>
              </a:solidFill>
            </a:ln>
            <a:effectLst/>
          </c:spPr>
          <c:invertIfNegative val="0"/>
          <c:cat>
            <c:strRef>
              <c:f>costs!$A$126:$A$131</c:f>
              <c:strCache>
                <c:ptCount val="6"/>
                <c:pt idx="0">
                  <c:v>Opp: 60%        1pk yr</c:v>
                </c:pt>
                <c:pt idx="1">
                  <c:v>Opp: 30%        1pk yr</c:v>
                </c:pt>
                <c:pt idx="2">
                  <c:v>Opp: 60%       30pk yr </c:v>
                </c:pt>
                <c:pt idx="3">
                  <c:v>Opp: 30%       30pk yr </c:v>
                </c:pt>
                <c:pt idx="4">
                  <c:v>Org: 60%       30pk yr</c:v>
                </c:pt>
                <c:pt idx="5">
                  <c:v>No Screening</c:v>
                </c:pt>
              </c:strCache>
            </c:strRef>
          </c:cat>
          <c:val>
            <c:numRef>
              <c:f>costs!$C$126:$C$131</c:f>
              <c:numCache>
                <c:formatCode>General</c:formatCode>
                <c:ptCount val="6"/>
                <c:pt idx="0">
                  <c:v>805827614.53819597</c:v>
                </c:pt>
                <c:pt idx="1">
                  <c:v>784440804.13374102</c:v>
                </c:pt>
                <c:pt idx="2">
                  <c:v>793437596.78642499</c:v>
                </c:pt>
                <c:pt idx="3">
                  <c:v>777692179.42516005</c:v>
                </c:pt>
                <c:pt idx="4">
                  <c:v>768568575.89563203</c:v>
                </c:pt>
                <c:pt idx="5">
                  <c:v>761875476.09649897</c:v>
                </c:pt>
              </c:numCache>
            </c:numRef>
          </c:val>
        </c:ser>
        <c:dLbls>
          <c:showLegendKey val="0"/>
          <c:showVal val="0"/>
          <c:showCatName val="0"/>
          <c:showSerName val="0"/>
          <c:showPercent val="0"/>
          <c:showBubbleSize val="0"/>
        </c:dLbls>
        <c:gapWidth val="150"/>
        <c:overlap val="100"/>
        <c:axId val="334531992"/>
        <c:axId val="334532384"/>
      </c:barChart>
      <c:catAx>
        <c:axId val="334531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4532384"/>
        <c:crosses val="autoZero"/>
        <c:auto val="1"/>
        <c:lblAlgn val="ctr"/>
        <c:lblOffset val="100"/>
        <c:noMultiLvlLbl val="0"/>
      </c:catAx>
      <c:valAx>
        <c:axId val="33453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CA" sz="1800" b="1" i="0" baseline="0">
                    <a:effectLst/>
                  </a:rPr>
                  <a:t>Average annual costs </a:t>
                </a:r>
                <a:endParaRPr lang="en-CA">
                  <a:effectLst/>
                </a:endParaRPr>
              </a:p>
            </c:rich>
          </c:tx>
          <c:layout>
            <c:manualLayout>
              <c:xMode val="edge"/>
              <c:yMode val="edge"/>
              <c:x val="2.48126982310365E-2"/>
              <c:y val="0.384469284633525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quot;$&quot;#,##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334531992"/>
        <c:crosses val="autoZero"/>
        <c:crossBetween val="between"/>
        <c:dispUnits>
          <c:builtInUnit val="billions"/>
          <c:dispUnitsLbl>
            <c:layout>
              <c:manualLayout>
                <c:xMode val="edge"/>
                <c:yMode val="edge"/>
                <c:x val="4.1883049141312564E-2"/>
                <c:y val="0.18874261011400098"/>
              </c:manualLayout>
            </c:layout>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68047574506885233"/>
          <c:y val="0.29178558165789586"/>
          <c:w val="0.27470198533170198"/>
          <c:h val="9.3851642337210994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CA"/>
              <a:t>60% Participation rate</a:t>
            </a:r>
          </a:p>
          <a:p>
            <a:pPr>
              <a:defRPr/>
            </a:pPr>
            <a:r>
              <a:rPr lang="en-CA"/>
              <a:t>Various pack-years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126384369882068"/>
          <c:y val="0.1798896086748151"/>
          <c:w val="0.77467450360508894"/>
          <c:h val="0.67933378788350407"/>
        </c:manualLayout>
      </c:layout>
      <c:lineChart>
        <c:grouping val="standard"/>
        <c:varyColors val="0"/>
        <c:ser>
          <c:idx val="0"/>
          <c:order val="0"/>
          <c:tx>
            <c:strRef>
              <c:f>costs!$B$85</c:f>
              <c:strCache>
                <c:ptCount val="1"/>
                <c:pt idx="0">
                  <c:v>Org: 60% 30pk yr</c:v>
                </c:pt>
              </c:strCache>
            </c:strRef>
          </c:tx>
          <c:spPr>
            <a:ln w="28575" cap="rnd">
              <a:solidFill>
                <a:schemeClr val="tx1"/>
              </a:solidFill>
              <a:prstDash val="solid"/>
              <a:round/>
            </a:ln>
            <a:effectLst/>
          </c:spPr>
          <c:marker>
            <c:symbol val="none"/>
          </c:marker>
          <c:cat>
            <c:numRef>
              <c:f>costs!$C$84:$W$84</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costs!$C$85:$W$85</c:f>
              <c:numCache>
                <c:formatCode>#,##0</c:formatCode>
                <c:ptCount val="21"/>
                <c:pt idx="0">
                  <c:v>701204857.04069901</c:v>
                </c:pt>
                <c:pt idx="1">
                  <c:v>694172619.22883606</c:v>
                </c:pt>
                <c:pt idx="2">
                  <c:v>731657393.10045397</c:v>
                </c:pt>
                <c:pt idx="3">
                  <c:v>743085964.21863103</c:v>
                </c:pt>
                <c:pt idx="4">
                  <c:v>764058888.31917596</c:v>
                </c:pt>
                <c:pt idx="5">
                  <c:v>782983984.47640097</c:v>
                </c:pt>
                <c:pt idx="6">
                  <c:v>791845548.15514803</c:v>
                </c:pt>
                <c:pt idx="7">
                  <c:v>810845803.76268601</c:v>
                </c:pt>
                <c:pt idx="8">
                  <c:v>827713539.76489198</c:v>
                </c:pt>
                <c:pt idx="9">
                  <c:v>839688231.67534995</c:v>
                </c:pt>
                <c:pt idx="10">
                  <c:v>824800234.60988903</c:v>
                </c:pt>
                <c:pt idx="11">
                  <c:v>829093839.92013395</c:v>
                </c:pt>
                <c:pt idx="12">
                  <c:v>815460627.67237496</c:v>
                </c:pt>
                <c:pt idx="13">
                  <c:v>834914339.43911505</c:v>
                </c:pt>
                <c:pt idx="14">
                  <c:v>854281491.79296994</c:v>
                </c:pt>
                <c:pt idx="15">
                  <c:v>856095356.01507699</c:v>
                </c:pt>
                <c:pt idx="16">
                  <c:v>875310726.30844295</c:v>
                </c:pt>
                <c:pt idx="17">
                  <c:v>879905958.40905499</c:v>
                </c:pt>
                <c:pt idx="18">
                  <c:v>878183308.66332495</c:v>
                </c:pt>
                <c:pt idx="19">
                  <c:v>890089847.48434103</c:v>
                </c:pt>
                <c:pt idx="20">
                  <c:v>890215996.74167705</c:v>
                </c:pt>
              </c:numCache>
            </c:numRef>
          </c:val>
          <c:smooth val="0"/>
        </c:ser>
        <c:ser>
          <c:idx val="1"/>
          <c:order val="1"/>
          <c:tx>
            <c:strRef>
              <c:f>costs!$B$86</c:f>
              <c:strCache>
                <c:ptCount val="1"/>
                <c:pt idx="0">
                  <c:v>Opp: 60% 1pk yr</c:v>
                </c:pt>
              </c:strCache>
            </c:strRef>
          </c:tx>
          <c:spPr>
            <a:ln w="28575" cap="rnd">
              <a:solidFill>
                <a:schemeClr val="accent2"/>
              </a:solidFill>
              <a:prstDash val="sysDash"/>
              <a:round/>
            </a:ln>
            <a:effectLst/>
          </c:spPr>
          <c:marker>
            <c:symbol val="none"/>
          </c:marker>
          <c:cat>
            <c:numRef>
              <c:f>costs!$C$84:$W$84</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costs!$C$86:$W$86</c:f>
              <c:numCache>
                <c:formatCode>General</c:formatCode>
                <c:ptCount val="21"/>
                <c:pt idx="0">
                  <c:v>893401214.30171895</c:v>
                </c:pt>
                <c:pt idx="1">
                  <c:v>828895625.69367695</c:v>
                </c:pt>
                <c:pt idx="2">
                  <c:v>915629533.66337597</c:v>
                </c:pt>
                <c:pt idx="3">
                  <c:v>998490155.26158202</c:v>
                </c:pt>
                <c:pt idx="4">
                  <c:v>1098390981.7374699</c:v>
                </c:pt>
                <c:pt idx="5">
                  <c:v>1190759523.71995</c:v>
                </c:pt>
                <c:pt idx="6">
                  <c:v>1272685039.6916299</c:v>
                </c:pt>
                <c:pt idx="7">
                  <c:v>1374686709.96858</c:v>
                </c:pt>
                <c:pt idx="8">
                  <c:v>1475350617.1552899</c:v>
                </c:pt>
                <c:pt idx="9">
                  <c:v>1569074499.2028</c:v>
                </c:pt>
                <c:pt idx="10">
                  <c:v>1538521645.24211</c:v>
                </c:pt>
                <c:pt idx="11">
                  <c:v>1568270018.9288399</c:v>
                </c:pt>
                <c:pt idx="12">
                  <c:v>1585298623.2341499</c:v>
                </c:pt>
                <c:pt idx="13">
                  <c:v>1624332842.0555501</c:v>
                </c:pt>
                <c:pt idx="14">
                  <c:v>1655674479.4514401</c:v>
                </c:pt>
                <c:pt idx="15">
                  <c:v>1680721765.5102601</c:v>
                </c:pt>
                <c:pt idx="16">
                  <c:v>1722406993.1229899</c:v>
                </c:pt>
                <c:pt idx="17">
                  <c:v>1734294100.62397</c:v>
                </c:pt>
                <c:pt idx="18">
                  <c:v>1750792766.4892001</c:v>
                </c:pt>
                <c:pt idx="19">
                  <c:v>1780549887.2106299</c:v>
                </c:pt>
                <c:pt idx="20">
                  <c:v>1791343668.1192801</c:v>
                </c:pt>
              </c:numCache>
            </c:numRef>
          </c:val>
          <c:smooth val="0"/>
        </c:ser>
        <c:ser>
          <c:idx val="4"/>
          <c:order val="2"/>
          <c:tx>
            <c:strRef>
              <c:f>costs!$B$89</c:f>
              <c:strCache>
                <c:ptCount val="1"/>
                <c:pt idx="0">
                  <c:v>Opp: 60% 30pk yr </c:v>
                </c:pt>
              </c:strCache>
            </c:strRef>
          </c:tx>
          <c:spPr>
            <a:ln w="28575" cap="rnd">
              <a:solidFill>
                <a:schemeClr val="accent5"/>
              </a:solidFill>
              <a:prstDash val="sysDash"/>
              <a:round/>
            </a:ln>
            <a:effectLst/>
          </c:spPr>
          <c:marker>
            <c:symbol val="none"/>
          </c:marker>
          <c:cat>
            <c:numRef>
              <c:f>costs!$C$84:$W$84</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costs!$C$89:$W$89</c:f>
              <c:numCache>
                <c:formatCode>General</c:formatCode>
                <c:ptCount val="21"/>
                <c:pt idx="0">
                  <c:v>744690728.96185303</c:v>
                </c:pt>
                <c:pt idx="1">
                  <c:v>722738456.66542399</c:v>
                </c:pt>
                <c:pt idx="2">
                  <c:v>768361606.69053495</c:v>
                </c:pt>
                <c:pt idx="3">
                  <c:v>809053942.09598303</c:v>
                </c:pt>
                <c:pt idx="4">
                  <c:v>864080577.23907995</c:v>
                </c:pt>
                <c:pt idx="5">
                  <c:v>908740601.29976499</c:v>
                </c:pt>
                <c:pt idx="6">
                  <c:v>944666667.13118196</c:v>
                </c:pt>
                <c:pt idx="7">
                  <c:v>993729711.59943295</c:v>
                </c:pt>
                <c:pt idx="8">
                  <c:v>1037616281.86294</c:v>
                </c:pt>
                <c:pt idx="9">
                  <c:v>1078790192.2772</c:v>
                </c:pt>
                <c:pt idx="10">
                  <c:v>1048517792.8567899</c:v>
                </c:pt>
                <c:pt idx="11">
                  <c:v>1061421512.68521</c:v>
                </c:pt>
                <c:pt idx="12">
                  <c:v>1060141429.23125</c:v>
                </c:pt>
                <c:pt idx="13">
                  <c:v>1075284563.4033999</c:v>
                </c:pt>
                <c:pt idx="14">
                  <c:v>1084886468.33478</c:v>
                </c:pt>
                <c:pt idx="15">
                  <c:v>1085217266.6397099</c:v>
                </c:pt>
                <c:pt idx="16">
                  <c:v>1099950710.55111</c:v>
                </c:pt>
                <c:pt idx="17">
                  <c:v>1100634868.6004701</c:v>
                </c:pt>
                <c:pt idx="18">
                  <c:v>1090333264.7711401</c:v>
                </c:pt>
                <c:pt idx="19">
                  <c:v>1098691331.9260399</c:v>
                </c:pt>
                <c:pt idx="20">
                  <c:v>1090771835.6989701</c:v>
                </c:pt>
              </c:numCache>
            </c:numRef>
          </c:val>
          <c:smooth val="0"/>
        </c:ser>
        <c:dLbls>
          <c:showLegendKey val="0"/>
          <c:showVal val="0"/>
          <c:showCatName val="0"/>
          <c:showSerName val="0"/>
          <c:showPercent val="0"/>
          <c:showBubbleSize val="0"/>
        </c:dLbls>
        <c:smooth val="0"/>
        <c:axId val="481557432"/>
        <c:axId val="481557824"/>
      </c:lineChart>
      <c:catAx>
        <c:axId val="481557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1557824"/>
        <c:crosses val="autoZero"/>
        <c:auto val="1"/>
        <c:lblAlgn val="ctr"/>
        <c:lblOffset val="100"/>
        <c:tickLblSkip val="5"/>
        <c:noMultiLvlLbl val="0"/>
      </c:catAx>
      <c:valAx>
        <c:axId val="481557824"/>
        <c:scaling>
          <c:orientation val="minMax"/>
          <c:min val="6500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1557432"/>
        <c:crosses val="autoZero"/>
        <c:crossBetween val="between"/>
        <c:dispUnits>
          <c:builtInUnit val="billions"/>
          <c:dispUnitsLbl>
            <c:layout>
              <c:manualLayout>
                <c:xMode val="edge"/>
                <c:yMode val="edge"/>
                <c:x val="0"/>
                <c:y val="0.31902386100750302"/>
              </c:manualLayout>
            </c:layout>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CA"/>
                    <a:t>Billions ($CAD)</a:t>
                  </a:r>
                </a:p>
              </c:rich>
            </c:tx>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a:t>30% Participation rate</a:t>
            </a:r>
            <a:br>
              <a:rPr lang="en-US"/>
            </a:br>
            <a:r>
              <a:rPr lang="en-US"/>
              <a:t>Various pack-years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015319653751442"/>
          <c:y val="0.16325395846929761"/>
          <c:w val="0.76569612493673012"/>
          <c:h val="0.66849086052323647"/>
        </c:manualLayout>
      </c:layout>
      <c:lineChart>
        <c:grouping val="standard"/>
        <c:varyColors val="0"/>
        <c:ser>
          <c:idx val="0"/>
          <c:order val="0"/>
          <c:tx>
            <c:strRef>
              <c:f>costs!$B$44</c:f>
              <c:strCache>
                <c:ptCount val="1"/>
                <c:pt idx="0">
                  <c:v>Org: 30pk yr</c:v>
                </c:pt>
              </c:strCache>
            </c:strRef>
          </c:tx>
          <c:spPr>
            <a:ln w="28575" cap="rnd">
              <a:solidFill>
                <a:schemeClr val="tx1"/>
              </a:solidFill>
              <a:prstDash val="solid"/>
              <a:round/>
            </a:ln>
            <a:effectLst/>
          </c:spPr>
          <c:marker>
            <c:symbol val="none"/>
          </c:marker>
          <c:cat>
            <c:numRef>
              <c:f>costs!$C$43:$W$43</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costs!$C$44:$W$44</c:f>
              <c:numCache>
                <c:formatCode>#,##0</c:formatCode>
                <c:ptCount val="21"/>
                <c:pt idx="0">
                  <c:v>680689616.002949</c:v>
                </c:pt>
                <c:pt idx="1">
                  <c:v>660459945.71259701</c:v>
                </c:pt>
                <c:pt idx="2">
                  <c:v>689046860.05062103</c:v>
                </c:pt>
                <c:pt idx="3">
                  <c:v>700872288.74995196</c:v>
                </c:pt>
                <c:pt idx="4">
                  <c:v>723646935.10998797</c:v>
                </c:pt>
                <c:pt idx="5">
                  <c:v>743826345.47216201</c:v>
                </c:pt>
                <c:pt idx="6">
                  <c:v>748758741.07404995</c:v>
                </c:pt>
                <c:pt idx="7">
                  <c:v>770483904.08580303</c:v>
                </c:pt>
                <c:pt idx="8">
                  <c:v>790714800.506477</c:v>
                </c:pt>
                <c:pt idx="9">
                  <c:v>800423510.97335696</c:v>
                </c:pt>
                <c:pt idx="10">
                  <c:v>800370347.79394102</c:v>
                </c:pt>
                <c:pt idx="11">
                  <c:v>811448967.15483797</c:v>
                </c:pt>
                <c:pt idx="12">
                  <c:v>803013727.58822596</c:v>
                </c:pt>
                <c:pt idx="13">
                  <c:v>822538128.83411896</c:v>
                </c:pt>
                <c:pt idx="14">
                  <c:v>843273565.70759702</c:v>
                </c:pt>
                <c:pt idx="15">
                  <c:v>845674942.78253698</c:v>
                </c:pt>
                <c:pt idx="16">
                  <c:v>864737796.53916395</c:v>
                </c:pt>
                <c:pt idx="17">
                  <c:v>868612568.97223699</c:v>
                </c:pt>
                <c:pt idx="18">
                  <c:v>868960817.49965501</c:v>
                </c:pt>
                <c:pt idx="19">
                  <c:v>880550858.17250097</c:v>
                </c:pt>
                <c:pt idx="20">
                  <c:v>880734098.64473796</c:v>
                </c:pt>
              </c:numCache>
            </c:numRef>
          </c:val>
          <c:smooth val="0"/>
        </c:ser>
        <c:ser>
          <c:idx val="1"/>
          <c:order val="1"/>
          <c:tx>
            <c:strRef>
              <c:f>costs!$B$45</c:f>
              <c:strCache>
                <c:ptCount val="1"/>
                <c:pt idx="0">
                  <c:v>Opp: 1pk yr</c:v>
                </c:pt>
              </c:strCache>
            </c:strRef>
          </c:tx>
          <c:spPr>
            <a:ln w="28575" cap="rnd">
              <a:solidFill>
                <a:schemeClr val="accent2"/>
              </a:solidFill>
              <a:prstDash val="sysDash"/>
              <a:round/>
            </a:ln>
            <a:effectLst/>
          </c:spPr>
          <c:marker>
            <c:symbol val="none"/>
          </c:marker>
          <c:cat>
            <c:numRef>
              <c:f>costs!$C$43:$W$43</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costs!$C$45:$W$45</c:f>
              <c:numCache>
                <c:formatCode>General</c:formatCode>
                <c:ptCount val="21"/>
                <c:pt idx="0">
                  <c:v>833667044.61547899</c:v>
                </c:pt>
                <c:pt idx="1">
                  <c:v>730085922.29779506</c:v>
                </c:pt>
                <c:pt idx="2">
                  <c:v>782705007.04438198</c:v>
                </c:pt>
                <c:pt idx="3">
                  <c:v>830233696.08861399</c:v>
                </c:pt>
                <c:pt idx="4">
                  <c:v>893113495.67168105</c:v>
                </c:pt>
                <c:pt idx="5">
                  <c:v>950881978.03507698</c:v>
                </c:pt>
                <c:pt idx="6">
                  <c:v>989865937.96890998</c:v>
                </c:pt>
                <c:pt idx="7">
                  <c:v>1054359274.98403</c:v>
                </c:pt>
                <c:pt idx="8">
                  <c:v>1116136666.6846499</c:v>
                </c:pt>
                <c:pt idx="9">
                  <c:v>1169524852.8822601</c:v>
                </c:pt>
                <c:pt idx="10">
                  <c:v>1162276055.1315</c:v>
                </c:pt>
                <c:pt idx="11">
                  <c:v>1185960028.0756199</c:v>
                </c:pt>
                <c:pt idx="12">
                  <c:v>1190182545.6276801</c:v>
                </c:pt>
                <c:pt idx="13">
                  <c:v>1217701193.1580999</c:v>
                </c:pt>
                <c:pt idx="14">
                  <c:v>1248636178.91675</c:v>
                </c:pt>
                <c:pt idx="15">
                  <c:v>1263238716.1544099</c:v>
                </c:pt>
                <c:pt idx="16">
                  <c:v>1293075575.1588199</c:v>
                </c:pt>
                <c:pt idx="17">
                  <c:v>1301855709.3761499</c:v>
                </c:pt>
                <c:pt idx="18">
                  <c:v>1307145020.3189299</c:v>
                </c:pt>
                <c:pt idx="19">
                  <c:v>1334128072.49578</c:v>
                </c:pt>
                <c:pt idx="20">
                  <c:v>1333989914.2136099</c:v>
                </c:pt>
              </c:numCache>
            </c:numRef>
          </c:val>
          <c:smooth val="0"/>
        </c:ser>
        <c:ser>
          <c:idx val="4"/>
          <c:order val="2"/>
          <c:tx>
            <c:strRef>
              <c:f>costs!$B$48</c:f>
              <c:strCache>
                <c:ptCount val="1"/>
                <c:pt idx="0">
                  <c:v>Opp:  30pk yr </c:v>
                </c:pt>
              </c:strCache>
            </c:strRef>
          </c:tx>
          <c:spPr>
            <a:ln w="28575" cap="rnd">
              <a:solidFill>
                <a:schemeClr val="accent5"/>
              </a:solidFill>
              <a:prstDash val="sysDash"/>
              <a:round/>
            </a:ln>
            <a:effectLst/>
          </c:spPr>
          <c:marker>
            <c:symbol val="none"/>
          </c:marker>
          <c:cat>
            <c:numRef>
              <c:f>costs!$C$43:$W$43</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costs!$C$48:$W$48</c:f>
              <c:numCache>
                <c:formatCode>General</c:formatCode>
                <c:ptCount val="21"/>
                <c:pt idx="0">
                  <c:v>714247801.25693595</c:v>
                </c:pt>
                <c:pt idx="1">
                  <c:v>674050213.34567404</c:v>
                </c:pt>
                <c:pt idx="2">
                  <c:v>706540090.09091401</c:v>
                </c:pt>
                <c:pt idx="3">
                  <c:v>732598153.222574</c:v>
                </c:pt>
                <c:pt idx="4">
                  <c:v>772913986.26532197</c:v>
                </c:pt>
                <c:pt idx="5">
                  <c:v>806283948.888919</c:v>
                </c:pt>
                <c:pt idx="6">
                  <c:v>823561513.91490495</c:v>
                </c:pt>
                <c:pt idx="7">
                  <c:v>860683970.41445398</c:v>
                </c:pt>
                <c:pt idx="8">
                  <c:v>893422088.09942806</c:v>
                </c:pt>
                <c:pt idx="9">
                  <c:v>920054817.69242001</c:v>
                </c:pt>
                <c:pt idx="10">
                  <c:v>913524336.21487296</c:v>
                </c:pt>
                <c:pt idx="11">
                  <c:v>927365639.36584997</c:v>
                </c:pt>
                <c:pt idx="12">
                  <c:v>925137830.20973897</c:v>
                </c:pt>
                <c:pt idx="13">
                  <c:v>940710990.09001899</c:v>
                </c:pt>
                <c:pt idx="14">
                  <c:v>959869675.98070002</c:v>
                </c:pt>
                <c:pt idx="15">
                  <c:v>960562084.00976801</c:v>
                </c:pt>
                <c:pt idx="16">
                  <c:v>977133529.77993906</c:v>
                </c:pt>
                <c:pt idx="17">
                  <c:v>980588281.924052</c:v>
                </c:pt>
                <c:pt idx="18">
                  <c:v>974579040.104617</c:v>
                </c:pt>
                <c:pt idx="19">
                  <c:v>987227646.383497</c:v>
                </c:pt>
                <c:pt idx="20">
                  <c:v>977976059.87864995</c:v>
                </c:pt>
              </c:numCache>
            </c:numRef>
          </c:val>
          <c:smooth val="0"/>
        </c:ser>
        <c:dLbls>
          <c:showLegendKey val="0"/>
          <c:showVal val="0"/>
          <c:showCatName val="0"/>
          <c:showSerName val="0"/>
          <c:showPercent val="0"/>
          <c:showBubbleSize val="0"/>
        </c:dLbls>
        <c:smooth val="0"/>
        <c:axId val="334532776"/>
        <c:axId val="479077152"/>
      </c:lineChart>
      <c:catAx>
        <c:axId val="334532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79077152"/>
        <c:crosses val="autoZero"/>
        <c:auto val="1"/>
        <c:lblAlgn val="ctr"/>
        <c:lblOffset val="100"/>
        <c:tickLblSkip val="5"/>
        <c:noMultiLvlLbl val="0"/>
      </c:catAx>
      <c:valAx>
        <c:axId val="479077152"/>
        <c:scaling>
          <c:orientation val="minMax"/>
          <c:max val="1850000000"/>
          <c:min val="650000000.0000001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34532776"/>
        <c:crosses val="autoZero"/>
        <c:crossBetween val="between"/>
        <c:dispUnits>
          <c:builtInUnit val="billions"/>
          <c:dispUnitsLbl>
            <c:layout>
              <c:manualLayout>
                <c:xMode val="edge"/>
                <c:yMode val="edge"/>
                <c:x val="4.8653812227315973E-3"/>
                <c:y val="0.32443317359443885"/>
              </c:manualLayout>
            </c:layout>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CA"/>
                    <a:t>Billions ($CAD)</a:t>
                  </a:r>
                </a:p>
              </c:rich>
            </c:tx>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8983954209503995"/>
          <c:y val="0.17131109334002823"/>
          <c:w val="0.308562946836545"/>
          <c:h val="0.20983746698825145"/>
        </c:manualLayout>
      </c:layout>
      <c:overlay val="0"/>
      <c:spPr>
        <a:solidFill>
          <a:schemeClr val="bg1"/>
        </a:solidFill>
        <a:ln>
          <a:solidFill>
            <a:schemeClr val="bg2"/>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CA" dirty="0"/>
              <a:t>Incremental </a:t>
            </a:r>
            <a:r>
              <a:rPr lang="en-CA" dirty="0" smtClean="0"/>
              <a:t>Cost</a:t>
            </a:r>
            <a:r>
              <a:rPr lang="en-CA" dirty="0"/>
              <a:t>-effectiveness of </a:t>
            </a:r>
            <a:r>
              <a:rPr lang="en-CA" dirty="0" smtClean="0"/>
              <a:t>Various Scenarios Compared </a:t>
            </a:r>
            <a:r>
              <a:rPr lang="en-CA" baseline="0" dirty="0" smtClean="0"/>
              <a:t>to</a:t>
            </a:r>
            <a:r>
              <a:rPr lang="en-CA" dirty="0" smtClean="0"/>
              <a:t> </a:t>
            </a:r>
          </a:p>
          <a:p>
            <a:pPr>
              <a:defRPr sz="2400" b="1" i="0" u="none" strike="noStrike" kern="1200" spc="0" baseline="0">
                <a:solidFill>
                  <a:sysClr val="windowText" lastClr="000000"/>
                </a:solidFill>
                <a:latin typeface="+mn-lt"/>
                <a:ea typeface="+mn-ea"/>
                <a:cs typeface="+mn-cs"/>
              </a:defRPr>
            </a:pPr>
            <a:r>
              <a:rPr lang="en-CA" dirty="0" smtClean="0"/>
              <a:t>No </a:t>
            </a:r>
            <a:r>
              <a:rPr lang="en-CA" dirty="0"/>
              <a:t>S</a:t>
            </a:r>
            <a:r>
              <a:rPr lang="en-CA" dirty="0" smtClean="0"/>
              <a:t>creening </a:t>
            </a:r>
            <a:endParaRPr lang="en-CA" dirty="0"/>
          </a:p>
          <a:p>
            <a:pPr>
              <a:defRPr sz="2400" b="1" i="0" u="none" strike="noStrike" kern="1200" spc="0" baseline="0">
                <a:solidFill>
                  <a:sysClr val="windowText" lastClr="000000"/>
                </a:solidFill>
                <a:latin typeface="+mn-lt"/>
                <a:ea typeface="+mn-ea"/>
                <a:cs typeface="+mn-cs"/>
              </a:defRPr>
            </a:pPr>
            <a:r>
              <a:rPr lang="en-CA" dirty="0"/>
              <a:t>30% participation, various pack-years</a:t>
            </a:r>
          </a:p>
        </c:rich>
      </c:tx>
      <c:layout>
        <c:manualLayout>
          <c:xMode val="edge"/>
          <c:yMode val="edge"/>
          <c:x val="0.14755934040853599"/>
          <c:y val="2.7777777777777801E-2"/>
        </c:manualLayout>
      </c:layout>
      <c:overlay val="0"/>
      <c:spPr>
        <a:noFill/>
        <a:ln>
          <a:noFill/>
        </a:ln>
        <a:effectLst/>
      </c:spPr>
    </c:title>
    <c:autoTitleDeleted val="0"/>
    <c:plotArea>
      <c:layout/>
      <c:scatterChart>
        <c:scatterStyle val="lineMarker"/>
        <c:varyColors val="0"/>
        <c:ser>
          <c:idx val="5"/>
          <c:order val="0"/>
          <c:tx>
            <c:strRef>
              <c:f>'ICER 30%'!$A$7</c:f>
              <c:strCache>
                <c:ptCount val="1"/>
                <c:pt idx="0">
                  <c:v>No Screening </c:v>
                </c:pt>
              </c:strCache>
            </c:strRef>
          </c:tx>
          <c:spPr>
            <a:ln w="25400" cap="rnd">
              <a:noFill/>
              <a:round/>
            </a:ln>
            <a:effectLst/>
          </c:spPr>
          <c:marker>
            <c:symbol val="circle"/>
            <c:size val="11"/>
            <c:spPr>
              <a:solidFill>
                <a:srgbClr val="C00000"/>
              </a:solidFill>
              <a:ln w="9525">
                <a:solidFill>
                  <a:srgbClr val="C00000"/>
                </a:solidFill>
              </a:ln>
              <a:effectLst/>
            </c:spPr>
          </c:marker>
          <c:dPt>
            <c:idx val="0"/>
            <c:marker>
              <c:symbol val="circle"/>
              <c:size val="17"/>
            </c:marker>
            <c:bubble3D val="0"/>
          </c:dPt>
          <c:xVal>
            <c:numLit>
              <c:formatCode>General</c:formatCode>
              <c:ptCount val="1"/>
              <c:pt idx="0">
                <c:v>0</c:v>
              </c:pt>
            </c:numLit>
          </c:xVal>
          <c:yVal>
            <c:numLit>
              <c:formatCode>General</c:formatCode>
              <c:ptCount val="1"/>
              <c:pt idx="0">
                <c:v>0</c:v>
              </c:pt>
            </c:numLit>
          </c:yVal>
          <c:smooth val="0"/>
        </c:ser>
        <c:ser>
          <c:idx val="0"/>
          <c:order val="1"/>
          <c:tx>
            <c:strRef>
              <c:f>'ICER 30%'!$A$8</c:f>
              <c:strCache>
                <c:ptCount val="1"/>
                <c:pt idx="0">
                  <c:v>CAD Org: 55-74yrs, 30% 30pk yr</c:v>
                </c:pt>
              </c:strCache>
            </c:strRef>
          </c:tx>
          <c:spPr>
            <a:ln w="25400" cap="rnd">
              <a:noFill/>
              <a:round/>
            </a:ln>
            <a:effectLst/>
          </c:spPr>
          <c:marker>
            <c:symbol val="diamond"/>
            <c:size val="17"/>
            <c:spPr>
              <a:solidFill>
                <a:srgbClr val="363095"/>
              </a:solidFill>
              <a:ln w="9525">
                <a:solidFill>
                  <a:srgbClr val="363095"/>
                </a:solidFill>
              </a:ln>
              <a:effectLst/>
            </c:spPr>
          </c:marker>
          <c:xVal>
            <c:numRef>
              <c:f>'ICER 30%'!$G$8</c:f>
              <c:numCache>
                <c:formatCode>#,##0</c:formatCode>
                <c:ptCount val="1"/>
                <c:pt idx="0">
                  <c:v>8253.4028249979001</c:v>
                </c:pt>
              </c:numCache>
            </c:numRef>
          </c:xVal>
          <c:yVal>
            <c:numRef>
              <c:f>'ICER 30%'!$F$8</c:f>
              <c:numCache>
                <c:formatCode>#,##0</c:formatCode>
                <c:ptCount val="1"/>
                <c:pt idx="0">
                  <c:v>592411371.81470096</c:v>
                </c:pt>
              </c:numCache>
            </c:numRef>
          </c:yVal>
          <c:smooth val="0"/>
        </c:ser>
        <c:ser>
          <c:idx val="1"/>
          <c:order val="2"/>
          <c:tx>
            <c:strRef>
              <c:f>'ICER 30%'!$A$12</c:f>
              <c:strCache>
                <c:ptCount val="1"/>
                <c:pt idx="0">
                  <c:v>Opp: 30% 1pk yr</c:v>
                </c:pt>
              </c:strCache>
            </c:strRef>
          </c:tx>
          <c:spPr>
            <a:ln w="25400" cap="rnd">
              <a:noFill/>
              <a:round/>
            </a:ln>
            <a:effectLst/>
          </c:spPr>
          <c:marker>
            <c:symbol val="triangle"/>
            <c:size val="17"/>
            <c:spPr>
              <a:solidFill>
                <a:srgbClr val="00B0F0"/>
              </a:solidFill>
              <a:ln w="9525">
                <a:solidFill>
                  <a:srgbClr val="00B0F0"/>
                </a:solidFill>
              </a:ln>
              <a:effectLst/>
            </c:spPr>
          </c:marker>
          <c:xVal>
            <c:numRef>
              <c:f>'ICER 30%'!$G$12</c:f>
              <c:numCache>
                <c:formatCode>#,##0</c:formatCode>
                <c:ptCount val="1"/>
                <c:pt idx="0">
                  <c:v>74637.581992983847</c:v>
                </c:pt>
              </c:numCache>
            </c:numRef>
          </c:xVal>
          <c:yVal>
            <c:numRef>
              <c:f>'ICER 30%'!$F$12</c:f>
              <c:numCache>
                <c:formatCode>#,##0</c:formatCode>
                <c:ptCount val="1"/>
                <c:pt idx="0">
                  <c:v>13805273962.235901</c:v>
                </c:pt>
              </c:numCache>
            </c:numRef>
          </c:yVal>
          <c:smooth val="0"/>
        </c:ser>
        <c:ser>
          <c:idx val="2"/>
          <c:order val="3"/>
          <c:tx>
            <c:strRef>
              <c:f>'ICER 30%'!$A$11</c:f>
              <c:strCache>
                <c:ptCount val="1"/>
                <c:pt idx="0">
                  <c:v>Opp: 30% 10 pk yr</c:v>
                </c:pt>
              </c:strCache>
            </c:strRef>
          </c:tx>
          <c:spPr>
            <a:ln w="25400" cap="rnd">
              <a:noFill/>
              <a:round/>
            </a:ln>
            <a:effectLst/>
          </c:spPr>
          <c:marker>
            <c:symbol val="triangle"/>
            <c:size val="17"/>
            <c:spPr>
              <a:solidFill>
                <a:schemeClr val="accent6"/>
              </a:solidFill>
              <a:ln w="9525">
                <a:solidFill>
                  <a:schemeClr val="accent6"/>
                </a:solidFill>
              </a:ln>
              <a:effectLst/>
            </c:spPr>
          </c:marker>
          <c:xVal>
            <c:numRef>
              <c:f>'ICER 30%'!$G$11</c:f>
              <c:numCache>
                <c:formatCode>#,##0</c:formatCode>
                <c:ptCount val="1"/>
                <c:pt idx="0">
                  <c:v>66981.603523969636</c:v>
                </c:pt>
              </c:numCache>
            </c:numRef>
          </c:xVal>
          <c:yVal>
            <c:numRef>
              <c:f>'ICER 30%'!$F$11</c:f>
              <c:numCache>
                <c:formatCode>#,##0</c:formatCode>
                <c:ptCount val="1"/>
                <c:pt idx="0">
                  <c:v>8776624629.2877998</c:v>
                </c:pt>
              </c:numCache>
            </c:numRef>
          </c:yVal>
          <c:smooth val="0"/>
        </c:ser>
        <c:ser>
          <c:idx val="3"/>
          <c:order val="4"/>
          <c:tx>
            <c:strRef>
              <c:f>'ICER 30%'!$A$10</c:f>
              <c:strCache>
                <c:ptCount val="1"/>
                <c:pt idx="0">
                  <c:v>Opp: 30% 20 pk yr</c:v>
                </c:pt>
              </c:strCache>
            </c:strRef>
          </c:tx>
          <c:spPr>
            <a:ln w="25400" cap="rnd">
              <a:noFill/>
              <a:round/>
            </a:ln>
            <a:effectLst/>
          </c:spPr>
          <c:marker>
            <c:symbol val="triangle"/>
            <c:size val="17"/>
            <c:spPr>
              <a:solidFill>
                <a:schemeClr val="accent4"/>
              </a:solidFill>
              <a:ln w="9525">
                <a:solidFill>
                  <a:schemeClr val="accent4"/>
                </a:solidFill>
              </a:ln>
              <a:effectLst/>
            </c:spPr>
          </c:marker>
          <c:xVal>
            <c:numRef>
              <c:f>'ICER 30%'!$G$10</c:f>
              <c:numCache>
                <c:formatCode>#,##0</c:formatCode>
                <c:ptCount val="1"/>
                <c:pt idx="0">
                  <c:v>51723.477604031563</c:v>
                </c:pt>
              </c:numCache>
            </c:numRef>
          </c:xVal>
          <c:yVal>
            <c:numRef>
              <c:f>'ICER 30%'!$F$10</c:f>
              <c:numCache>
                <c:formatCode>#,##0</c:formatCode>
                <c:ptCount val="1"/>
                <c:pt idx="0">
                  <c:v>4644654966.1328001</c:v>
                </c:pt>
              </c:numCache>
            </c:numRef>
          </c:yVal>
          <c:smooth val="0"/>
        </c:ser>
        <c:ser>
          <c:idx val="4"/>
          <c:order val="5"/>
          <c:tx>
            <c:strRef>
              <c:f>'ICER 30%'!$A$9</c:f>
              <c:strCache>
                <c:ptCount val="1"/>
                <c:pt idx="0">
                  <c:v>Opp: 30% 30pk yr</c:v>
                </c:pt>
              </c:strCache>
            </c:strRef>
          </c:tx>
          <c:spPr>
            <a:ln w="25400" cap="rnd">
              <a:noFill/>
              <a:round/>
            </a:ln>
            <a:effectLst/>
          </c:spPr>
          <c:marker>
            <c:symbol val="triangle"/>
            <c:size val="17"/>
            <c:spPr>
              <a:solidFill>
                <a:schemeClr val="accent2"/>
              </a:solidFill>
              <a:ln w="9525">
                <a:solidFill>
                  <a:schemeClr val="accent2"/>
                </a:solidFill>
              </a:ln>
              <a:effectLst/>
            </c:spPr>
          </c:marker>
          <c:xVal>
            <c:numRef>
              <c:f>'ICER 30%'!$G$9</c:f>
              <c:numCache>
                <c:formatCode>#,##0</c:formatCode>
                <c:ptCount val="1"/>
                <c:pt idx="0">
                  <c:v>38535.316323041923</c:v>
                </c:pt>
              </c:numCache>
            </c:numRef>
          </c:xVal>
          <c:yVal>
            <c:numRef>
              <c:f>'ICER 30%'!$F$9</c:f>
              <c:numCache>
                <c:formatCode>#,##0</c:formatCode>
                <c:ptCount val="1"/>
                <c:pt idx="0">
                  <c:v>2772983702.0077</c:v>
                </c:pt>
              </c:numCache>
            </c:numRef>
          </c:yVal>
          <c:smooth val="0"/>
        </c:ser>
        <c:dLbls>
          <c:showLegendKey val="0"/>
          <c:showVal val="0"/>
          <c:showCatName val="0"/>
          <c:showSerName val="0"/>
          <c:showPercent val="0"/>
          <c:showBubbleSize val="0"/>
        </c:dLbls>
        <c:axId val="480370280"/>
        <c:axId val="480371064"/>
      </c:scatterChart>
      <c:valAx>
        <c:axId val="480370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CA" sz="1800"/>
                  <a:t>Gain in quality-adjusted life-years (QALYs)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80371064"/>
        <c:crosses val="autoZero"/>
        <c:crossBetween val="midCat"/>
      </c:valAx>
      <c:valAx>
        <c:axId val="48037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CA" sz="1800" dirty="0"/>
                  <a:t>Cost difference compared to </a:t>
                </a:r>
                <a:r>
                  <a:rPr lang="en-CA" sz="1800" dirty="0" smtClean="0"/>
                  <a:t>No screening</a:t>
                </a:r>
                <a:endParaRPr lang="en-CA" sz="1800" dirty="0"/>
              </a:p>
            </c:rich>
          </c:tx>
          <c:layout>
            <c:manualLayout>
              <c:xMode val="edge"/>
              <c:yMode val="edge"/>
              <c:x val="1.4779990310199E-2"/>
              <c:y val="0.15781344306506301"/>
            </c:manualLayout>
          </c:layout>
          <c:overlay val="0"/>
          <c:spPr>
            <a:noFill/>
            <a:ln>
              <a:noFill/>
            </a:ln>
            <a:effectLst/>
          </c:sp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80370280"/>
        <c:crosses val="autoZero"/>
        <c:crossBetween val="midCat"/>
        <c:dispUnits>
          <c:builtInUnit val="billions"/>
          <c:dispUnitsLbl>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69578447103748597"/>
          <c:y val="0.21444365712758601"/>
          <c:w val="0.29739399497319202"/>
          <c:h val="0.6131559706064190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0.17906</cdr:x>
      <cdr:y>0.23433</cdr:y>
    </cdr:from>
    <cdr:to>
      <cdr:x>0.3546</cdr:x>
      <cdr:y>0.34764</cdr:y>
    </cdr:to>
    <cdr:sp macro="" textlink="">
      <cdr:nvSpPr>
        <cdr:cNvPr id="2" name="TextBox 2"/>
        <cdr:cNvSpPr txBox="1"/>
      </cdr:nvSpPr>
      <cdr:spPr>
        <a:xfrm xmlns:a="http://schemas.openxmlformats.org/drawingml/2006/main">
          <a:off x="1890390" y="1439785"/>
          <a:ext cx="1853214" cy="696207"/>
        </a:xfrm>
        <a:prstGeom xmlns:a="http://schemas.openxmlformats.org/drawingml/2006/main" prst="rect">
          <a:avLst/>
        </a:prstGeom>
        <a:solidFill xmlns:a="http://schemas.openxmlformats.org/drawingml/2006/main">
          <a:schemeClr val="bg1"/>
        </a:solidFill>
        <a:ln xmlns:a="http://schemas.openxmlformats.org/drawingml/2006/main">
          <a:solidFill>
            <a:schemeClr val="bg1">
              <a:lumMod val="95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b="1" dirty="0" smtClean="0"/>
            <a:t>(A) </a:t>
          </a:r>
        </a:p>
        <a:p xmlns:a="http://schemas.openxmlformats.org/drawingml/2006/main">
          <a:r>
            <a:rPr lang="en-CA" b="1" dirty="0" smtClean="0"/>
            <a:t>30% Participation </a:t>
          </a:r>
          <a:endParaRPr lang="en-CA" b="1" dirty="0"/>
        </a:p>
      </cdr:txBody>
    </cdr:sp>
  </cdr:relSizeAnchor>
  <cdr:relSizeAnchor xmlns:cdr="http://schemas.openxmlformats.org/drawingml/2006/chartDrawing">
    <cdr:from>
      <cdr:x>0.5726</cdr:x>
      <cdr:y>0.23232</cdr:y>
    </cdr:from>
    <cdr:to>
      <cdr:x>0.754</cdr:x>
      <cdr:y>0.33751</cdr:y>
    </cdr:to>
    <cdr:sp macro="" textlink="">
      <cdr:nvSpPr>
        <cdr:cNvPr id="3" name="TextBox 2"/>
        <cdr:cNvSpPr txBox="1"/>
      </cdr:nvSpPr>
      <cdr:spPr>
        <a:xfrm xmlns:a="http://schemas.openxmlformats.org/drawingml/2006/main">
          <a:off x="6045053" y="1427430"/>
          <a:ext cx="1915105" cy="646331"/>
        </a:xfrm>
        <a:prstGeom xmlns:a="http://schemas.openxmlformats.org/drawingml/2006/main" prst="rect">
          <a:avLst/>
        </a:prstGeom>
        <a:solidFill xmlns:a="http://schemas.openxmlformats.org/drawingml/2006/main">
          <a:schemeClr val="bg1"/>
        </a:solidFill>
        <a:ln xmlns:a="http://schemas.openxmlformats.org/drawingml/2006/main">
          <a:solidFill>
            <a:schemeClr val="bg1">
              <a:lumMod val="95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b="1" dirty="0" smtClean="0"/>
            <a:t>(B) </a:t>
          </a:r>
        </a:p>
        <a:p xmlns:a="http://schemas.openxmlformats.org/drawingml/2006/main">
          <a:r>
            <a:rPr lang="en-CA" b="1" dirty="0"/>
            <a:t>6</a:t>
          </a:r>
          <a:r>
            <a:rPr lang="en-CA" b="1" dirty="0" smtClean="0"/>
            <a:t>0% Participation </a:t>
          </a:r>
          <a:endParaRPr lang="en-CA" b="1" dirty="0"/>
        </a:p>
      </cdr:txBody>
    </cdr:sp>
  </cdr:relSizeAnchor>
  <cdr:relSizeAnchor xmlns:cdr="http://schemas.openxmlformats.org/drawingml/2006/chartDrawing">
    <cdr:from>
      <cdr:x>0.57172</cdr:x>
      <cdr:y>0.21978</cdr:y>
    </cdr:from>
    <cdr:to>
      <cdr:x>0.57308</cdr:x>
      <cdr:y>0.85069</cdr:y>
    </cdr:to>
    <cdr:cxnSp macro="">
      <cdr:nvCxnSpPr>
        <cdr:cNvPr id="4" name="Straight Connector 3"/>
        <cdr:cNvCxnSpPr/>
      </cdr:nvCxnSpPr>
      <cdr:spPr>
        <a:xfrm xmlns:a="http://schemas.openxmlformats.org/drawingml/2006/main">
          <a:off x="5952973" y="1253589"/>
          <a:ext cx="14161" cy="359860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0.15061</cdr:x>
      <cdr:y>0.74989</cdr:y>
    </cdr:from>
    <cdr:to>
      <cdr:x>0.35548</cdr:x>
      <cdr:y>0.82754</cdr:y>
    </cdr:to>
    <cdr:cxnSp macro="">
      <cdr:nvCxnSpPr>
        <cdr:cNvPr id="3" name="Straight Arrow Connector 2"/>
        <cdr:cNvCxnSpPr/>
      </cdr:nvCxnSpPr>
      <cdr:spPr>
        <a:xfrm xmlns:a="http://schemas.openxmlformats.org/drawingml/2006/main" flipV="1">
          <a:off x="1680518" y="4534931"/>
          <a:ext cx="2286000" cy="469556"/>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849474-C5EC-694C-BCE6-A2EF232D5E6F}" type="datetimeFigureOut">
              <a:rPr lang="en-US" smtClean="0"/>
              <a:t>11/7/2017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464B08-668E-0942-A519-30820B705C07}" type="slidenum">
              <a:rPr lang="en-US" smtClean="0"/>
              <a:t>‹#›</a:t>
            </a:fld>
            <a:endParaRPr lang="en-US" dirty="0"/>
          </a:p>
        </p:txBody>
      </p:sp>
    </p:spTree>
    <p:extLst>
      <p:ext uri="{BB962C8B-B14F-4D97-AF65-F5344CB8AC3E}">
        <p14:creationId xmlns:p14="http://schemas.microsoft.com/office/powerpoint/2010/main" val="2284041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A0F1A9-5656-460D-ABD2-C8E2EE253946}" type="datetimeFigureOut">
              <a:rPr lang="en-CA" smtClean="0"/>
              <a:t>07/11/2017</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8525FA-5593-49AE-94C5-8B99E721ACB5}" type="slidenum">
              <a:rPr lang="en-CA" smtClean="0"/>
              <a:t>‹#›</a:t>
            </a:fld>
            <a:endParaRPr lang="en-CA" dirty="0"/>
          </a:p>
        </p:txBody>
      </p:sp>
    </p:spTree>
    <p:extLst>
      <p:ext uri="{BB962C8B-B14F-4D97-AF65-F5344CB8AC3E}">
        <p14:creationId xmlns:p14="http://schemas.microsoft.com/office/powerpoint/2010/main" val="3479109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B7E4124-CD79-4474-BCFD-76FB0CB31850}" type="slidenum">
              <a:rPr lang="en-CA" smtClean="0"/>
              <a:t>1</a:t>
            </a:fld>
            <a:endParaRPr lang="en-CA" dirty="0"/>
          </a:p>
        </p:txBody>
      </p:sp>
    </p:spTree>
    <p:extLst>
      <p:ext uri="{BB962C8B-B14F-4D97-AF65-F5344CB8AC3E}">
        <p14:creationId xmlns:p14="http://schemas.microsoft.com/office/powerpoint/2010/main" val="259262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E4124-CD79-4474-BCFD-76FB0CB31850}" type="slidenum">
              <a:rPr lang="en-CA" smtClean="0"/>
              <a:t>2</a:t>
            </a:fld>
            <a:endParaRPr lang="en-CA" dirty="0"/>
          </a:p>
        </p:txBody>
      </p:sp>
    </p:spTree>
    <p:extLst>
      <p:ext uri="{BB962C8B-B14F-4D97-AF65-F5344CB8AC3E}">
        <p14:creationId xmlns:p14="http://schemas.microsoft.com/office/powerpoint/2010/main" val="94755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8239E-DD62-426B-BC54-35578B4C5E56}" type="slidenum">
              <a:rPr lang="en-CA"/>
              <a:pPr/>
              <a:t>13</a:t>
            </a:fld>
            <a:endParaRPr lang="en-CA" dirty="0"/>
          </a:p>
        </p:txBody>
      </p:sp>
      <p:sp>
        <p:nvSpPr>
          <p:cNvPr id="237570" name="Rectangle 2"/>
          <p:cNvSpPr>
            <a:spLocks noGrp="1" noRot="1" noChangeAspect="1" noChangeArrowheads="1" noTextEdit="1"/>
          </p:cNvSpPr>
          <p:nvPr>
            <p:ph type="sldImg"/>
          </p:nvPr>
        </p:nvSpPr>
        <p:spPr>
          <a:xfrm>
            <a:off x="381000" y="687388"/>
            <a:ext cx="6096000" cy="3429000"/>
          </a:xfrm>
          <a:ln/>
        </p:spPr>
      </p:sp>
      <p:sp>
        <p:nvSpPr>
          <p:cNvPr id="237571" name="Rectangle 3"/>
          <p:cNvSpPr>
            <a:spLocks noGrp="1" noChangeArrowheads="1"/>
          </p:cNvSpPr>
          <p:nvPr>
            <p:ph type="body" idx="1"/>
          </p:nvPr>
        </p:nvSpPr>
        <p:spPr>
          <a:xfrm>
            <a:off x="686112" y="4344967"/>
            <a:ext cx="5485778" cy="4111668"/>
          </a:xfrm>
        </p:spPr>
        <p:txBody>
          <a:bodyPr/>
          <a:lstStyle/>
          <a:p>
            <a:endParaRPr lang="en-CA" dirty="0"/>
          </a:p>
        </p:txBody>
      </p:sp>
    </p:spTree>
    <p:extLst>
      <p:ext uri="{BB962C8B-B14F-4D97-AF65-F5344CB8AC3E}">
        <p14:creationId xmlns:p14="http://schemas.microsoft.com/office/powerpoint/2010/main" val="193436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525FA-5593-49AE-94C5-8B99E721ACB5}" type="slidenum">
              <a:rPr lang="en-CA" smtClean="0"/>
              <a:t>18</a:t>
            </a:fld>
            <a:endParaRPr lang="en-CA" dirty="0"/>
          </a:p>
        </p:txBody>
      </p:sp>
    </p:spTree>
    <p:extLst>
      <p:ext uri="{BB962C8B-B14F-4D97-AF65-F5344CB8AC3E}">
        <p14:creationId xmlns:p14="http://schemas.microsoft.com/office/powerpoint/2010/main" val="323401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r>
              <a:rPr lang="en-US" baseline="0" dirty="0" smtClean="0"/>
              <a:t>2014: CE NLST US$81,000/QALY gained</a:t>
            </a:r>
            <a:endParaRPr lang="en-US" dirty="0"/>
          </a:p>
        </p:txBody>
      </p:sp>
      <p:sp>
        <p:nvSpPr>
          <p:cNvPr id="4" name="Slide Number Placeholder 3"/>
          <p:cNvSpPr>
            <a:spLocks noGrp="1"/>
          </p:cNvSpPr>
          <p:nvPr>
            <p:ph type="sldNum" sz="quarter" idx="10"/>
          </p:nvPr>
        </p:nvSpPr>
        <p:spPr/>
        <p:txBody>
          <a:bodyPr/>
          <a:lstStyle/>
          <a:p>
            <a:fld id="{488525FA-5593-49AE-94C5-8B99E721ACB5}" type="slidenum">
              <a:rPr lang="en-CA" smtClean="0"/>
              <a:t>35</a:t>
            </a:fld>
            <a:endParaRPr lang="en-CA" dirty="0"/>
          </a:p>
        </p:txBody>
      </p:sp>
    </p:spTree>
    <p:extLst>
      <p:ext uri="{BB962C8B-B14F-4D97-AF65-F5344CB8AC3E}">
        <p14:creationId xmlns:p14="http://schemas.microsoft.com/office/powerpoint/2010/main" val="30646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E4124-CD79-4474-BCFD-76FB0CB31850}" type="slidenum">
              <a:rPr lang="en-CA" smtClean="0"/>
              <a:t>44</a:t>
            </a:fld>
            <a:endParaRPr lang="en-CA" dirty="0"/>
          </a:p>
        </p:txBody>
      </p:sp>
    </p:spTree>
    <p:extLst>
      <p:ext uri="{BB962C8B-B14F-4D97-AF65-F5344CB8AC3E}">
        <p14:creationId xmlns:p14="http://schemas.microsoft.com/office/powerpoint/2010/main" val="99580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21A0FA-BDF3-4170-A9EE-C60CFBBDD825}" type="slidenum">
              <a:rPr lang="en-CA" smtClean="0"/>
              <a:pPr/>
              <a:t>45</a:t>
            </a:fld>
            <a:endParaRPr lang="en-CA"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00091" y="4418013"/>
            <a:ext cx="5610225" cy="4181475"/>
          </a:xfrm>
          <a:noFill/>
          <a:ln/>
        </p:spPr>
        <p:txBody>
          <a:bodyPr/>
          <a:lstStyle/>
          <a:p>
            <a:pPr eaLnBrk="1" hangingPunct="1"/>
            <a:r>
              <a:rPr lang="en-CA" dirty="0" smtClean="0"/>
              <a:t>All Data Sourced and Available</a:t>
            </a:r>
          </a:p>
        </p:txBody>
      </p:sp>
    </p:spTree>
    <p:extLst>
      <p:ext uri="{BB962C8B-B14F-4D97-AF65-F5344CB8AC3E}">
        <p14:creationId xmlns:p14="http://schemas.microsoft.com/office/powerpoint/2010/main" val="169433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24" indent="-291163">
              <a:defRPr sz="2400">
                <a:solidFill>
                  <a:schemeClr val="tx1"/>
                </a:solidFill>
                <a:latin typeface="Calibri" panose="020F0502020204030204" pitchFamily="34" charset="0"/>
                <a:ea typeface="MS PGothic" panose="020B0600070205080204" pitchFamily="34" charset="-128"/>
              </a:defRPr>
            </a:lvl2pPr>
            <a:lvl3pPr marL="1164653" indent="-232930">
              <a:defRPr sz="2400">
                <a:solidFill>
                  <a:schemeClr val="tx1"/>
                </a:solidFill>
                <a:latin typeface="Calibri" panose="020F0502020204030204" pitchFamily="34" charset="0"/>
                <a:ea typeface="MS PGothic" panose="020B0600070205080204" pitchFamily="34" charset="-128"/>
              </a:defRPr>
            </a:lvl3pPr>
            <a:lvl4pPr marL="1630514" indent="-232930">
              <a:defRPr sz="2400">
                <a:solidFill>
                  <a:schemeClr val="tx1"/>
                </a:solidFill>
                <a:latin typeface="Calibri" panose="020F0502020204030204" pitchFamily="34" charset="0"/>
                <a:ea typeface="MS PGothic" panose="020B0600070205080204" pitchFamily="34" charset="-128"/>
              </a:defRPr>
            </a:lvl4pPr>
            <a:lvl5pPr marL="2096375" indent="-232930">
              <a:defRPr sz="2400">
                <a:solidFill>
                  <a:schemeClr val="tx1"/>
                </a:solidFill>
                <a:latin typeface="Calibri" panose="020F0502020204030204" pitchFamily="34" charset="0"/>
                <a:ea typeface="MS PGothic" panose="020B0600070205080204" pitchFamily="34" charset="-128"/>
              </a:defRPr>
            </a:lvl5pPr>
            <a:lvl6pPr marL="2562236" indent="-23293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096" indent="-23293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3957" indent="-23293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59819" indent="-23293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658D92E-FD66-4200-B82F-37FA56B9B735}" type="slidenum">
              <a:rPr lang="en-CA" altLang="en-US" sz="1200"/>
              <a:pPr/>
              <a:t>46</a:t>
            </a:fld>
            <a:endParaRPr lang="en-CA" altLang="en-US" sz="1200" dirty="0"/>
          </a:p>
        </p:txBody>
      </p:sp>
    </p:spTree>
    <p:extLst>
      <p:ext uri="{BB962C8B-B14F-4D97-AF65-F5344CB8AC3E}">
        <p14:creationId xmlns:p14="http://schemas.microsoft.com/office/powerpoint/2010/main" val="322059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8099662-8E9F-C340-9195-6A2CC46A98C7}" type="datetime1">
              <a:rPr lang="en-CA" smtClean="0"/>
              <a:t>07/11/2017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339722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2867A0E-A624-FF43-AA3A-6D12B01CAB0D}" type="datetime1">
              <a:rPr lang="en-CA" smtClean="0"/>
              <a:t>07/11/2017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391940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C89C6F-09A5-2E4E-8CD8-D8329AAF581B}" type="datetime1">
              <a:rPr lang="en-CA" smtClean="0"/>
              <a:t>07/11/2017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8993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A8980AE-1279-3B45-8860-3745C0FF96A4}" type="datetime1">
              <a:rPr lang="en-CA" smtClean="0"/>
              <a:t>07/11/2017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272811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1CCB2-10FE-0F4D-AF54-E605366DA4E5}" type="datetime1">
              <a:rPr lang="en-CA" smtClean="0"/>
              <a:t>07/11/2017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179353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86704AC-1CE7-3F4D-A0F6-D1AC1F5F87B3}" type="datetime1">
              <a:rPr lang="en-CA" smtClean="0"/>
              <a:t>07/11/2017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3357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C18E71D-8E2D-8D44-AB03-E87BE3A1A6B2}" type="datetime1">
              <a:rPr lang="en-CA" smtClean="0"/>
              <a:t>07/11/2017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401854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5C270F5-CCEB-B44C-9EC5-BC354315021E}" type="datetime1">
              <a:rPr lang="en-CA" smtClean="0"/>
              <a:t>07/11/2017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126822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5EBE8-78B0-104C-8C86-E1B414EB89CA}" type="datetime1">
              <a:rPr lang="en-CA" smtClean="0"/>
              <a:t>07/11/2017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24609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87C88-5ACF-FE49-AEC0-F4A6E734BFFA}" type="datetime1">
              <a:rPr lang="en-CA" smtClean="0"/>
              <a:t>07/11/2017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126690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AED52-4A00-7A48-8ECE-27A210B9AD87}" type="datetime1">
              <a:rPr lang="en-CA" smtClean="0"/>
              <a:t>07/11/2017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D61BCA-2697-4EBA-B26E-DE0BF1F05F29}" type="slidenum">
              <a:rPr lang="en-CA" smtClean="0"/>
              <a:t>‹#›</a:t>
            </a:fld>
            <a:endParaRPr lang="en-CA" dirty="0"/>
          </a:p>
        </p:txBody>
      </p:sp>
    </p:spTree>
    <p:extLst>
      <p:ext uri="{BB962C8B-B14F-4D97-AF65-F5344CB8AC3E}">
        <p14:creationId xmlns:p14="http://schemas.microsoft.com/office/powerpoint/2010/main" val="9528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433C6-06D5-7E46-9A80-367CDDFA2292}" type="datetime1">
              <a:rPr lang="en-CA" smtClean="0"/>
              <a:t>07/11/2017</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61BCA-2697-4EBA-B26E-DE0BF1F05F29}" type="slidenum">
              <a:rPr lang="en-CA" smtClean="0"/>
              <a:t>‹#›</a:t>
            </a:fld>
            <a:endParaRPr lang="en-CA" dirty="0"/>
          </a:p>
        </p:txBody>
      </p:sp>
    </p:spTree>
    <p:extLst>
      <p:ext uri="{BB962C8B-B14F-4D97-AF65-F5344CB8AC3E}">
        <p14:creationId xmlns:p14="http://schemas.microsoft.com/office/powerpoint/2010/main" val="1832615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riskmgmt@cancerview.ca"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cancerview.ca/cancerriskmanag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cancer.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p.mcafee.com/d/FZsScy1J5xxZAsejud79KVJd5csOeosv76QQkNP8VxMQsL6QQkNP8VxNZUSyyyUeod7aa9EVdSB10JN7mPcvRI5br6sfzgD9rieOxitJxrUZrjqSND3UQ9OmQzIEkDrom-fmQS_tYwUCU_R-jKevvj7tuVt4sYDP2bParzTkhjmKCHtdfBgY-F6lK1FJcSOrLObPwWWarzPNKVI04j_jVA-QYxYpXRJN2JCRvxeC20n18s5yUlrwhbymMJYiUNqf_2k29sd2UQnjKyNOO3FJq9CxMVdVMQsKzJYUx8Y_DjZxF7o0GSMR3uJFJeXab9I5zihEw4wmdzpEwrD8-gFIVlwrjKrZ6K_S7a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uspreventiveservicestaskforce.org/Page/Document/UpdateSummaryFinal/lung-cancer-screening" TargetMode="External"/><Relationship Id="rId2" Type="http://schemas.openxmlformats.org/officeDocument/2006/relationships/hyperlink" Target="http://canadiantaskforce.ca/ctfphc-guidelines/2015-lung-canc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89682" y="2606842"/>
            <a:ext cx="10694610" cy="2474206"/>
          </a:xfrm>
        </p:spPr>
        <p:txBody>
          <a:bodyPr>
            <a:normAutofit fontScale="90000"/>
          </a:bodyPr>
          <a:lstStyle/>
          <a:p>
            <a:r>
              <a:rPr lang="en-CA" altLang="en-US" sz="4400" b="1" dirty="0" smtClean="0">
                <a:latin typeface="+mn-lt"/>
              </a:rPr>
              <a:t>Health and Economic Impacts of </a:t>
            </a:r>
            <a:br>
              <a:rPr lang="en-CA" altLang="en-US" sz="4400" b="1" dirty="0" smtClean="0">
                <a:latin typeface="+mn-lt"/>
              </a:rPr>
            </a:br>
            <a:r>
              <a:rPr lang="en-CA" altLang="en-US" sz="4400" b="1" dirty="0" smtClean="0">
                <a:latin typeface="+mn-lt"/>
              </a:rPr>
              <a:t>Organized vs Opportunistic </a:t>
            </a:r>
            <a:r>
              <a:rPr lang="en-CA" altLang="en-US" sz="4400" b="1" dirty="0">
                <a:latin typeface="+mn-lt"/>
              </a:rPr>
              <a:t>Lung </a:t>
            </a:r>
            <a:r>
              <a:rPr lang="en-CA" altLang="en-US" sz="4400" b="1" dirty="0" smtClean="0">
                <a:latin typeface="+mn-lt"/>
              </a:rPr>
              <a:t>Cancer Screening</a:t>
            </a:r>
            <a:br>
              <a:rPr lang="en-CA" altLang="en-US" sz="4400" b="1" dirty="0" smtClean="0">
                <a:latin typeface="+mn-lt"/>
              </a:rPr>
            </a:br>
            <a:r>
              <a:rPr lang="en-CA" altLang="en-US" sz="4400" b="1" dirty="0" smtClean="0">
                <a:latin typeface="+mn-lt"/>
              </a:rPr>
              <a:t/>
            </a:r>
            <a:br>
              <a:rPr lang="en-CA" altLang="en-US" sz="4400" b="1" dirty="0" smtClean="0">
                <a:latin typeface="+mn-lt"/>
              </a:rPr>
            </a:br>
            <a:r>
              <a:rPr lang="en-CA" altLang="en-US" sz="3600" b="1" dirty="0" smtClean="0">
                <a:latin typeface="+mn-lt"/>
              </a:rPr>
              <a:t>Analytic Capacity Building Initiative webinar</a:t>
            </a:r>
          </a:p>
        </p:txBody>
      </p:sp>
      <p:sp>
        <p:nvSpPr>
          <p:cNvPr id="3" name="Subtitle 2"/>
          <p:cNvSpPr>
            <a:spLocks noGrp="1"/>
          </p:cNvSpPr>
          <p:nvPr>
            <p:ph type="subTitle" idx="1"/>
          </p:nvPr>
        </p:nvSpPr>
        <p:spPr>
          <a:xfrm>
            <a:off x="1077746" y="5261129"/>
            <a:ext cx="9144000" cy="990369"/>
          </a:xfrm>
        </p:spPr>
        <p:txBody>
          <a:bodyPr rtlCol="0">
            <a:normAutofit/>
          </a:bodyPr>
          <a:lstStyle/>
          <a:p>
            <a:pPr>
              <a:defRPr/>
            </a:pPr>
            <a:r>
              <a:rPr lang="en-CA" b="1" dirty="0" smtClean="0"/>
              <a:t>March 31, 2016</a:t>
            </a:r>
          </a:p>
          <a:p>
            <a:pPr>
              <a:defRPr/>
            </a:pPr>
            <a:r>
              <a:rPr lang="en-CA" b="1" dirty="0" smtClean="0"/>
              <a:t>Cindy Gauvreau, Saima Memon, </a:t>
            </a:r>
            <a:r>
              <a:rPr lang="en-CA" b="1" dirty="0"/>
              <a:t>Jason </a:t>
            </a:r>
            <a:r>
              <a:rPr lang="en-CA" b="1" dirty="0" smtClean="0"/>
              <a:t>Lacombe</a:t>
            </a:r>
            <a:endParaRPr lang="en-CA" b="1" dirty="0"/>
          </a:p>
        </p:txBody>
      </p:sp>
      <p:pic>
        <p:nvPicPr>
          <p:cNvPr id="4101" name="Picture 4" descr="CRMM-banne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0" y="6488668"/>
            <a:ext cx="2458995" cy="369332"/>
          </a:xfrm>
          <a:prstGeom prst="rect">
            <a:avLst/>
          </a:prstGeom>
          <a:noFill/>
        </p:spPr>
        <p:txBody>
          <a:bodyPr wrap="square" rtlCol="0">
            <a:spAutoFit/>
          </a:bodyPr>
          <a:lstStyle/>
          <a:p>
            <a:r>
              <a:rPr lang="en-CA" dirty="0" smtClean="0"/>
              <a:t>*CRMM version 2.2</a:t>
            </a:r>
            <a:endParaRPr lang="en-CA" dirty="0"/>
          </a:p>
        </p:txBody>
      </p:sp>
    </p:spTree>
    <p:extLst>
      <p:ext uri="{BB962C8B-B14F-4D97-AF65-F5344CB8AC3E}">
        <p14:creationId xmlns:p14="http://schemas.microsoft.com/office/powerpoint/2010/main" val="179765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latin typeface="+mn-lt"/>
              </a:rPr>
              <a:t>Benefit-risk </a:t>
            </a:r>
            <a:r>
              <a:rPr lang="en-CA" b="1" dirty="0" smtClean="0">
                <a:latin typeface="+mn-lt"/>
              </a:rPr>
              <a:t>weighing - USPHTF</a:t>
            </a:r>
            <a:endParaRPr lang="en-CA" b="1" dirty="0">
              <a:latin typeface="+mn-lt"/>
            </a:endParaRPr>
          </a:p>
        </p:txBody>
      </p:sp>
      <p:sp>
        <p:nvSpPr>
          <p:cNvPr id="3" name="Content Placeholder 2"/>
          <p:cNvSpPr>
            <a:spLocks noGrp="1"/>
          </p:cNvSpPr>
          <p:nvPr>
            <p:ph idx="1"/>
          </p:nvPr>
        </p:nvSpPr>
        <p:spPr/>
        <p:txBody>
          <a:bodyPr/>
          <a:lstStyle/>
          <a:p>
            <a:pPr marL="0" indent="0">
              <a:buNone/>
            </a:pPr>
            <a:endParaRPr lang="en-CA" i="1" dirty="0" smtClean="0"/>
          </a:p>
          <a:p>
            <a:pPr lvl="1"/>
            <a:r>
              <a:rPr lang="en-CA" sz="2800" dirty="0"/>
              <a:t>“The USPSTF recommends the service. There is high certainty that the net benefit is moderate or there is moderate certainty that the net benefit is moderate to substantial</a:t>
            </a:r>
            <a:r>
              <a:rPr lang="en-CA" sz="2800" dirty="0" smtClean="0"/>
              <a:t>.”</a:t>
            </a:r>
          </a:p>
          <a:p>
            <a:pPr marL="914400" lvl="2" indent="0">
              <a:buNone/>
            </a:pPr>
            <a:endParaRPr lang="en-CA" sz="2800" dirty="0"/>
          </a:p>
          <a:p>
            <a:pPr lvl="1"/>
            <a:r>
              <a:rPr lang="en-CA" sz="2800" i="1" dirty="0" smtClean="0"/>
              <a:t>Benefits</a:t>
            </a:r>
            <a:r>
              <a:rPr lang="en-CA" sz="2800" dirty="0" smtClean="0"/>
              <a:t>: Early detection leading to reduction in mortality (15 - 20% in NLST)</a:t>
            </a:r>
          </a:p>
          <a:p>
            <a:pPr marL="457200" lvl="1" indent="0">
              <a:buNone/>
            </a:pPr>
            <a:endParaRPr lang="en-CA" sz="2800" dirty="0" smtClean="0"/>
          </a:p>
          <a:p>
            <a:pPr lvl="1"/>
            <a:r>
              <a:rPr lang="en-CA" sz="2800" i="1" dirty="0" smtClean="0"/>
              <a:t>Risks</a:t>
            </a:r>
            <a:r>
              <a:rPr lang="en-CA" sz="2800" dirty="0" smtClean="0"/>
              <a:t>: Radiation exposure, overdiagnosis, false positives (96.4% in NLST)</a:t>
            </a:r>
            <a:endParaRPr lang="en-CA" sz="2800" dirty="0"/>
          </a:p>
          <a:p>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10</a:t>
            </a:fld>
            <a:endParaRPr lang="en-CA" dirty="0"/>
          </a:p>
        </p:txBody>
      </p:sp>
    </p:spTree>
    <p:extLst>
      <p:ext uri="{BB962C8B-B14F-4D97-AF65-F5344CB8AC3E}">
        <p14:creationId xmlns:p14="http://schemas.microsoft.com/office/powerpoint/2010/main" val="1712344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a:t>
            </a:r>
            <a:r>
              <a:rPr lang="en-CA" dirty="0"/>
              <a:t>The CRMM lung cancer </a:t>
            </a:r>
            <a:r>
              <a:rPr lang="en-CA" dirty="0" smtClean="0"/>
              <a:t>model</a:t>
            </a: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11</a:t>
            </a:fld>
            <a:endParaRPr lang="en-CA" dirty="0"/>
          </a:p>
        </p:txBody>
      </p:sp>
    </p:spTree>
    <p:extLst>
      <p:ext uri="{BB962C8B-B14F-4D97-AF65-F5344CB8AC3E}">
        <p14:creationId xmlns:p14="http://schemas.microsoft.com/office/powerpoint/2010/main" val="355550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78"/>
          <p:cNvSpPr>
            <a:spLocks noChangeArrowheads="1"/>
          </p:cNvSpPr>
          <p:nvPr/>
        </p:nvSpPr>
        <p:spPr bwMode="auto">
          <a:xfrm>
            <a:off x="7433094" y="1509624"/>
            <a:ext cx="2570672" cy="4077419"/>
          </a:xfrm>
          <a:prstGeom prst="roundRect">
            <a:avLst>
              <a:gd name="adj" fmla="val 16667"/>
            </a:avLst>
          </a:prstGeom>
          <a:solidFill>
            <a:schemeClr val="accent4">
              <a:lumMod val="40000"/>
              <a:lumOff val="60000"/>
            </a:schemeClr>
          </a:solidFill>
          <a:ln w="9525">
            <a:noFill/>
            <a:round/>
            <a:headEnd/>
            <a:tailEnd/>
          </a:ln>
        </p:spPr>
        <p:txBody>
          <a:bodyPr lIns="58044" tIns="29020" rIns="58044" bIns="29020" anchor="ct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endParaRPr lang="en-US" sz="1600" b="0" dirty="0">
              <a:solidFill>
                <a:schemeClr val="accent2"/>
              </a:solidFill>
            </a:endParaRPr>
          </a:p>
        </p:txBody>
      </p:sp>
      <p:sp>
        <p:nvSpPr>
          <p:cNvPr id="2" name="Title 1"/>
          <p:cNvSpPr>
            <a:spLocks noGrp="1"/>
          </p:cNvSpPr>
          <p:nvPr>
            <p:ph type="title"/>
          </p:nvPr>
        </p:nvSpPr>
        <p:spPr>
          <a:xfrm>
            <a:off x="1991544" y="233645"/>
            <a:ext cx="8229600" cy="828092"/>
          </a:xfrm>
        </p:spPr>
        <p:txBody>
          <a:bodyPr>
            <a:noAutofit/>
          </a:bodyPr>
          <a:lstStyle/>
          <a:p>
            <a:pPr algn="ctr"/>
            <a:r>
              <a:rPr lang="en-CA" b="1" dirty="0" smtClean="0">
                <a:latin typeface="+mn-lt"/>
              </a:rPr>
              <a:t>Cancer Risk Management Model</a:t>
            </a:r>
            <a:endParaRPr lang="en-CA" b="1" dirty="0">
              <a:latin typeface="+mn-lt"/>
            </a:endParaRPr>
          </a:p>
        </p:txBody>
      </p:sp>
      <p:sp>
        <p:nvSpPr>
          <p:cNvPr id="3" name="Content Placeholder 2"/>
          <p:cNvSpPr>
            <a:spLocks noGrp="1"/>
          </p:cNvSpPr>
          <p:nvPr>
            <p:ph idx="1"/>
          </p:nvPr>
        </p:nvSpPr>
        <p:spPr>
          <a:xfrm>
            <a:off x="1981200" y="1484784"/>
            <a:ext cx="8435280" cy="5112568"/>
          </a:xfrm>
        </p:spPr>
        <p:txBody>
          <a:bodyPr>
            <a:normAutofit/>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p:txBody>
      </p:sp>
      <p:sp>
        <p:nvSpPr>
          <p:cNvPr id="33" name="Slide Number Placeholder 32"/>
          <p:cNvSpPr>
            <a:spLocks noGrp="1"/>
          </p:cNvSpPr>
          <p:nvPr>
            <p:ph type="sldNum" sz="quarter" idx="12"/>
          </p:nvPr>
        </p:nvSpPr>
        <p:spPr/>
        <p:txBody>
          <a:bodyPr/>
          <a:lstStyle/>
          <a:p>
            <a:fld id="{456AE437-B3E9-42AD-81C9-39FEF333B4AE}" type="slidenum">
              <a:rPr lang="en-CA" smtClean="0"/>
              <a:pPr/>
              <a:t>12</a:t>
            </a:fld>
            <a:endParaRPr lang="en-CA" dirty="0"/>
          </a:p>
        </p:txBody>
      </p:sp>
      <p:sp>
        <p:nvSpPr>
          <p:cNvPr id="5" name="AutoShape 78"/>
          <p:cNvSpPr>
            <a:spLocks noChangeArrowheads="1"/>
          </p:cNvSpPr>
          <p:nvPr/>
        </p:nvSpPr>
        <p:spPr bwMode="auto">
          <a:xfrm>
            <a:off x="5087888" y="1483744"/>
            <a:ext cx="2152650" cy="4209691"/>
          </a:xfrm>
          <a:prstGeom prst="roundRect">
            <a:avLst>
              <a:gd name="adj" fmla="val 16667"/>
            </a:avLst>
          </a:prstGeom>
          <a:solidFill>
            <a:srgbClr val="EEF0AE"/>
          </a:solidFill>
          <a:ln w="9525">
            <a:noFill/>
            <a:round/>
            <a:headEnd/>
            <a:tailEnd/>
          </a:ln>
        </p:spPr>
        <p:txBody>
          <a:bodyPr lIns="58044" tIns="29020" rIns="58044" bIns="29020" anchor="ct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endParaRPr lang="en-US" sz="1600" b="0" dirty="0">
              <a:solidFill>
                <a:schemeClr val="accent2"/>
              </a:solidFill>
            </a:endParaRPr>
          </a:p>
        </p:txBody>
      </p:sp>
      <p:sp>
        <p:nvSpPr>
          <p:cNvPr id="9" name="AutoShape 83"/>
          <p:cNvSpPr>
            <a:spLocks noChangeArrowheads="1"/>
          </p:cNvSpPr>
          <p:nvPr/>
        </p:nvSpPr>
        <p:spPr bwMode="auto">
          <a:xfrm>
            <a:off x="5231905" y="1613140"/>
            <a:ext cx="1876425" cy="3925019"/>
          </a:xfrm>
          <a:prstGeom prst="roundRect">
            <a:avLst>
              <a:gd name="adj" fmla="val 16667"/>
            </a:avLst>
          </a:prstGeom>
          <a:solidFill>
            <a:srgbClr val="FFFFCC"/>
          </a:solidFill>
          <a:ln w="9525">
            <a:noFill/>
            <a:round/>
            <a:headEnd/>
            <a:tailEnd/>
          </a:ln>
        </p:spPr>
        <p:txBody>
          <a:bodyPr lIns="58044" tIns="29020" rIns="58044" bIns="29020" anchor="ct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r>
              <a:rPr lang="en-CA" dirty="0">
                <a:hlinkClick r:id="rId3" action="ppaction://hlinksldjump"/>
              </a:rPr>
              <a:t>Cancer</a:t>
            </a:r>
            <a:endParaRPr lang="en-CA" dirty="0"/>
          </a:p>
          <a:p>
            <a:pPr algn="ctr" defTabSz="581025"/>
            <a:endParaRPr lang="en-CA" sz="1600" b="0" dirty="0">
              <a:solidFill>
                <a:srgbClr val="0070C0"/>
              </a:solidFill>
            </a:endParaRPr>
          </a:p>
          <a:p>
            <a:pPr algn="ctr" defTabSz="581025">
              <a:spcAft>
                <a:spcPts val="600"/>
              </a:spcAft>
            </a:pPr>
            <a:endParaRPr lang="en-CA" sz="1200" dirty="0">
              <a:solidFill>
                <a:prstClr val="black"/>
              </a:solidFill>
              <a:cs typeface="Arial" pitchFamily="34" charset="0"/>
            </a:endParaRPr>
          </a:p>
          <a:p>
            <a:pPr algn="ctr" defTabSz="581025">
              <a:spcAft>
                <a:spcPts val="600"/>
              </a:spcAft>
            </a:pPr>
            <a:r>
              <a:rPr lang="en-CA" sz="1200" dirty="0">
                <a:solidFill>
                  <a:prstClr val="black"/>
                </a:solidFill>
                <a:cs typeface="Arial" pitchFamily="34" charset="0"/>
              </a:rPr>
              <a:t>Natural history</a:t>
            </a:r>
          </a:p>
          <a:p>
            <a:pPr algn="ctr" defTabSz="581025">
              <a:spcAft>
                <a:spcPts val="600"/>
              </a:spcAft>
            </a:pPr>
            <a:r>
              <a:rPr lang="en-CA" sz="1200" dirty="0">
                <a:solidFill>
                  <a:prstClr val="black"/>
                </a:solidFill>
                <a:cs typeface="Arial" pitchFamily="34" charset="0"/>
              </a:rPr>
              <a:t>Incidence</a:t>
            </a:r>
          </a:p>
          <a:p>
            <a:pPr algn="ctr" defTabSz="581025">
              <a:spcAft>
                <a:spcPts val="600"/>
              </a:spcAft>
            </a:pPr>
            <a:r>
              <a:rPr lang="en-CA" sz="1200" dirty="0">
                <a:solidFill>
                  <a:prstClr val="black"/>
                </a:solidFill>
                <a:cs typeface="Arial" pitchFamily="34" charset="0"/>
              </a:rPr>
              <a:t>Treatment</a:t>
            </a:r>
          </a:p>
          <a:p>
            <a:pPr algn="ctr" defTabSz="581025">
              <a:spcAft>
                <a:spcPts val="600"/>
              </a:spcAft>
            </a:pPr>
            <a:r>
              <a:rPr lang="en-CA" sz="1200" dirty="0">
                <a:solidFill>
                  <a:prstClr val="black"/>
                </a:solidFill>
                <a:cs typeface="Arial" pitchFamily="34" charset="0"/>
              </a:rPr>
              <a:t>Progression</a:t>
            </a:r>
          </a:p>
          <a:p>
            <a:pPr algn="ctr" defTabSz="581025">
              <a:spcAft>
                <a:spcPts val="600"/>
              </a:spcAft>
            </a:pPr>
            <a:r>
              <a:rPr lang="en-CA" sz="1200" dirty="0">
                <a:solidFill>
                  <a:prstClr val="black"/>
                </a:solidFill>
                <a:cs typeface="Arial" pitchFamily="34" charset="0"/>
              </a:rPr>
              <a:t>Case-fatality</a:t>
            </a:r>
          </a:p>
          <a:p>
            <a:pPr algn="ctr" defTabSz="581025">
              <a:spcAft>
                <a:spcPts val="600"/>
              </a:spcAft>
            </a:pPr>
            <a:endParaRPr lang="en-US" sz="1400" dirty="0">
              <a:solidFill>
                <a:srgbClr val="0000FF"/>
              </a:solidFill>
              <a:cs typeface="Arial" pitchFamily="34" charset="0"/>
            </a:endParaRPr>
          </a:p>
        </p:txBody>
      </p:sp>
      <p:grpSp>
        <p:nvGrpSpPr>
          <p:cNvPr id="31" name="Group 30"/>
          <p:cNvGrpSpPr/>
          <p:nvPr/>
        </p:nvGrpSpPr>
        <p:grpSpPr>
          <a:xfrm>
            <a:off x="7108330" y="1647645"/>
            <a:ext cx="2768091" cy="3856008"/>
            <a:chOff x="5718521" y="1772816"/>
            <a:chExt cx="2768091" cy="3600400"/>
          </a:xfrm>
          <a:solidFill>
            <a:schemeClr val="accent4">
              <a:lumMod val="20000"/>
              <a:lumOff val="80000"/>
            </a:schemeClr>
          </a:solidFill>
        </p:grpSpPr>
        <p:cxnSp>
          <p:nvCxnSpPr>
            <p:cNvPr id="6" name="AutoShape 80"/>
            <p:cNvCxnSpPr>
              <a:cxnSpLocks noChangeShapeType="1"/>
              <a:stCxn id="9" idx="3"/>
              <a:endCxn id="10" idx="1"/>
            </p:cNvCxnSpPr>
            <p:nvPr/>
          </p:nvCxnSpPr>
          <p:spPr bwMode="auto">
            <a:xfrm flipV="1">
              <a:off x="5718521" y="3573016"/>
              <a:ext cx="437655" cy="2633"/>
            </a:xfrm>
            <a:prstGeom prst="straightConnector1">
              <a:avLst/>
            </a:prstGeom>
            <a:grpFill/>
            <a:ln w="38100">
              <a:solidFill>
                <a:schemeClr val="tx1"/>
              </a:solidFill>
              <a:round/>
              <a:headEnd/>
              <a:tailEnd type="triangle" w="med" len="med"/>
            </a:ln>
          </p:spPr>
        </p:cxnSp>
        <p:sp>
          <p:nvSpPr>
            <p:cNvPr id="10" name="AutoShape 84"/>
            <p:cNvSpPr>
              <a:spLocks noChangeArrowheads="1"/>
            </p:cNvSpPr>
            <p:nvPr/>
          </p:nvSpPr>
          <p:spPr bwMode="auto">
            <a:xfrm>
              <a:off x="6156176" y="1772816"/>
              <a:ext cx="2330436" cy="3600400"/>
            </a:xfrm>
            <a:prstGeom prst="roundRect">
              <a:avLst>
                <a:gd name="adj" fmla="val 16667"/>
              </a:avLst>
            </a:prstGeom>
            <a:grpFill/>
            <a:ln w="9525">
              <a:noFill/>
              <a:round/>
              <a:headEnd/>
              <a:tailEnd/>
            </a:ln>
          </p:spPr>
          <p:txBody>
            <a:bodyPr lIns="58044" tIns="29020" rIns="58044" bIns="29020" anchor="ct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r>
                <a:rPr lang="en-CA" sz="1800" dirty="0"/>
                <a:t>Outcomes</a:t>
              </a:r>
            </a:p>
            <a:p>
              <a:pPr algn="ctr" defTabSz="581025"/>
              <a:endParaRPr lang="en-CA" sz="1600" b="0" dirty="0">
                <a:solidFill>
                  <a:schemeClr val="accent2"/>
                </a:solidFill>
              </a:endParaRPr>
            </a:p>
            <a:p>
              <a:pPr algn="ctr" defTabSz="581025">
                <a:spcBef>
                  <a:spcPts val="0"/>
                </a:spcBef>
                <a:spcAft>
                  <a:spcPts val="300"/>
                </a:spcAft>
              </a:pPr>
              <a:r>
                <a:rPr lang="en-CA" sz="1200" dirty="0"/>
                <a:t>Incidence</a:t>
              </a:r>
            </a:p>
            <a:p>
              <a:pPr algn="ctr" defTabSz="581025">
                <a:spcBef>
                  <a:spcPts val="0"/>
                </a:spcBef>
                <a:spcAft>
                  <a:spcPts val="300"/>
                </a:spcAft>
              </a:pPr>
              <a:r>
                <a:rPr lang="en-CA" sz="1200" dirty="0"/>
                <a:t>Deaths</a:t>
              </a:r>
            </a:p>
            <a:p>
              <a:pPr algn="ctr" defTabSz="581025">
                <a:spcBef>
                  <a:spcPts val="0"/>
                </a:spcBef>
                <a:spcAft>
                  <a:spcPts val="300"/>
                </a:spcAft>
              </a:pPr>
              <a:r>
                <a:rPr lang="en-CA" sz="1200" dirty="0"/>
                <a:t>Resource needs</a:t>
              </a:r>
            </a:p>
            <a:p>
              <a:pPr algn="ctr" defTabSz="581025">
                <a:spcBef>
                  <a:spcPts val="0"/>
                </a:spcBef>
                <a:spcAft>
                  <a:spcPts val="300"/>
                </a:spcAft>
              </a:pPr>
              <a:r>
                <a:rPr lang="en-CA" sz="1200" dirty="0"/>
                <a:t>Direct health care costs </a:t>
              </a:r>
            </a:p>
            <a:p>
              <a:pPr algn="ctr" defTabSz="581025">
                <a:spcBef>
                  <a:spcPts val="0"/>
                </a:spcBef>
                <a:spcAft>
                  <a:spcPts val="300"/>
                </a:spcAft>
              </a:pPr>
              <a:r>
                <a:rPr lang="en-CA" sz="1200" dirty="0"/>
                <a:t>Life expectancy</a:t>
              </a:r>
            </a:p>
            <a:p>
              <a:pPr algn="ctr" defTabSz="581025">
                <a:spcBef>
                  <a:spcPts val="0"/>
                </a:spcBef>
                <a:spcAft>
                  <a:spcPts val="300"/>
                </a:spcAft>
              </a:pPr>
              <a:r>
                <a:rPr lang="en-CA" sz="1200" dirty="0"/>
                <a:t>Health-adjusted LE</a:t>
              </a:r>
            </a:p>
            <a:p>
              <a:pPr algn="ctr" defTabSz="581025">
                <a:spcBef>
                  <a:spcPts val="0"/>
                </a:spcBef>
                <a:spcAft>
                  <a:spcPts val="300"/>
                </a:spcAft>
              </a:pPr>
              <a:r>
                <a:rPr lang="en-CA" sz="1200" dirty="0"/>
                <a:t>Economic impacts</a:t>
              </a:r>
            </a:p>
            <a:p>
              <a:pPr algn="ctr" defTabSz="581025"/>
              <a:endParaRPr lang="en-CA" sz="1200" dirty="0">
                <a:solidFill>
                  <a:schemeClr val="accent2"/>
                </a:solidFill>
              </a:endParaRPr>
            </a:p>
            <a:p>
              <a:pPr algn="ctr" defTabSz="581025"/>
              <a:endParaRPr lang="en-US" sz="1200" b="0" dirty="0">
                <a:solidFill>
                  <a:schemeClr val="accent2"/>
                </a:solidFill>
              </a:endParaRPr>
            </a:p>
          </p:txBody>
        </p:sp>
      </p:grpSp>
      <p:grpSp>
        <p:nvGrpSpPr>
          <p:cNvPr id="15" name="Group 14"/>
          <p:cNvGrpSpPr>
            <a:grpSpLocks/>
          </p:cNvGrpSpPr>
          <p:nvPr/>
        </p:nvGrpSpPr>
        <p:grpSpPr bwMode="auto">
          <a:xfrm rot="-5400000">
            <a:off x="8223250" y="3179986"/>
            <a:ext cx="4032448" cy="354012"/>
            <a:chOff x="4041" y="3246"/>
            <a:chExt cx="1630" cy="223"/>
          </a:xfrm>
        </p:grpSpPr>
        <p:sp>
          <p:nvSpPr>
            <p:cNvPr id="16" name="AutoShape 90"/>
            <p:cNvSpPr>
              <a:spLocks noChangeArrowheads="1"/>
            </p:cNvSpPr>
            <p:nvPr/>
          </p:nvSpPr>
          <p:spPr bwMode="auto">
            <a:xfrm>
              <a:off x="4626" y="3254"/>
              <a:ext cx="324" cy="214"/>
            </a:xfrm>
            <a:prstGeom prst="roundRect">
              <a:avLst>
                <a:gd name="adj" fmla="val 16667"/>
              </a:avLst>
            </a:prstGeom>
            <a:solidFill>
              <a:srgbClr val="ECECEC"/>
            </a:solidFill>
            <a:ln w="9525">
              <a:noFill/>
              <a:round/>
              <a:headEnd/>
              <a:tailEnd/>
            </a:ln>
          </p:spPr>
          <p:txBody>
            <a:bodyPr wrap="square">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400" dirty="0"/>
                <a:t>Sex</a:t>
              </a:r>
            </a:p>
          </p:txBody>
        </p:sp>
        <p:sp>
          <p:nvSpPr>
            <p:cNvPr id="17" name="AutoShape 91"/>
            <p:cNvSpPr>
              <a:spLocks noChangeArrowheads="1"/>
            </p:cNvSpPr>
            <p:nvPr/>
          </p:nvSpPr>
          <p:spPr bwMode="auto">
            <a:xfrm>
              <a:off x="5341" y="3251"/>
              <a:ext cx="330" cy="215"/>
            </a:xfrm>
            <a:prstGeom prst="roundRect">
              <a:avLst>
                <a:gd name="adj" fmla="val 16667"/>
              </a:avLst>
            </a:prstGeom>
            <a:solidFill>
              <a:srgbClr val="ECECEC"/>
            </a:solidFill>
            <a:ln w="9525">
              <a:noFill/>
              <a:round/>
              <a:headEnd/>
              <a:tailEnd/>
            </a:ln>
          </p:spPr>
          <p:txBody>
            <a:bodyPr wrap="square">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400" dirty="0"/>
                <a:t>Age</a:t>
              </a:r>
            </a:p>
          </p:txBody>
        </p:sp>
        <p:sp>
          <p:nvSpPr>
            <p:cNvPr id="18" name="AutoShape 92"/>
            <p:cNvSpPr>
              <a:spLocks noChangeArrowheads="1"/>
            </p:cNvSpPr>
            <p:nvPr/>
          </p:nvSpPr>
          <p:spPr bwMode="auto">
            <a:xfrm>
              <a:off x="4959" y="3246"/>
              <a:ext cx="376" cy="215"/>
            </a:xfrm>
            <a:prstGeom prst="roundRect">
              <a:avLst>
                <a:gd name="adj" fmla="val 16667"/>
              </a:avLst>
            </a:prstGeom>
            <a:solidFill>
              <a:srgbClr val="ECECEC"/>
            </a:solidFill>
            <a:ln w="9525">
              <a:noFill/>
              <a:round/>
              <a:headEnd/>
              <a:tailEnd/>
            </a:ln>
          </p:spPr>
          <p:txBody>
            <a:bodyPr>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400" dirty="0"/>
                <a:t>Year</a:t>
              </a:r>
            </a:p>
          </p:txBody>
        </p:sp>
        <p:sp>
          <p:nvSpPr>
            <p:cNvPr id="19" name="AutoShape 93"/>
            <p:cNvSpPr>
              <a:spLocks noChangeArrowheads="1"/>
            </p:cNvSpPr>
            <p:nvPr/>
          </p:nvSpPr>
          <p:spPr bwMode="auto">
            <a:xfrm>
              <a:off x="4041" y="3251"/>
              <a:ext cx="576" cy="218"/>
            </a:xfrm>
            <a:prstGeom prst="roundRect">
              <a:avLst>
                <a:gd name="adj" fmla="val 16667"/>
              </a:avLst>
            </a:prstGeom>
            <a:solidFill>
              <a:srgbClr val="ECECEC"/>
            </a:solidFill>
            <a:ln w="9525">
              <a:noFill/>
              <a:round/>
              <a:headEnd/>
              <a:tailEnd/>
            </a:ln>
          </p:spPr>
          <p:txBody>
            <a:bodyPr wrap="square">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400" dirty="0"/>
                <a:t>Province</a:t>
              </a:r>
            </a:p>
          </p:txBody>
        </p:sp>
      </p:grpSp>
      <p:grpSp>
        <p:nvGrpSpPr>
          <p:cNvPr id="30" name="Group 29"/>
          <p:cNvGrpSpPr/>
          <p:nvPr/>
        </p:nvGrpSpPr>
        <p:grpSpPr>
          <a:xfrm>
            <a:off x="1737566" y="2868131"/>
            <a:ext cx="3350323" cy="1361087"/>
            <a:chOff x="213565" y="2868130"/>
            <a:chExt cx="3350323" cy="1361087"/>
          </a:xfrm>
        </p:grpSpPr>
        <p:sp>
          <p:nvSpPr>
            <p:cNvPr id="7" name="AutoShape 81"/>
            <p:cNvSpPr>
              <a:spLocks noChangeArrowheads="1"/>
            </p:cNvSpPr>
            <p:nvPr/>
          </p:nvSpPr>
          <p:spPr bwMode="auto">
            <a:xfrm>
              <a:off x="1056308" y="3013869"/>
              <a:ext cx="2144713" cy="1146175"/>
            </a:xfrm>
            <a:prstGeom prst="roundRect">
              <a:avLst>
                <a:gd name="adj" fmla="val 16667"/>
              </a:avLst>
            </a:prstGeom>
            <a:solidFill>
              <a:srgbClr val="E1FFE1"/>
            </a:solidFill>
            <a:ln w="9525">
              <a:noFill/>
              <a:round/>
              <a:headEnd/>
              <a:tailEnd/>
            </a:ln>
          </p:spPr>
          <p:txBody>
            <a:bodyPr lIns="58044" tIns="29020" rIns="58044" bIns="29020" anchor="ctr" anchorCtr="1"/>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r>
                <a:rPr lang="en-CA" sz="1600" dirty="0"/>
                <a:t>Screening</a:t>
              </a:r>
              <a:r>
                <a:rPr lang="en-CA" sz="1600" dirty="0">
                  <a:solidFill>
                    <a:schemeClr val="accent2"/>
                  </a:solidFill>
                </a:rPr>
                <a:t> </a:t>
              </a:r>
            </a:p>
            <a:p>
              <a:pPr algn="ctr" defTabSz="581025"/>
              <a:endParaRPr lang="en-CA" sz="1200" dirty="0">
                <a:solidFill>
                  <a:schemeClr val="accent2"/>
                </a:solidFill>
              </a:endParaRPr>
            </a:p>
            <a:p>
              <a:pPr algn="ctr" defTabSz="581025"/>
              <a:r>
                <a:rPr lang="en-CA" sz="1200" dirty="0"/>
                <a:t>Target populations</a:t>
              </a:r>
            </a:p>
            <a:p>
              <a:pPr algn="ctr" defTabSz="581025"/>
              <a:r>
                <a:rPr lang="en-CA" sz="1200" dirty="0"/>
                <a:t>Participation rates</a:t>
              </a:r>
            </a:p>
            <a:p>
              <a:pPr algn="ctr" defTabSz="581025"/>
              <a:r>
                <a:rPr lang="en-CA" sz="1200" dirty="0"/>
                <a:t>Various modalities</a:t>
              </a:r>
              <a:endParaRPr lang="en-US" sz="1200" dirty="0"/>
            </a:p>
          </p:txBody>
        </p:sp>
        <p:cxnSp>
          <p:nvCxnSpPr>
            <p:cNvPr id="8" name="AutoShape 82"/>
            <p:cNvCxnSpPr>
              <a:cxnSpLocks noChangeShapeType="1"/>
              <a:stCxn id="7" idx="3"/>
              <a:endCxn id="5" idx="1"/>
            </p:cNvCxnSpPr>
            <p:nvPr/>
          </p:nvCxnSpPr>
          <p:spPr bwMode="auto">
            <a:xfrm>
              <a:off x="3201021" y="3586957"/>
              <a:ext cx="362867" cy="1632"/>
            </a:xfrm>
            <a:prstGeom prst="straightConnector1">
              <a:avLst/>
            </a:prstGeom>
            <a:noFill/>
            <a:ln w="38100">
              <a:solidFill>
                <a:schemeClr val="tx1"/>
              </a:solidFill>
              <a:round/>
              <a:headEnd/>
              <a:tailEnd type="triangle" w="med" len="med"/>
            </a:ln>
          </p:spPr>
        </p:cxnSp>
        <p:sp>
          <p:nvSpPr>
            <p:cNvPr id="21" name="AutoShape 90"/>
            <p:cNvSpPr>
              <a:spLocks noChangeArrowheads="1"/>
            </p:cNvSpPr>
            <p:nvPr/>
          </p:nvSpPr>
          <p:spPr bwMode="auto">
            <a:xfrm rot="16200000">
              <a:off x="-211590" y="3293285"/>
              <a:ext cx="1361087" cy="510778"/>
            </a:xfrm>
            <a:prstGeom prst="roundRect">
              <a:avLst>
                <a:gd name="adj" fmla="val 16667"/>
              </a:avLst>
            </a:prstGeom>
            <a:solidFill>
              <a:srgbClr val="ECECEC"/>
            </a:solidFill>
            <a:ln w="9525">
              <a:noFill/>
              <a:round/>
              <a:headEnd/>
              <a:tailEnd/>
            </a:ln>
          </p:spPr>
          <p:txBody>
            <a:bodyPr wrap="square">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200" dirty="0"/>
                <a:t>EARLY DETECTION</a:t>
              </a:r>
            </a:p>
          </p:txBody>
        </p:sp>
      </p:grpSp>
      <p:grpSp>
        <p:nvGrpSpPr>
          <p:cNvPr id="29" name="Group 28"/>
          <p:cNvGrpSpPr/>
          <p:nvPr/>
        </p:nvGrpSpPr>
        <p:grpSpPr>
          <a:xfrm>
            <a:off x="1737566" y="1355962"/>
            <a:ext cx="3368325" cy="1440163"/>
            <a:chOff x="213565" y="1355961"/>
            <a:chExt cx="3368325" cy="1440163"/>
          </a:xfrm>
        </p:grpSpPr>
        <p:sp>
          <p:nvSpPr>
            <p:cNvPr id="11" name="AutoShape 85"/>
            <p:cNvSpPr>
              <a:spLocks noChangeArrowheads="1"/>
            </p:cNvSpPr>
            <p:nvPr/>
          </p:nvSpPr>
          <p:spPr bwMode="auto">
            <a:xfrm>
              <a:off x="1043608" y="1556544"/>
              <a:ext cx="2173288" cy="1228725"/>
            </a:xfrm>
            <a:prstGeom prst="roundRect">
              <a:avLst>
                <a:gd name="adj" fmla="val 16667"/>
              </a:avLst>
            </a:prstGeom>
            <a:solidFill>
              <a:srgbClr val="FFCCFF"/>
            </a:solidFill>
            <a:ln w="9525">
              <a:noFill/>
              <a:round/>
              <a:headEnd/>
              <a:tailEnd/>
            </a:ln>
          </p:spPr>
          <p:txBody>
            <a:bodyPr lIns="58044" tIns="29020" rIns="58044" bIns="29020" anchor="ct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r>
                <a:rPr lang="en-CA" sz="1600" dirty="0"/>
                <a:t>Risk Factors</a:t>
              </a:r>
            </a:p>
            <a:p>
              <a:pPr algn="ctr" defTabSz="581025"/>
              <a:endParaRPr lang="en-CA" sz="1400" dirty="0">
                <a:solidFill>
                  <a:srgbClr val="0000FF"/>
                </a:solidFill>
              </a:endParaRPr>
            </a:p>
            <a:p>
              <a:pPr algn="ctr" defTabSz="581025"/>
              <a:r>
                <a:rPr lang="en-CA" sz="1200" dirty="0"/>
                <a:t>Lifestyle</a:t>
              </a:r>
            </a:p>
            <a:p>
              <a:pPr algn="ctr" defTabSz="581025"/>
              <a:r>
                <a:rPr lang="en-CA" sz="1200" dirty="0"/>
                <a:t>Environmental</a:t>
              </a:r>
            </a:p>
            <a:p>
              <a:pPr algn="ctr" defTabSz="581025"/>
              <a:r>
                <a:rPr lang="en-CA" sz="1200" dirty="0"/>
                <a:t>Presence of virus</a:t>
              </a:r>
              <a:endParaRPr lang="en-US" sz="1200" dirty="0"/>
            </a:p>
          </p:txBody>
        </p:sp>
        <p:cxnSp>
          <p:nvCxnSpPr>
            <p:cNvPr id="14" name="AutoShape 88"/>
            <p:cNvCxnSpPr>
              <a:cxnSpLocks noChangeShapeType="1"/>
              <a:stCxn id="11" idx="3"/>
            </p:cNvCxnSpPr>
            <p:nvPr/>
          </p:nvCxnSpPr>
          <p:spPr bwMode="auto">
            <a:xfrm flipV="1">
              <a:off x="3216896" y="2168860"/>
              <a:ext cx="364994" cy="2047"/>
            </a:xfrm>
            <a:prstGeom prst="straightConnector1">
              <a:avLst/>
            </a:prstGeom>
            <a:noFill/>
            <a:ln w="38100">
              <a:solidFill>
                <a:schemeClr val="tx1"/>
              </a:solidFill>
              <a:miter lim="800000"/>
              <a:headEnd/>
              <a:tailEnd type="triangle" w="med" len="med"/>
            </a:ln>
          </p:spPr>
        </p:cxnSp>
        <p:sp>
          <p:nvSpPr>
            <p:cNvPr id="22" name="AutoShape 91"/>
            <p:cNvSpPr>
              <a:spLocks noChangeArrowheads="1"/>
            </p:cNvSpPr>
            <p:nvPr/>
          </p:nvSpPr>
          <p:spPr bwMode="auto">
            <a:xfrm rot="16200000">
              <a:off x="-251128" y="1820654"/>
              <a:ext cx="1440163" cy="510778"/>
            </a:xfrm>
            <a:prstGeom prst="roundRect">
              <a:avLst>
                <a:gd name="adj" fmla="val 16667"/>
              </a:avLst>
            </a:prstGeom>
            <a:solidFill>
              <a:srgbClr val="ECECEC"/>
            </a:solidFill>
            <a:ln w="9525">
              <a:noFill/>
              <a:round/>
              <a:headEnd/>
              <a:tailEnd/>
            </a:ln>
          </p:spPr>
          <p:txBody>
            <a:bodyPr wrap="square">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200" dirty="0"/>
                <a:t>PRIMARY PREVENTION</a:t>
              </a:r>
            </a:p>
          </p:txBody>
        </p:sp>
      </p:grpSp>
      <p:grpSp>
        <p:nvGrpSpPr>
          <p:cNvPr id="32" name="Group 31"/>
          <p:cNvGrpSpPr/>
          <p:nvPr/>
        </p:nvGrpSpPr>
        <p:grpSpPr>
          <a:xfrm>
            <a:off x="1738090" y="4380301"/>
            <a:ext cx="3367800" cy="1424963"/>
            <a:chOff x="214090" y="4380300"/>
            <a:chExt cx="3367800" cy="1424963"/>
          </a:xfrm>
        </p:grpSpPr>
        <p:sp>
          <p:nvSpPr>
            <p:cNvPr id="12" name="AutoShape 86"/>
            <p:cNvSpPr>
              <a:spLocks noChangeArrowheads="1"/>
            </p:cNvSpPr>
            <p:nvPr/>
          </p:nvSpPr>
          <p:spPr bwMode="auto">
            <a:xfrm>
              <a:off x="1086471" y="4463256"/>
              <a:ext cx="2154237" cy="1270000"/>
            </a:xfrm>
            <a:prstGeom prst="roundRect">
              <a:avLst>
                <a:gd name="adj" fmla="val 16667"/>
              </a:avLst>
            </a:prstGeom>
            <a:solidFill>
              <a:srgbClr val="D9E7FF"/>
            </a:solidFill>
            <a:ln w="9525">
              <a:noFill/>
              <a:round/>
              <a:headEnd/>
              <a:tailEnd/>
            </a:ln>
          </p:spPr>
          <p:txBody>
            <a:bodyPr lIns="58044" tIns="29020" rIns="58044" bIns="29020" anchor="ctr" anchorCtr="1"/>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r>
                <a:rPr lang="en-CA" sz="1600" dirty="0"/>
                <a:t>New Treatment</a:t>
              </a:r>
            </a:p>
            <a:p>
              <a:pPr algn="ctr" defTabSz="581025"/>
              <a:endParaRPr lang="en-CA" sz="1400" dirty="0"/>
            </a:p>
            <a:p>
              <a:pPr algn="ctr" defTabSz="581025"/>
              <a:r>
                <a:rPr lang="el-GR" sz="1200" dirty="0">
                  <a:cs typeface="Arial" pitchFamily="34" charset="0"/>
                </a:rPr>
                <a:t>Δ</a:t>
              </a:r>
              <a:r>
                <a:rPr lang="en-CA" sz="1200" dirty="0">
                  <a:cs typeface="Arial" pitchFamily="34" charset="0"/>
                </a:rPr>
                <a:t> Cost</a:t>
              </a:r>
              <a:endParaRPr lang="el-GR" sz="1200" dirty="0">
                <a:cs typeface="Arial" pitchFamily="34" charset="0"/>
              </a:endParaRPr>
            </a:p>
            <a:p>
              <a:pPr algn="ctr" defTabSz="581025"/>
              <a:r>
                <a:rPr lang="en-CA" sz="1200" dirty="0"/>
                <a:t>Δ Survival</a:t>
              </a:r>
            </a:p>
            <a:p>
              <a:pPr algn="ctr" defTabSz="581025"/>
              <a:r>
                <a:rPr lang="en-CA" sz="1200" dirty="0"/>
                <a:t>Δ Health utility</a:t>
              </a:r>
            </a:p>
            <a:p>
              <a:pPr algn="ctr" defTabSz="581025"/>
              <a:endParaRPr lang="en-US" sz="1200" dirty="0"/>
            </a:p>
          </p:txBody>
        </p:sp>
        <p:cxnSp>
          <p:nvCxnSpPr>
            <p:cNvPr id="13" name="AutoShape 87"/>
            <p:cNvCxnSpPr>
              <a:cxnSpLocks noChangeShapeType="1"/>
              <a:stCxn id="12" idx="3"/>
            </p:cNvCxnSpPr>
            <p:nvPr/>
          </p:nvCxnSpPr>
          <p:spPr bwMode="auto">
            <a:xfrm flipV="1">
              <a:off x="3240708" y="5094185"/>
              <a:ext cx="341182" cy="4071"/>
            </a:xfrm>
            <a:prstGeom prst="straightConnector1">
              <a:avLst/>
            </a:prstGeom>
            <a:noFill/>
            <a:ln w="38100">
              <a:solidFill>
                <a:schemeClr val="tx1"/>
              </a:solidFill>
              <a:miter lim="800000"/>
              <a:headEnd/>
              <a:tailEnd type="triangle" w="med" len="med"/>
            </a:ln>
          </p:spPr>
        </p:cxnSp>
        <p:sp>
          <p:nvSpPr>
            <p:cNvPr id="24" name="AutoShape 93"/>
            <p:cNvSpPr>
              <a:spLocks noChangeArrowheads="1"/>
            </p:cNvSpPr>
            <p:nvPr/>
          </p:nvSpPr>
          <p:spPr bwMode="auto">
            <a:xfrm rot="16200000">
              <a:off x="-243003" y="4837393"/>
              <a:ext cx="1424963" cy="510778"/>
            </a:xfrm>
            <a:prstGeom prst="roundRect">
              <a:avLst>
                <a:gd name="adj" fmla="val 16667"/>
              </a:avLst>
            </a:prstGeom>
            <a:solidFill>
              <a:srgbClr val="ECECEC"/>
            </a:solidFill>
            <a:ln w="9525">
              <a:noFill/>
              <a:round/>
              <a:headEnd/>
              <a:tailEnd/>
            </a:ln>
          </p:spPr>
          <p:txBody>
            <a:bodyPr wrap="square">
              <a:spAutoFit/>
            </a:bodyPr>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spcBef>
                  <a:spcPct val="50000"/>
                </a:spcBef>
              </a:pPr>
              <a:r>
                <a:rPr lang="en-CA" sz="1200" dirty="0"/>
                <a:t>SECONDARY PREVENTION</a:t>
              </a:r>
            </a:p>
          </p:txBody>
        </p:sp>
      </p:grpSp>
      <p:sp>
        <p:nvSpPr>
          <p:cNvPr id="26" name="AutoShape 86"/>
          <p:cNvSpPr>
            <a:spLocks noChangeArrowheads="1"/>
          </p:cNvSpPr>
          <p:nvPr/>
        </p:nvSpPr>
        <p:spPr bwMode="auto">
          <a:xfrm>
            <a:off x="7320137" y="5732882"/>
            <a:ext cx="3018333" cy="504056"/>
          </a:xfrm>
          <a:prstGeom prst="roundRect">
            <a:avLst>
              <a:gd name="adj" fmla="val 16667"/>
            </a:avLst>
          </a:prstGeom>
          <a:solidFill>
            <a:schemeClr val="accent2">
              <a:lumMod val="20000"/>
              <a:lumOff val="80000"/>
            </a:schemeClr>
          </a:solidFill>
          <a:ln w="9525">
            <a:noFill/>
            <a:round/>
            <a:headEnd/>
            <a:tailEnd/>
          </a:ln>
        </p:spPr>
        <p:txBody>
          <a:bodyPr lIns="58044" tIns="29020" rIns="58044" bIns="29020" anchor="ctr" anchorCtr="1"/>
          <a:lstStyle>
            <a:defPPr>
              <a:defRPr lang="en-CA"/>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defTabSz="581025"/>
            <a:r>
              <a:rPr lang="en-CA" sz="1400" dirty="0"/>
              <a:t>Incremental Cost-effectiveness Ratios (ICERs)</a:t>
            </a:r>
            <a:endParaRPr lang="en-CA" sz="1200" dirty="0"/>
          </a:p>
        </p:txBody>
      </p:sp>
      <p:sp>
        <p:nvSpPr>
          <p:cNvPr id="28" name="Down Arrow 27"/>
          <p:cNvSpPr/>
          <p:nvPr/>
        </p:nvSpPr>
        <p:spPr>
          <a:xfrm>
            <a:off x="8607654" y="5398731"/>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6" name="Group 65"/>
          <p:cNvGrpSpPr/>
          <p:nvPr/>
        </p:nvGrpSpPr>
        <p:grpSpPr>
          <a:xfrm>
            <a:off x="3395700" y="6196893"/>
            <a:ext cx="5130570" cy="369332"/>
            <a:chOff x="1781690" y="818710"/>
            <a:chExt cx="5130570" cy="369332"/>
          </a:xfrm>
        </p:grpSpPr>
        <p:cxnSp>
          <p:nvCxnSpPr>
            <p:cNvPr id="61" name="Straight Arrow Connector 60"/>
            <p:cNvCxnSpPr/>
            <p:nvPr/>
          </p:nvCxnSpPr>
          <p:spPr>
            <a:xfrm>
              <a:off x="1781690" y="1133745"/>
              <a:ext cx="5130570"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131840" y="818710"/>
              <a:ext cx="3060340" cy="369332"/>
            </a:xfrm>
            <a:prstGeom prst="rect">
              <a:avLst/>
            </a:prstGeom>
            <a:noFill/>
          </p:spPr>
          <p:txBody>
            <a:bodyPr wrap="square" rtlCol="0">
              <a:spAutoFit/>
            </a:bodyPr>
            <a:lstStyle/>
            <a:p>
              <a:r>
                <a:rPr lang="en-CA" b="1" dirty="0">
                  <a:solidFill>
                    <a:srgbClr val="0070C0"/>
                  </a:solidFill>
                </a:rPr>
                <a:t>Other cause mortality</a:t>
              </a:r>
            </a:p>
          </p:txBody>
        </p:sp>
      </p:grpSp>
    </p:spTree>
    <p:custDataLst>
      <p:tags r:id="rId1"/>
    </p:custDataLst>
    <p:extLst>
      <p:ext uri="{BB962C8B-B14F-4D97-AF65-F5344CB8AC3E}">
        <p14:creationId xmlns:p14="http://schemas.microsoft.com/office/powerpoint/2010/main" val="829239228"/>
      </p:ext>
    </p:extLst>
  </p:cSld>
  <p:clrMapOvr>
    <a:masterClrMapping/>
  </p:clrMapOvr>
  <p:transition advTm="2374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1" name="Rectangle 7"/>
          <p:cNvSpPr>
            <a:spLocks noGrp="1" noChangeArrowheads="1"/>
          </p:cNvSpPr>
          <p:nvPr>
            <p:ph type="title"/>
          </p:nvPr>
        </p:nvSpPr>
        <p:spPr bwMode="auto">
          <a:xfrm>
            <a:off x="1919537" y="241386"/>
            <a:ext cx="8353425" cy="960125"/>
          </a:xfrm>
          <a:noFill/>
          <a:ln>
            <a:miter lim="800000"/>
            <a:headEnd/>
            <a:tailEnd/>
          </a:ln>
        </p:spPr>
        <p:txBody>
          <a:bodyPr vert="horz" wrap="square" lIns="91440" tIns="45720" rIns="91440" bIns="45720" numCol="1" rtlCol="0" anchor="ctr" anchorCtr="0" compatLnSpc="1">
            <a:prstTxWarp prst="textNoShape">
              <a:avLst/>
            </a:prstTxWarp>
            <a:noAutofit/>
          </a:bodyPr>
          <a:lstStyle/>
          <a:p>
            <a:r>
              <a:rPr lang="en-CA" sz="4000" b="1" dirty="0">
                <a:latin typeface="+mn-lt"/>
              </a:rPr>
              <a:t>How does microsimulation work?</a:t>
            </a:r>
            <a:r>
              <a:rPr lang="en-CA" sz="3600" b="1" dirty="0">
                <a:latin typeface="+mn-lt"/>
              </a:rPr>
              <a:t/>
            </a:r>
            <a:br>
              <a:rPr lang="en-CA" sz="3600" b="1" dirty="0">
                <a:latin typeface="+mn-lt"/>
              </a:rPr>
            </a:br>
            <a:r>
              <a:rPr lang="en-CA" sz="3200" b="1" dirty="0"/>
              <a:t>(non-interacting agent approach)</a:t>
            </a:r>
          </a:p>
        </p:txBody>
      </p:sp>
      <p:sp>
        <p:nvSpPr>
          <p:cNvPr id="39" name="Slide Number Placeholder 38"/>
          <p:cNvSpPr>
            <a:spLocks noGrp="1"/>
          </p:cNvSpPr>
          <p:nvPr>
            <p:ph type="sldNum" sz="quarter" idx="12"/>
          </p:nvPr>
        </p:nvSpPr>
        <p:spPr>
          <a:xfrm>
            <a:off x="8077200" y="6465535"/>
            <a:ext cx="2133600" cy="365125"/>
          </a:xfrm>
        </p:spPr>
        <p:txBody>
          <a:bodyPr/>
          <a:lstStyle/>
          <a:p>
            <a:fld id="{456AE437-B3E9-42AD-81C9-39FEF333B4AE}" type="slidenum">
              <a:rPr lang="en-CA" smtClean="0"/>
              <a:pPr/>
              <a:t>13</a:t>
            </a:fld>
            <a:endParaRPr lang="en-CA" dirty="0"/>
          </a:p>
        </p:txBody>
      </p:sp>
      <p:sp>
        <p:nvSpPr>
          <p:cNvPr id="236546" name="Text Box 2"/>
          <p:cNvSpPr txBox="1">
            <a:spLocks noChangeArrowheads="1"/>
          </p:cNvSpPr>
          <p:nvPr/>
        </p:nvSpPr>
        <p:spPr bwMode="auto">
          <a:xfrm>
            <a:off x="2000250" y="2356535"/>
            <a:ext cx="927100" cy="336550"/>
          </a:xfrm>
          <a:prstGeom prst="rect">
            <a:avLst/>
          </a:prstGeom>
          <a:noFill/>
          <a:ln w="9525" algn="ctr">
            <a:noFill/>
            <a:miter lim="800000"/>
            <a:headEnd/>
            <a:tailEnd/>
          </a:ln>
          <a:effectLst/>
        </p:spPr>
        <p:txBody>
          <a:bodyPr>
            <a:spAutoFit/>
          </a:bodyPr>
          <a:lstStyle/>
          <a:p>
            <a:pPr>
              <a:spcBef>
                <a:spcPct val="50000"/>
              </a:spcBef>
            </a:pPr>
            <a:r>
              <a:rPr lang="en-CA" sz="1600" b="1" dirty="0"/>
              <a:t>Age 0</a:t>
            </a:r>
          </a:p>
        </p:txBody>
      </p:sp>
      <p:sp>
        <p:nvSpPr>
          <p:cNvPr id="236548" name="Line 4"/>
          <p:cNvSpPr>
            <a:spLocks noChangeShapeType="1"/>
          </p:cNvSpPr>
          <p:nvPr/>
        </p:nvSpPr>
        <p:spPr bwMode="auto">
          <a:xfrm>
            <a:off x="2389188" y="1839010"/>
            <a:ext cx="0" cy="336550"/>
          </a:xfrm>
          <a:prstGeom prst="line">
            <a:avLst/>
          </a:prstGeom>
          <a:noFill/>
          <a:ln w="57150">
            <a:solidFill>
              <a:schemeClr val="tx1"/>
            </a:solidFill>
            <a:round/>
            <a:headEnd/>
            <a:tailEnd type="triangle" w="med" len="med"/>
          </a:ln>
          <a:effectLst/>
        </p:spPr>
        <p:txBody>
          <a:bodyPr/>
          <a:lstStyle/>
          <a:p>
            <a:endParaRPr lang="en-CA" dirty="0"/>
          </a:p>
        </p:txBody>
      </p:sp>
      <p:sp>
        <p:nvSpPr>
          <p:cNvPr id="236549" name="Text Box 5"/>
          <p:cNvSpPr txBox="1">
            <a:spLocks noChangeArrowheads="1"/>
          </p:cNvSpPr>
          <p:nvPr/>
        </p:nvSpPr>
        <p:spPr bwMode="auto">
          <a:xfrm>
            <a:off x="1801814" y="1391595"/>
            <a:ext cx="8292981" cy="369332"/>
          </a:xfrm>
          <a:prstGeom prst="rect">
            <a:avLst/>
          </a:prstGeom>
          <a:solidFill>
            <a:schemeClr val="bg1"/>
          </a:solidFill>
          <a:ln w="38100" algn="ctr">
            <a:noFill/>
            <a:miter lim="800000"/>
            <a:headEnd/>
            <a:tailEnd/>
          </a:ln>
          <a:effectLst/>
        </p:spPr>
        <p:txBody>
          <a:bodyPr wrap="square">
            <a:spAutoFit/>
          </a:bodyPr>
          <a:lstStyle/>
          <a:p>
            <a:r>
              <a:rPr lang="en-CA" dirty="0"/>
              <a:t>Let’s start with one simulated person (who happens to get lung cancer)</a:t>
            </a:r>
          </a:p>
        </p:txBody>
      </p:sp>
      <p:sp>
        <p:nvSpPr>
          <p:cNvPr id="236550" name="Rectangle 6"/>
          <p:cNvSpPr>
            <a:spLocks noChangeArrowheads="1"/>
          </p:cNvSpPr>
          <p:nvPr/>
        </p:nvSpPr>
        <p:spPr bwMode="auto">
          <a:xfrm>
            <a:off x="2208214" y="2935973"/>
            <a:ext cx="287337" cy="73025"/>
          </a:xfrm>
          <a:prstGeom prst="rect">
            <a:avLst/>
          </a:prstGeom>
          <a:solidFill>
            <a:srgbClr val="FFFF00">
              <a:alpha val="50000"/>
            </a:srgbClr>
          </a:solidFill>
          <a:ln w="9525" algn="ctr">
            <a:solidFill>
              <a:schemeClr val="tx1"/>
            </a:solidFill>
            <a:miter lim="800000"/>
            <a:headEnd/>
            <a:tailEnd/>
          </a:ln>
          <a:effectLst/>
        </p:spPr>
        <p:txBody>
          <a:bodyPr wrap="none" anchor="ctr"/>
          <a:lstStyle/>
          <a:p>
            <a:endParaRPr lang="en-CA" dirty="0"/>
          </a:p>
        </p:txBody>
      </p:sp>
      <p:sp>
        <p:nvSpPr>
          <p:cNvPr id="236552" name="Line 8"/>
          <p:cNvSpPr>
            <a:spLocks noChangeShapeType="1"/>
          </p:cNvSpPr>
          <p:nvPr/>
        </p:nvSpPr>
        <p:spPr bwMode="auto">
          <a:xfrm flipV="1">
            <a:off x="2600326" y="2970898"/>
            <a:ext cx="269875" cy="3175"/>
          </a:xfrm>
          <a:prstGeom prst="line">
            <a:avLst/>
          </a:prstGeom>
          <a:noFill/>
          <a:ln w="28575">
            <a:solidFill>
              <a:schemeClr val="tx1"/>
            </a:solidFill>
            <a:round/>
            <a:headEnd/>
            <a:tailEnd type="triangle" w="med" len="med"/>
          </a:ln>
          <a:effectLst/>
        </p:spPr>
        <p:txBody>
          <a:bodyPr/>
          <a:lstStyle/>
          <a:p>
            <a:endParaRPr lang="en-CA" dirty="0"/>
          </a:p>
        </p:txBody>
      </p:sp>
      <p:sp>
        <p:nvSpPr>
          <p:cNvPr id="236553" name="Text Box 9"/>
          <p:cNvSpPr txBox="1">
            <a:spLocks noChangeArrowheads="1"/>
          </p:cNvSpPr>
          <p:nvPr/>
        </p:nvSpPr>
        <p:spPr bwMode="auto">
          <a:xfrm>
            <a:off x="2867026" y="2356535"/>
            <a:ext cx="792163" cy="336550"/>
          </a:xfrm>
          <a:prstGeom prst="rect">
            <a:avLst/>
          </a:prstGeom>
          <a:noFill/>
          <a:ln w="9525" algn="ctr">
            <a:noFill/>
            <a:miter lim="800000"/>
            <a:headEnd/>
            <a:tailEnd/>
          </a:ln>
          <a:effectLst/>
        </p:spPr>
        <p:txBody>
          <a:bodyPr>
            <a:spAutoFit/>
          </a:bodyPr>
          <a:lstStyle/>
          <a:p>
            <a:pPr>
              <a:spcBef>
                <a:spcPct val="50000"/>
              </a:spcBef>
            </a:pPr>
            <a:r>
              <a:rPr lang="en-CA" sz="1600" b="1" dirty="0"/>
              <a:t>Age 1</a:t>
            </a:r>
          </a:p>
        </p:txBody>
      </p:sp>
      <p:sp>
        <p:nvSpPr>
          <p:cNvPr id="236555" name="Line 11"/>
          <p:cNvSpPr>
            <a:spLocks noChangeShapeType="1"/>
          </p:cNvSpPr>
          <p:nvPr/>
        </p:nvSpPr>
        <p:spPr bwMode="auto">
          <a:xfrm flipV="1">
            <a:off x="3446464" y="2970897"/>
            <a:ext cx="401637" cy="0"/>
          </a:xfrm>
          <a:prstGeom prst="line">
            <a:avLst/>
          </a:prstGeom>
          <a:noFill/>
          <a:ln w="28575">
            <a:solidFill>
              <a:schemeClr val="tx1"/>
            </a:solidFill>
            <a:prstDash val="sysDot"/>
            <a:round/>
            <a:headEnd/>
            <a:tailEnd type="triangle" w="med" len="med"/>
          </a:ln>
          <a:effectLst/>
        </p:spPr>
        <p:txBody>
          <a:bodyPr/>
          <a:lstStyle/>
          <a:p>
            <a:endParaRPr lang="en-CA" dirty="0"/>
          </a:p>
        </p:txBody>
      </p:sp>
      <p:sp>
        <p:nvSpPr>
          <p:cNvPr id="236556" name="Text Box 12"/>
          <p:cNvSpPr txBox="1">
            <a:spLocks noChangeArrowheads="1"/>
          </p:cNvSpPr>
          <p:nvPr/>
        </p:nvSpPr>
        <p:spPr bwMode="auto">
          <a:xfrm>
            <a:off x="3844926" y="2356535"/>
            <a:ext cx="868363" cy="336550"/>
          </a:xfrm>
          <a:prstGeom prst="rect">
            <a:avLst/>
          </a:prstGeom>
          <a:noFill/>
          <a:ln w="9525" algn="ctr">
            <a:noFill/>
            <a:miter lim="800000"/>
            <a:headEnd/>
            <a:tailEnd/>
          </a:ln>
          <a:effectLst/>
        </p:spPr>
        <p:txBody>
          <a:bodyPr>
            <a:spAutoFit/>
          </a:bodyPr>
          <a:lstStyle/>
          <a:p>
            <a:pPr>
              <a:spcBef>
                <a:spcPct val="50000"/>
              </a:spcBef>
            </a:pPr>
            <a:r>
              <a:rPr lang="en-CA" sz="1600" b="1" dirty="0"/>
              <a:t>Age 15</a:t>
            </a:r>
          </a:p>
        </p:txBody>
      </p:sp>
      <p:sp>
        <p:nvSpPr>
          <p:cNvPr id="236558" name="Rectangle 14"/>
          <p:cNvSpPr>
            <a:spLocks noChangeArrowheads="1"/>
          </p:cNvSpPr>
          <p:nvPr/>
        </p:nvSpPr>
        <p:spPr bwMode="auto">
          <a:xfrm>
            <a:off x="3005139" y="2932798"/>
            <a:ext cx="287337" cy="73025"/>
          </a:xfrm>
          <a:prstGeom prst="rect">
            <a:avLst/>
          </a:prstGeom>
          <a:solidFill>
            <a:srgbClr val="FFFF00">
              <a:alpha val="50000"/>
            </a:srgbClr>
          </a:solidFill>
          <a:ln w="9525" algn="ctr">
            <a:solidFill>
              <a:schemeClr val="tx1"/>
            </a:solidFill>
            <a:miter lim="800000"/>
            <a:headEnd/>
            <a:tailEnd/>
          </a:ln>
          <a:effectLst/>
        </p:spPr>
        <p:txBody>
          <a:bodyPr wrap="none" anchor="ctr"/>
          <a:lstStyle/>
          <a:p>
            <a:endParaRPr lang="en-CA" dirty="0"/>
          </a:p>
        </p:txBody>
      </p:sp>
      <p:sp>
        <p:nvSpPr>
          <p:cNvPr id="236559" name="Rectangle 15"/>
          <p:cNvSpPr>
            <a:spLocks noChangeArrowheads="1"/>
          </p:cNvSpPr>
          <p:nvPr/>
        </p:nvSpPr>
        <p:spPr bwMode="auto">
          <a:xfrm>
            <a:off x="3983039" y="2932798"/>
            <a:ext cx="287337" cy="73025"/>
          </a:xfrm>
          <a:prstGeom prst="rect">
            <a:avLst/>
          </a:prstGeom>
          <a:solidFill>
            <a:srgbClr val="FFFF99"/>
          </a:solidFill>
          <a:ln w="9525" algn="ctr">
            <a:solidFill>
              <a:schemeClr val="tx1"/>
            </a:solidFill>
            <a:miter lim="800000"/>
            <a:headEnd/>
            <a:tailEnd/>
          </a:ln>
          <a:effectLst/>
        </p:spPr>
        <p:txBody>
          <a:bodyPr wrap="none" anchor="ctr"/>
          <a:lstStyle/>
          <a:p>
            <a:endParaRPr lang="en-CA" dirty="0"/>
          </a:p>
        </p:txBody>
      </p:sp>
      <p:sp>
        <p:nvSpPr>
          <p:cNvPr id="236560" name="AutoShape 16"/>
          <p:cNvSpPr>
            <a:spLocks noChangeArrowheads="1"/>
          </p:cNvSpPr>
          <p:nvPr/>
        </p:nvSpPr>
        <p:spPr bwMode="auto">
          <a:xfrm>
            <a:off x="2870200" y="3509061"/>
            <a:ext cx="1036638" cy="998537"/>
          </a:xfrm>
          <a:prstGeom prst="wedgeRectCallout">
            <a:avLst>
              <a:gd name="adj1" fmla="val 67917"/>
              <a:gd name="adj2" fmla="val -100718"/>
            </a:avLst>
          </a:prstGeom>
          <a:solidFill>
            <a:schemeClr val="bg1">
              <a:alpha val="50000"/>
            </a:schemeClr>
          </a:solidFill>
          <a:ln w="9525">
            <a:solidFill>
              <a:schemeClr val="tx1"/>
            </a:solidFill>
            <a:miter lim="800000"/>
            <a:headEnd/>
            <a:tailEnd/>
          </a:ln>
          <a:effectLst/>
        </p:spPr>
        <p:txBody>
          <a:bodyPr anchor="ctr"/>
          <a:lstStyle/>
          <a:p>
            <a:r>
              <a:rPr lang="en-CA" sz="1600" b="1" dirty="0"/>
              <a:t>Starts smoking</a:t>
            </a:r>
          </a:p>
        </p:txBody>
      </p:sp>
      <p:sp>
        <p:nvSpPr>
          <p:cNvPr id="236561" name="Line 17"/>
          <p:cNvSpPr>
            <a:spLocks noChangeShapeType="1"/>
          </p:cNvSpPr>
          <p:nvPr/>
        </p:nvSpPr>
        <p:spPr bwMode="auto">
          <a:xfrm flipV="1">
            <a:off x="4367214" y="2970898"/>
            <a:ext cx="230187" cy="3175"/>
          </a:xfrm>
          <a:prstGeom prst="line">
            <a:avLst/>
          </a:prstGeom>
          <a:noFill/>
          <a:ln w="38100">
            <a:solidFill>
              <a:srgbClr val="FF0000"/>
            </a:solidFill>
            <a:prstDash val="sysDot"/>
            <a:round/>
            <a:headEnd/>
            <a:tailEnd type="triangle" w="med" len="med"/>
          </a:ln>
          <a:effectLst/>
        </p:spPr>
        <p:txBody>
          <a:bodyPr/>
          <a:lstStyle/>
          <a:p>
            <a:endParaRPr lang="en-CA" dirty="0"/>
          </a:p>
        </p:txBody>
      </p:sp>
      <p:sp>
        <p:nvSpPr>
          <p:cNvPr id="236562" name="Text Box 18"/>
          <p:cNvSpPr txBox="1">
            <a:spLocks noChangeArrowheads="1"/>
          </p:cNvSpPr>
          <p:nvPr/>
        </p:nvSpPr>
        <p:spPr bwMode="auto">
          <a:xfrm>
            <a:off x="5173663" y="2356535"/>
            <a:ext cx="868362" cy="336550"/>
          </a:xfrm>
          <a:prstGeom prst="rect">
            <a:avLst/>
          </a:prstGeom>
          <a:noFill/>
          <a:ln w="9525" algn="ctr">
            <a:noFill/>
            <a:miter lim="800000"/>
            <a:headEnd/>
            <a:tailEnd/>
          </a:ln>
          <a:effectLst/>
        </p:spPr>
        <p:txBody>
          <a:bodyPr>
            <a:spAutoFit/>
          </a:bodyPr>
          <a:lstStyle/>
          <a:p>
            <a:pPr>
              <a:spcBef>
                <a:spcPct val="50000"/>
              </a:spcBef>
            </a:pPr>
            <a:r>
              <a:rPr lang="en-CA" sz="1600" b="1" dirty="0"/>
              <a:t>Age 56</a:t>
            </a:r>
          </a:p>
        </p:txBody>
      </p:sp>
      <p:sp>
        <p:nvSpPr>
          <p:cNvPr id="236565" name="Rectangle 21"/>
          <p:cNvSpPr>
            <a:spLocks noChangeArrowheads="1"/>
          </p:cNvSpPr>
          <p:nvPr/>
        </p:nvSpPr>
        <p:spPr bwMode="auto">
          <a:xfrm>
            <a:off x="5327650" y="2932798"/>
            <a:ext cx="287338" cy="73025"/>
          </a:xfrm>
          <a:prstGeom prst="rect">
            <a:avLst/>
          </a:prstGeom>
          <a:solidFill>
            <a:srgbClr val="FFFF99">
              <a:alpha val="50000"/>
            </a:srgbClr>
          </a:solidFill>
          <a:ln w="9525" algn="ctr">
            <a:solidFill>
              <a:schemeClr val="tx1"/>
            </a:solidFill>
            <a:miter lim="800000"/>
            <a:headEnd/>
            <a:tailEnd/>
          </a:ln>
          <a:effectLst/>
        </p:spPr>
        <p:txBody>
          <a:bodyPr wrap="none" anchor="ctr"/>
          <a:lstStyle/>
          <a:p>
            <a:endParaRPr lang="en-CA" dirty="0"/>
          </a:p>
        </p:txBody>
      </p:sp>
      <p:sp>
        <p:nvSpPr>
          <p:cNvPr id="236567" name="Text Box 23"/>
          <p:cNvSpPr txBox="1">
            <a:spLocks noChangeArrowheads="1"/>
          </p:cNvSpPr>
          <p:nvPr/>
        </p:nvSpPr>
        <p:spPr bwMode="auto">
          <a:xfrm>
            <a:off x="1558926" y="2778810"/>
            <a:ext cx="619125" cy="304800"/>
          </a:xfrm>
          <a:prstGeom prst="rect">
            <a:avLst/>
          </a:prstGeom>
          <a:noFill/>
          <a:ln w="9525" algn="ctr">
            <a:noFill/>
            <a:miter lim="800000"/>
            <a:headEnd/>
            <a:tailEnd/>
          </a:ln>
          <a:effectLst/>
        </p:spPr>
        <p:txBody>
          <a:bodyPr>
            <a:spAutoFit/>
          </a:bodyPr>
          <a:lstStyle/>
          <a:p>
            <a:pPr>
              <a:spcBef>
                <a:spcPct val="50000"/>
              </a:spcBef>
            </a:pPr>
            <a:r>
              <a:rPr lang="en-CA" sz="1400" b="1" dirty="0">
                <a:solidFill>
                  <a:srgbClr val="003366"/>
                </a:solidFill>
              </a:rPr>
              <a:t>Male</a:t>
            </a:r>
          </a:p>
        </p:txBody>
      </p:sp>
      <p:sp>
        <p:nvSpPr>
          <p:cNvPr id="236568" name="Oval 24"/>
          <p:cNvSpPr>
            <a:spLocks noChangeArrowheads="1"/>
          </p:cNvSpPr>
          <p:nvPr/>
        </p:nvSpPr>
        <p:spPr bwMode="auto">
          <a:xfrm>
            <a:off x="5443470" y="2894697"/>
            <a:ext cx="152400" cy="153988"/>
          </a:xfrm>
          <a:prstGeom prst="ellipse">
            <a:avLst/>
          </a:prstGeom>
          <a:solidFill>
            <a:srgbClr val="FF0000"/>
          </a:solidFill>
          <a:ln w="9525">
            <a:solidFill>
              <a:schemeClr val="tx1"/>
            </a:solidFill>
            <a:round/>
            <a:headEnd/>
            <a:tailEnd/>
          </a:ln>
          <a:effectLst/>
        </p:spPr>
        <p:txBody>
          <a:bodyPr wrap="none" anchor="ctr"/>
          <a:lstStyle/>
          <a:p>
            <a:endParaRPr lang="en-CA" dirty="0"/>
          </a:p>
        </p:txBody>
      </p:sp>
      <p:sp>
        <p:nvSpPr>
          <p:cNvPr id="236569" name="AutoShape 25"/>
          <p:cNvSpPr>
            <a:spLocks noChangeArrowheads="1"/>
          </p:cNvSpPr>
          <p:nvPr/>
        </p:nvSpPr>
        <p:spPr bwMode="auto">
          <a:xfrm>
            <a:off x="5865813" y="3817035"/>
            <a:ext cx="1460500" cy="920750"/>
          </a:xfrm>
          <a:prstGeom prst="wedgeRectCallout">
            <a:avLst>
              <a:gd name="adj1" fmla="val -74782"/>
              <a:gd name="adj2" fmla="val -132759"/>
            </a:avLst>
          </a:prstGeom>
          <a:solidFill>
            <a:srgbClr val="FFFF99">
              <a:alpha val="50000"/>
            </a:srgbClr>
          </a:solidFill>
          <a:ln w="9525">
            <a:solidFill>
              <a:schemeClr val="tx1"/>
            </a:solidFill>
            <a:miter lim="800000"/>
            <a:headEnd/>
            <a:tailEnd/>
          </a:ln>
          <a:effectLst/>
        </p:spPr>
        <p:txBody>
          <a:bodyPr anchor="ctr"/>
          <a:lstStyle/>
          <a:p>
            <a:r>
              <a:rPr lang="en-CA" sz="1600" b="1" dirty="0"/>
              <a:t>Lung cancer diagnosed at age 56.8</a:t>
            </a:r>
          </a:p>
        </p:txBody>
      </p:sp>
      <p:sp>
        <p:nvSpPr>
          <p:cNvPr id="236571" name="AutoShape 27"/>
          <p:cNvSpPr>
            <a:spLocks noChangeArrowheads="1"/>
          </p:cNvSpPr>
          <p:nvPr/>
        </p:nvSpPr>
        <p:spPr bwMode="auto">
          <a:xfrm>
            <a:off x="7464152" y="4286985"/>
            <a:ext cx="1458912" cy="422275"/>
          </a:xfrm>
          <a:prstGeom prst="wedgeRectCallout">
            <a:avLst>
              <a:gd name="adj1" fmla="val -66954"/>
              <a:gd name="adj2" fmla="val -17715"/>
            </a:avLst>
          </a:prstGeom>
          <a:solidFill>
            <a:srgbClr val="FFFF99">
              <a:alpha val="50000"/>
            </a:srgbClr>
          </a:solidFill>
          <a:ln w="9525">
            <a:solidFill>
              <a:schemeClr val="tx1"/>
            </a:solidFill>
            <a:miter lim="800000"/>
            <a:headEnd/>
            <a:tailEnd/>
          </a:ln>
          <a:effectLst/>
        </p:spPr>
        <p:txBody>
          <a:bodyPr anchor="ctr"/>
          <a:lstStyle/>
          <a:p>
            <a:r>
              <a:rPr lang="en-CA" sz="1600" b="1" dirty="0"/>
              <a:t>Stage II</a:t>
            </a:r>
          </a:p>
        </p:txBody>
      </p:sp>
      <p:sp>
        <p:nvSpPr>
          <p:cNvPr id="236583" name="Oval 39"/>
          <p:cNvSpPr>
            <a:spLocks noChangeArrowheads="1"/>
          </p:cNvSpPr>
          <p:nvPr/>
        </p:nvSpPr>
        <p:spPr bwMode="auto">
          <a:xfrm>
            <a:off x="7032104" y="2126745"/>
            <a:ext cx="1346200" cy="612775"/>
          </a:xfrm>
          <a:prstGeom prst="ellipse">
            <a:avLst/>
          </a:prstGeom>
          <a:noFill/>
          <a:ln w="9525" algn="ctr">
            <a:solidFill>
              <a:schemeClr val="tx1"/>
            </a:solidFill>
            <a:prstDash val="dash"/>
            <a:round/>
            <a:headEnd/>
            <a:tailEnd/>
          </a:ln>
          <a:effectLst/>
        </p:spPr>
        <p:txBody>
          <a:bodyPr lIns="0" tIns="0" rIns="0" bIns="0" anchor="ctr">
            <a:spAutoFit/>
          </a:bodyPr>
          <a:lstStyle/>
          <a:p>
            <a:pPr algn="ctr"/>
            <a:r>
              <a:rPr lang="en-CA" sz="1400" b="1" dirty="0">
                <a:solidFill>
                  <a:srgbClr val="0000FF"/>
                </a:solidFill>
              </a:rPr>
              <a:t>Distant recurrence ?</a:t>
            </a:r>
          </a:p>
        </p:txBody>
      </p:sp>
      <p:cxnSp>
        <p:nvCxnSpPr>
          <p:cNvPr id="236584" name="AutoShape 40"/>
          <p:cNvCxnSpPr>
            <a:cxnSpLocks noChangeShapeType="1"/>
            <a:stCxn id="236568" idx="5"/>
            <a:endCxn id="236583" idx="4"/>
          </p:cNvCxnSpPr>
          <p:nvPr/>
        </p:nvCxnSpPr>
        <p:spPr bwMode="auto">
          <a:xfrm rot="5400000" flipH="1" flipV="1">
            <a:off x="6496071" y="1817001"/>
            <a:ext cx="286615" cy="2131652"/>
          </a:xfrm>
          <a:prstGeom prst="curvedConnector3">
            <a:avLst>
              <a:gd name="adj1" fmla="val -87627"/>
            </a:avLst>
          </a:prstGeom>
          <a:noFill/>
          <a:ln w="28575">
            <a:solidFill>
              <a:schemeClr val="tx1"/>
            </a:solidFill>
            <a:prstDash val="sysDot"/>
            <a:round/>
            <a:headEnd/>
            <a:tailEnd type="triangle" w="med" len="med"/>
          </a:ln>
          <a:effectLst/>
        </p:spPr>
      </p:cxnSp>
      <p:sp>
        <p:nvSpPr>
          <p:cNvPr id="236587" name="Oval 43"/>
          <p:cNvSpPr>
            <a:spLocks noChangeArrowheads="1"/>
          </p:cNvSpPr>
          <p:nvPr/>
        </p:nvSpPr>
        <p:spPr bwMode="auto">
          <a:xfrm>
            <a:off x="8904313" y="2126348"/>
            <a:ext cx="1114425" cy="612775"/>
          </a:xfrm>
          <a:prstGeom prst="ellipse">
            <a:avLst/>
          </a:prstGeom>
          <a:noFill/>
          <a:ln w="9525" algn="ctr">
            <a:solidFill>
              <a:schemeClr val="tx1"/>
            </a:solidFill>
            <a:prstDash val="dash"/>
            <a:round/>
            <a:headEnd/>
            <a:tailEnd/>
          </a:ln>
          <a:effectLst/>
        </p:spPr>
        <p:txBody>
          <a:bodyPr lIns="0" tIns="0" rIns="0" bIns="0" anchor="ctr">
            <a:spAutoFit/>
          </a:bodyPr>
          <a:lstStyle/>
          <a:p>
            <a:pPr algn="ctr"/>
            <a:r>
              <a:rPr lang="en-CA" sz="1400" b="1" dirty="0">
                <a:solidFill>
                  <a:srgbClr val="0000FF"/>
                </a:solidFill>
              </a:rPr>
              <a:t>Terminal Care ?</a:t>
            </a:r>
          </a:p>
        </p:txBody>
      </p:sp>
      <p:cxnSp>
        <p:nvCxnSpPr>
          <p:cNvPr id="236589" name="AutoShape 45"/>
          <p:cNvCxnSpPr>
            <a:cxnSpLocks noChangeShapeType="1"/>
            <a:stCxn id="236568" idx="5"/>
            <a:endCxn id="236587" idx="5"/>
          </p:cNvCxnSpPr>
          <p:nvPr/>
        </p:nvCxnSpPr>
        <p:spPr bwMode="auto">
          <a:xfrm rot="5400000" flipH="1" flipV="1">
            <a:off x="7526167" y="696769"/>
            <a:ext cx="376751" cy="4281981"/>
          </a:xfrm>
          <a:prstGeom prst="curvedConnector3">
            <a:avLst>
              <a:gd name="adj1" fmla="val -66662"/>
            </a:avLst>
          </a:prstGeom>
          <a:noFill/>
          <a:ln w="28575">
            <a:solidFill>
              <a:schemeClr val="tx1"/>
            </a:solidFill>
            <a:prstDash val="sysDot"/>
            <a:round/>
            <a:headEnd/>
            <a:tailEnd type="triangle" w="med" len="med"/>
          </a:ln>
          <a:effectLst/>
        </p:spPr>
      </p:cxnSp>
      <p:sp>
        <p:nvSpPr>
          <p:cNvPr id="236591" name="Rectangle 47"/>
          <p:cNvSpPr>
            <a:spLocks noChangeArrowheads="1"/>
          </p:cNvSpPr>
          <p:nvPr/>
        </p:nvSpPr>
        <p:spPr bwMode="auto">
          <a:xfrm>
            <a:off x="5635625" y="2818497"/>
            <a:ext cx="928688" cy="230188"/>
          </a:xfrm>
          <a:prstGeom prst="rect">
            <a:avLst/>
          </a:prstGeom>
          <a:solidFill>
            <a:srgbClr val="00FFFF"/>
          </a:solidFill>
          <a:ln w="9525">
            <a:solidFill>
              <a:schemeClr val="tx1"/>
            </a:solidFill>
            <a:miter lim="800000"/>
            <a:headEnd/>
            <a:tailEnd/>
          </a:ln>
          <a:effectLst/>
        </p:spPr>
        <p:txBody>
          <a:bodyPr wrap="none" tIns="0" bIns="0" anchor="ctr"/>
          <a:lstStyle/>
          <a:p>
            <a:pPr algn="ctr"/>
            <a:r>
              <a:rPr lang="en-US" sz="1200" b="1" dirty="0"/>
              <a:t>Treatment</a:t>
            </a:r>
          </a:p>
        </p:txBody>
      </p:sp>
      <p:sp>
        <p:nvSpPr>
          <p:cNvPr id="236592" name="Rectangle 48"/>
          <p:cNvSpPr>
            <a:spLocks noChangeArrowheads="1"/>
          </p:cNvSpPr>
          <p:nvPr/>
        </p:nvSpPr>
        <p:spPr bwMode="auto">
          <a:xfrm>
            <a:off x="6596064" y="2818497"/>
            <a:ext cx="998537" cy="230188"/>
          </a:xfrm>
          <a:prstGeom prst="rect">
            <a:avLst/>
          </a:prstGeom>
          <a:solidFill>
            <a:schemeClr val="folHlink"/>
          </a:solidFill>
          <a:ln w="9525">
            <a:solidFill>
              <a:schemeClr val="tx1"/>
            </a:solidFill>
            <a:miter lim="800000"/>
            <a:headEnd/>
            <a:tailEnd/>
          </a:ln>
          <a:effectLst/>
        </p:spPr>
        <p:txBody>
          <a:bodyPr wrap="none" tIns="0" bIns="0" anchor="ctr"/>
          <a:lstStyle/>
          <a:p>
            <a:pPr algn="ctr"/>
            <a:r>
              <a:rPr lang="en-US" sz="1200" b="1" dirty="0"/>
              <a:t>Remission</a:t>
            </a:r>
          </a:p>
        </p:txBody>
      </p:sp>
      <p:sp>
        <p:nvSpPr>
          <p:cNvPr id="236593" name="Oval 49"/>
          <p:cNvSpPr>
            <a:spLocks noChangeArrowheads="1"/>
          </p:cNvSpPr>
          <p:nvPr/>
        </p:nvSpPr>
        <p:spPr bwMode="auto">
          <a:xfrm>
            <a:off x="7594600" y="2894697"/>
            <a:ext cx="152400" cy="153988"/>
          </a:xfrm>
          <a:prstGeom prst="ellipse">
            <a:avLst/>
          </a:prstGeom>
          <a:solidFill>
            <a:srgbClr val="FF0000"/>
          </a:solidFill>
          <a:ln w="9525">
            <a:solidFill>
              <a:schemeClr val="tx1"/>
            </a:solidFill>
            <a:round/>
            <a:headEnd/>
            <a:tailEnd/>
          </a:ln>
          <a:effectLst/>
        </p:spPr>
        <p:txBody>
          <a:bodyPr wrap="none" anchor="ctr"/>
          <a:lstStyle/>
          <a:p>
            <a:endParaRPr lang="en-CA" dirty="0"/>
          </a:p>
        </p:txBody>
      </p:sp>
      <p:cxnSp>
        <p:nvCxnSpPr>
          <p:cNvPr id="236594" name="AutoShape 50"/>
          <p:cNvCxnSpPr>
            <a:cxnSpLocks noChangeShapeType="1"/>
            <a:stCxn id="236593" idx="5"/>
            <a:endCxn id="236587" idx="3"/>
          </p:cNvCxnSpPr>
          <p:nvPr/>
        </p:nvCxnSpPr>
        <p:spPr bwMode="auto">
          <a:xfrm rot="5400000" flipH="1" flipV="1">
            <a:off x="8207724" y="2166342"/>
            <a:ext cx="376751" cy="1342834"/>
          </a:xfrm>
          <a:prstGeom prst="curvedConnector3">
            <a:avLst>
              <a:gd name="adj1" fmla="val -66662"/>
            </a:avLst>
          </a:prstGeom>
          <a:noFill/>
          <a:ln w="38100">
            <a:solidFill>
              <a:srgbClr val="FF0066"/>
            </a:solidFill>
            <a:prstDash val="sysDot"/>
            <a:round/>
            <a:headEnd/>
            <a:tailEnd type="triangle" w="med" len="med"/>
          </a:ln>
          <a:effectLst/>
        </p:spPr>
      </p:cxnSp>
      <p:sp>
        <p:nvSpPr>
          <p:cNvPr id="236596" name="Oval 52"/>
          <p:cNvSpPr>
            <a:spLocks noChangeArrowheads="1"/>
          </p:cNvSpPr>
          <p:nvPr/>
        </p:nvSpPr>
        <p:spPr bwMode="auto">
          <a:xfrm>
            <a:off x="8937625" y="2855011"/>
            <a:ext cx="152400" cy="153987"/>
          </a:xfrm>
          <a:prstGeom prst="ellipse">
            <a:avLst/>
          </a:prstGeom>
          <a:solidFill>
            <a:srgbClr val="FF0000"/>
          </a:solidFill>
          <a:ln w="9525">
            <a:solidFill>
              <a:schemeClr val="tx1"/>
            </a:solidFill>
            <a:round/>
            <a:headEnd/>
            <a:tailEnd/>
          </a:ln>
          <a:effectLst/>
        </p:spPr>
        <p:txBody>
          <a:bodyPr wrap="none" anchor="ctr"/>
          <a:lstStyle/>
          <a:p>
            <a:endParaRPr lang="en-CA" dirty="0"/>
          </a:p>
        </p:txBody>
      </p:sp>
      <p:sp>
        <p:nvSpPr>
          <p:cNvPr id="236597" name="Rectangle 53"/>
          <p:cNvSpPr>
            <a:spLocks noChangeArrowheads="1"/>
          </p:cNvSpPr>
          <p:nvPr/>
        </p:nvSpPr>
        <p:spPr bwMode="auto">
          <a:xfrm>
            <a:off x="7708901" y="2818497"/>
            <a:ext cx="538163" cy="230188"/>
          </a:xfrm>
          <a:prstGeom prst="rect">
            <a:avLst/>
          </a:prstGeom>
          <a:solidFill>
            <a:srgbClr val="00FFFF"/>
          </a:solidFill>
          <a:ln w="9525">
            <a:solidFill>
              <a:schemeClr val="tx1"/>
            </a:solidFill>
            <a:miter lim="800000"/>
            <a:headEnd/>
            <a:tailEnd/>
          </a:ln>
          <a:effectLst/>
        </p:spPr>
        <p:txBody>
          <a:bodyPr wrap="none" tIns="0" bIns="0" anchor="ctr"/>
          <a:lstStyle/>
          <a:p>
            <a:pPr algn="ctr"/>
            <a:r>
              <a:rPr lang="en-US" sz="1200" b="1" dirty="0"/>
              <a:t>Trt</a:t>
            </a:r>
          </a:p>
        </p:txBody>
      </p:sp>
      <p:sp>
        <p:nvSpPr>
          <p:cNvPr id="236598" name="Rectangle 54"/>
          <p:cNvSpPr>
            <a:spLocks noChangeArrowheads="1"/>
          </p:cNvSpPr>
          <p:nvPr/>
        </p:nvSpPr>
        <p:spPr bwMode="auto">
          <a:xfrm>
            <a:off x="8285163" y="2818497"/>
            <a:ext cx="690562" cy="306388"/>
          </a:xfrm>
          <a:prstGeom prst="rect">
            <a:avLst/>
          </a:prstGeom>
          <a:solidFill>
            <a:srgbClr val="FFCC00"/>
          </a:solidFill>
          <a:ln w="9525">
            <a:solidFill>
              <a:schemeClr val="tx1"/>
            </a:solidFill>
            <a:miter lim="800000"/>
            <a:headEnd/>
            <a:tailEnd/>
          </a:ln>
          <a:effectLst/>
        </p:spPr>
        <p:txBody>
          <a:bodyPr wrap="none" tIns="0" bIns="0" anchor="ctr"/>
          <a:lstStyle/>
          <a:p>
            <a:pPr algn="ctr"/>
            <a:r>
              <a:rPr lang="en-US" sz="1200" b="1" dirty="0"/>
              <a:t>On-going </a:t>
            </a:r>
          </a:p>
          <a:p>
            <a:pPr algn="ctr"/>
            <a:r>
              <a:rPr lang="en-US" sz="1200" b="1" dirty="0"/>
              <a:t>care</a:t>
            </a:r>
          </a:p>
        </p:txBody>
      </p:sp>
      <p:sp>
        <p:nvSpPr>
          <p:cNvPr id="236599" name="AutoShape 55"/>
          <p:cNvSpPr>
            <a:spLocks noChangeArrowheads="1"/>
          </p:cNvSpPr>
          <p:nvPr/>
        </p:nvSpPr>
        <p:spPr bwMode="auto">
          <a:xfrm>
            <a:off x="9629775" y="3855135"/>
            <a:ext cx="920750" cy="654050"/>
          </a:xfrm>
          <a:prstGeom prst="wedgeRectCallout">
            <a:avLst>
              <a:gd name="adj1" fmla="val -107412"/>
              <a:gd name="adj2" fmla="val -197574"/>
            </a:avLst>
          </a:prstGeom>
          <a:solidFill>
            <a:srgbClr val="FFFF99">
              <a:alpha val="50000"/>
            </a:srgbClr>
          </a:solidFill>
          <a:ln w="9525">
            <a:solidFill>
              <a:schemeClr val="tx1"/>
            </a:solidFill>
            <a:miter lim="800000"/>
            <a:headEnd/>
            <a:tailEnd/>
          </a:ln>
          <a:effectLst/>
        </p:spPr>
        <p:txBody>
          <a:bodyPr anchor="ctr"/>
          <a:lstStyle/>
          <a:p>
            <a:r>
              <a:rPr lang="en-CA" sz="1600" b="1" dirty="0"/>
              <a:t>Case-Fatality</a:t>
            </a:r>
          </a:p>
        </p:txBody>
      </p:sp>
      <p:sp>
        <p:nvSpPr>
          <p:cNvPr id="236600" name="Line 56"/>
          <p:cNvSpPr>
            <a:spLocks noChangeShapeType="1"/>
          </p:cNvSpPr>
          <p:nvPr/>
        </p:nvSpPr>
        <p:spPr bwMode="auto">
          <a:xfrm flipV="1">
            <a:off x="4559301" y="2970897"/>
            <a:ext cx="307975" cy="0"/>
          </a:xfrm>
          <a:prstGeom prst="line">
            <a:avLst/>
          </a:prstGeom>
          <a:noFill/>
          <a:ln w="57150">
            <a:solidFill>
              <a:srgbClr val="FF0000"/>
            </a:solidFill>
            <a:prstDash val="sysDot"/>
            <a:round/>
            <a:headEnd/>
            <a:tailEnd type="triangle" w="med" len="med"/>
          </a:ln>
          <a:effectLst/>
        </p:spPr>
        <p:txBody>
          <a:bodyPr/>
          <a:lstStyle/>
          <a:p>
            <a:endParaRPr lang="en-CA" dirty="0"/>
          </a:p>
        </p:txBody>
      </p:sp>
      <p:sp>
        <p:nvSpPr>
          <p:cNvPr id="236601" name="Line 57"/>
          <p:cNvSpPr>
            <a:spLocks noChangeShapeType="1"/>
          </p:cNvSpPr>
          <p:nvPr/>
        </p:nvSpPr>
        <p:spPr bwMode="auto">
          <a:xfrm flipV="1">
            <a:off x="4867276" y="2970897"/>
            <a:ext cx="385763" cy="0"/>
          </a:xfrm>
          <a:prstGeom prst="line">
            <a:avLst/>
          </a:prstGeom>
          <a:noFill/>
          <a:ln w="76200">
            <a:solidFill>
              <a:srgbClr val="FF0000"/>
            </a:solidFill>
            <a:round/>
            <a:headEnd/>
            <a:tailEnd type="triangle" w="med" len="med"/>
          </a:ln>
          <a:effectLst/>
        </p:spPr>
        <p:txBody>
          <a:bodyPr/>
          <a:lstStyle/>
          <a:p>
            <a:endParaRPr lang="en-CA" dirty="0"/>
          </a:p>
        </p:txBody>
      </p:sp>
      <p:sp>
        <p:nvSpPr>
          <p:cNvPr id="236602" name="AutoShape 58"/>
          <p:cNvSpPr>
            <a:spLocks noChangeArrowheads="1"/>
          </p:cNvSpPr>
          <p:nvPr/>
        </p:nvSpPr>
        <p:spPr bwMode="auto">
          <a:xfrm>
            <a:off x="4252914" y="3509061"/>
            <a:ext cx="1343025" cy="1036637"/>
          </a:xfrm>
          <a:prstGeom prst="wedgeRectCallout">
            <a:avLst>
              <a:gd name="adj1" fmla="val -19741"/>
              <a:gd name="adj2" fmla="val -88898"/>
            </a:avLst>
          </a:prstGeom>
          <a:solidFill>
            <a:schemeClr val="bg1">
              <a:alpha val="50000"/>
            </a:schemeClr>
          </a:solidFill>
          <a:ln w="9525">
            <a:solidFill>
              <a:schemeClr val="tx1"/>
            </a:solidFill>
            <a:miter lim="800000"/>
            <a:headEnd/>
            <a:tailEnd/>
          </a:ln>
          <a:effectLst/>
        </p:spPr>
        <p:txBody>
          <a:bodyPr anchor="ctr"/>
          <a:lstStyle/>
          <a:p>
            <a:r>
              <a:rPr lang="en-CA" sz="1600" b="1" dirty="0"/>
              <a:t>Cumulative cigarette smoking</a:t>
            </a:r>
          </a:p>
        </p:txBody>
      </p:sp>
      <p:sp>
        <p:nvSpPr>
          <p:cNvPr id="236603" name="AutoShape 59"/>
          <p:cNvSpPr>
            <a:spLocks noChangeArrowheads="1"/>
          </p:cNvSpPr>
          <p:nvPr/>
        </p:nvSpPr>
        <p:spPr bwMode="auto">
          <a:xfrm>
            <a:off x="4214814" y="4929873"/>
            <a:ext cx="1377131" cy="1152525"/>
          </a:xfrm>
          <a:prstGeom prst="wedgeRectCallout">
            <a:avLst>
              <a:gd name="adj1" fmla="val -22745"/>
              <a:gd name="adj2" fmla="val -82505"/>
            </a:avLst>
          </a:prstGeom>
          <a:solidFill>
            <a:schemeClr val="bg1">
              <a:alpha val="50000"/>
            </a:schemeClr>
          </a:solidFill>
          <a:ln w="9525">
            <a:solidFill>
              <a:schemeClr val="tx1"/>
            </a:solidFill>
            <a:miter lim="800000"/>
            <a:headEnd/>
            <a:tailEnd/>
          </a:ln>
          <a:effectLst/>
        </p:spPr>
        <p:txBody>
          <a:bodyPr anchor="ctr"/>
          <a:lstStyle/>
          <a:p>
            <a:r>
              <a:rPr lang="en-CA" sz="1600" b="1" dirty="0"/>
              <a:t>Increased risk of lung cancer</a:t>
            </a:r>
          </a:p>
        </p:txBody>
      </p:sp>
      <p:sp>
        <p:nvSpPr>
          <p:cNvPr id="236604" name="AutoShape 60"/>
          <p:cNvSpPr>
            <a:spLocks noChangeArrowheads="1"/>
          </p:cNvSpPr>
          <p:nvPr/>
        </p:nvSpPr>
        <p:spPr bwMode="auto">
          <a:xfrm>
            <a:off x="5735960" y="4791042"/>
            <a:ext cx="4824536" cy="1728191"/>
          </a:xfrm>
          <a:prstGeom prst="wedgeRectCallout">
            <a:avLst>
              <a:gd name="adj1" fmla="val -25884"/>
              <a:gd name="adj2" fmla="val -63220"/>
            </a:avLst>
          </a:prstGeom>
          <a:solidFill>
            <a:srgbClr val="C0C0C0">
              <a:alpha val="50000"/>
            </a:srgbClr>
          </a:solidFill>
          <a:ln w="9525">
            <a:solidFill>
              <a:schemeClr val="tx1"/>
            </a:solidFill>
            <a:miter lim="800000"/>
            <a:headEnd/>
            <a:tailEnd/>
          </a:ln>
          <a:effectLst/>
        </p:spPr>
        <p:txBody>
          <a:bodyPr anchor="ctr"/>
          <a:lstStyle/>
          <a:p>
            <a:pPr>
              <a:spcAft>
                <a:spcPts val="600"/>
              </a:spcAft>
            </a:pPr>
            <a:r>
              <a:rPr lang="en-CA" sz="1200" b="1" i="1" dirty="0"/>
              <a:t>Method*:</a:t>
            </a:r>
          </a:p>
          <a:p>
            <a:pPr>
              <a:spcAft>
                <a:spcPts val="600"/>
              </a:spcAft>
            </a:pPr>
            <a:r>
              <a:rPr lang="en-CA" sz="1200" b="1" dirty="0"/>
              <a:t>(1) Calculate the probability from age-sex specific baseline incidence rate multiplied by relative risk associated with smoking and radon</a:t>
            </a:r>
          </a:p>
          <a:p>
            <a:pPr>
              <a:spcAft>
                <a:spcPts val="600"/>
              </a:spcAft>
            </a:pPr>
            <a:r>
              <a:rPr lang="en-CA" sz="1200" b="1" dirty="0"/>
              <a:t>(2) Draw random number </a:t>
            </a:r>
          </a:p>
          <a:p>
            <a:pPr>
              <a:spcAft>
                <a:spcPts val="600"/>
              </a:spcAft>
            </a:pPr>
            <a:r>
              <a:rPr lang="en-CA" sz="1200" b="1" dirty="0"/>
              <a:t>(3) If random number less than probability, cancer is diagnosed </a:t>
            </a:r>
          </a:p>
          <a:p>
            <a:pPr>
              <a:spcAft>
                <a:spcPts val="600"/>
              </a:spcAft>
            </a:pPr>
            <a:r>
              <a:rPr lang="en-CA" sz="1200" i="1" dirty="0"/>
              <a:t>*actually, we convert the probability to a hazard and draw a waiting time</a:t>
            </a:r>
          </a:p>
        </p:txBody>
      </p:sp>
    </p:spTree>
    <p:extLst>
      <p:ext uri="{BB962C8B-B14F-4D97-AF65-F5344CB8AC3E}">
        <p14:creationId xmlns:p14="http://schemas.microsoft.com/office/powerpoint/2010/main" val="35218426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5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5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5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65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65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65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656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23660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236601"/>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500"/>
                                  </p:stCondLst>
                                  <p:childTnLst>
                                    <p:set>
                                      <p:cBhvr>
                                        <p:cTn id="33" dur="1" fill="hold">
                                          <p:stCondLst>
                                            <p:cond delay="0"/>
                                          </p:stCondLst>
                                        </p:cTn>
                                        <p:tgtEl>
                                          <p:spTgt spid="23660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660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656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656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656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656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660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1" nodeType="clickEffect">
                                  <p:stCondLst>
                                    <p:cond delay="0"/>
                                  </p:stCondLst>
                                  <p:childTnLst>
                                    <p:animEffect transition="out" filter="box(in)">
                                      <p:cBhvr>
                                        <p:cTn id="55" dur="500"/>
                                        <p:tgtEl>
                                          <p:spTgt spid="236604"/>
                                        </p:tgtEl>
                                      </p:cBhvr>
                                    </p:animEffect>
                                    <p:set>
                                      <p:cBhvr>
                                        <p:cTn id="56" dur="1" fill="hold">
                                          <p:stCondLst>
                                            <p:cond delay="499"/>
                                          </p:stCondLst>
                                        </p:cTn>
                                        <p:tgtEl>
                                          <p:spTgt spid="23660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65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658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65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658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65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65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65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659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6594"/>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236589"/>
                                        </p:tgtEl>
                                        <p:attrNameLst>
                                          <p:attrName>style.visibility</p:attrName>
                                        </p:attrNameLst>
                                      </p:cBhvr>
                                      <p:to>
                                        <p:strVal val="hidden"/>
                                      </p:to>
                                    </p:set>
                                  </p:childTnLst>
                                </p:cTn>
                              </p:par>
                              <p:par>
                                <p:cTn id="87" presetID="35" presetClass="path" presetSubtype="0" accel="50000" decel="50000" fill="hold" grpId="1" nodeType="withEffect">
                                  <p:stCondLst>
                                    <p:cond delay="0"/>
                                  </p:stCondLst>
                                  <p:childTnLst>
                                    <p:animMotion origin="layout" path="M 4.44444E-6 3.7037E-7 L -0.04549 -0.00278 " pathEditMode="relative" rAng="0" ptsTypes="AA">
                                      <p:cBhvr>
                                        <p:cTn id="88" dur="500" fill="hold"/>
                                        <p:tgtEl>
                                          <p:spTgt spid="236587"/>
                                        </p:tgtEl>
                                        <p:attrNameLst>
                                          <p:attrName>ppt_x</p:attrName>
                                          <p:attrName>ppt_y</p:attrName>
                                        </p:attrNameLst>
                                      </p:cBhvr>
                                      <p:rCtr x="-2300" y="-100"/>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659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659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659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36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2" grpId="0" animBg="1"/>
      <p:bldP spid="236553" grpId="0"/>
      <p:bldP spid="236555" grpId="0" animBg="1"/>
      <p:bldP spid="236556" grpId="0"/>
      <p:bldP spid="236558" grpId="0" animBg="1"/>
      <p:bldP spid="236559" grpId="0" animBg="1"/>
      <p:bldP spid="236560" grpId="0" animBg="1"/>
      <p:bldP spid="236561" grpId="0" animBg="1"/>
      <p:bldP spid="236562" grpId="0"/>
      <p:bldP spid="236565" grpId="0" animBg="1"/>
      <p:bldP spid="236568" grpId="0" animBg="1"/>
      <p:bldP spid="236569" grpId="0" animBg="1"/>
      <p:bldP spid="236571" grpId="0" animBg="1"/>
      <p:bldP spid="236583" grpId="0" animBg="1"/>
      <p:bldP spid="236587" grpId="0" animBg="1"/>
      <p:bldP spid="236587" grpId="1" animBg="1"/>
      <p:bldP spid="236591" grpId="0" animBg="1"/>
      <p:bldP spid="236592" grpId="0" animBg="1"/>
      <p:bldP spid="236593" grpId="0" animBg="1"/>
      <p:bldP spid="236596" grpId="0" animBg="1"/>
      <p:bldP spid="236597" grpId="0" animBg="1"/>
      <p:bldP spid="236598" grpId="0" animBg="1"/>
      <p:bldP spid="236599" grpId="0" animBg="1"/>
      <p:bldP spid="236600" grpId="0" animBg="1"/>
      <p:bldP spid="236601" grpId="0" animBg="1"/>
      <p:bldP spid="236602" grpId="0" animBg="1"/>
      <p:bldP spid="236603" grpId="0" animBg="1"/>
      <p:bldP spid="236604" grpId="0" animBg="1"/>
      <p:bldP spid="23660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a:t>
            </a:r>
            <a:r>
              <a:rPr lang="en-CA" dirty="0"/>
              <a:t>Scenarios for organized vs opportunistic </a:t>
            </a:r>
            <a:r>
              <a:rPr lang="en-CA" dirty="0" smtClean="0"/>
              <a:t>screening</a:t>
            </a: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14</a:t>
            </a:fld>
            <a:endParaRPr lang="en-CA" dirty="0"/>
          </a:p>
        </p:txBody>
      </p:sp>
    </p:spTree>
    <p:extLst>
      <p:ext uri="{BB962C8B-B14F-4D97-AF65-F5344CB8AC3E}">
        <p14:creationId xmlns:p14="http://schemas.microsoft.com/office/powerpoint/2010/main" val="382447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solidFill>
                  <a:srgbClr val="000000"/>
                </a:solidFill>
                <a:latin typeface="+mn-lt"/>
              </a:rPr>
              <a:t>Scenario Terms and Definitions</a:t>
            </a:r>
            <a:endParaRPr lang="en-CA" b="1" dirty="0">
              <a:solidFill>
                <a:srgbClr val="000000"/>
              </a:solidFill>
              <a:latin typeface="+mn-lt"/>
            </a:endParaRPr>
          </a:p>
        </p:txBody>
      </p:sp>
      <p:sp>
        <p:nvSpPr>
          <p:cNvPr id="3" name="Content Placeholder 2"/>
          <p:cNvSpPr>
            <a:spLocks noGrp="1"/>
          </p:cNvSpPr>
          <p:nvPr>
            <p:ph idx="1"/>
          </p:nvPr>
        </p:nvSpPr>
        <p:spPr>
          <a:xfrm>
            <a:off x="838200" y="1825624"/>
            <a:ext cx="10515600" cy="4629853"/>
          </a:xfrm>
        </p:spPr>
        <p:txBody>
          <a:bodyPr>
            <a:normAutofit lnSpcReduction="10000"/>
          </a:bodyPr>
          <a:lstStyle/>
          <a:p>
            <a:r>
              <a:rPr lang="en-CA" b="1" dirty="0"/>
              <a:t>Organized screening </a:t>
            </a:r>
            <a:r>
              <a:rPr lang="en-CA" dirty="0"/>
              <a:t>= programmatic </a:t>
            </a:r>
            <a:r>
              <a:rPr lang="en-CA" dirty="0" smtClean="0"/>
              <a:t>screening adhering to CTFPH guidelines</a:t>
            </a:r>
            <a:endParaRPr lang="en-CA" dirty="0"/>
          </a:p>
          <a:p>
            <a:r>
              <a:rPr lang="en-CA" b="1" dirty="0"/>
              <a:t>Opportunistic screening </a:t>
            </a:r>
            <a:r>
              <a:rPr lang="en-CA" dirty="0"/>
              <a:t>= </a:t>
            </a:r>
            <a:r>
              <a:rPr lang="en-CA" dirty="0" smtClean="0"/>
              <a:t>non-programmatic screening (screening outside guidelines)</a:t>
            </a:r>
            <a:endParaRPr lang="en-CA" dirty="0"/>
          </a:p>
          <a:p>
            <a:r>
              <a:rPr lang="en-CA" b="1" dirty="0" smtClean="0"/>
              <a:t>Pack-year </a:t>
            </a:r>
            <a:r>
              <a:rPr lang="en-CA" dirty="0" smtClean="0"/>
              <a:t>– a measure of smoking history based on the number of packs (20 cigarettes/pack) smoked </a:t>
            </a:r>
            <a:r>
              <a:rPr lang="en-CA" b="1" dirty="0" smtClean="0"/>
              <a:t>per day </a:t>
            </a:r>
            <a:r>
              <a:rPr lang="en-CA" dirty="0" smtClean="0"/>
              <a:t>and number of years of smoking</a:t>
            </a:r>
          </a:p>
          <a:p>
            <a:pPr lvl="1"/>
            <a:r>
              <a:rPr lang="en-CA" dirty="0" smtClean="0"/>
              <a:t>30 pack-year history 	</a:t>
            </a:r>
            <a:r>
              <a:rPr lang="en-CA" sz="2200" dirty="0" smtClean="0"/>
              <a:t>= 1 pack/day * 30 years</a:t>
            </a:r>
          </a:p>
          <a:p>
            <a:pPr marL="3200400" lvl="7" indent="0">
              <a:buNone/>
            </a:pPr>
            <a:r>
              <a:rPr lang="en-CA" dirty="0" smtClean="0"/>
              <a:t>	</a:t>
            </a:r>
            <a:r>
              <a:rPr lang="en-CA" sz="2400" dirty="0" smtClean="0"/>
              <a:t>=</a:t>
            </a:r>
            <a:r>
              <a:rPr lang="en-CA" dirty="0" smtClean="0"/>
              <a:t> </a:t>
            </a:r>
            <a:r>
              <a:rPr lang="en-CA" sz="2200" dirty="0" smtClean="0"/>
              <a:t>10 packs/day * 3 years</a:t>
            </a:r>
          </a:p>
          <a:p>
            <a:pPr marL="3200400" lvl="7" indent="0">
              <a:buNone/>
            </a:pPr>
            <a:r>
              <a:rPr lang="en-CA" sz="2200" dirty="0" smtClean="0"/>
              <a:t>	= 2 packs/day * 15 years</a:t>
            </a:r>
          </a:p>
          <a:p>
            <a:r>
              <a:rPr lang="en-CA" b="1" dirty="0" smtClean="0"/>
              <a:t>Participation rate </a:t>
            </a:r>
            <a:r>
              <a:rPr lang="en-CA" dirty="0" smtClean="0"/>
              <a:t>– percent coverage of the eligible population </a:t>
            </a:r>
          </a:p>
        </p:txBody>
      </p:sp>
      <p:sp>
        <p:nvSpPr>
          <p:cNvPr id="4" name="Slide Number Placeholder 3"/>
          <p:cNvSpPr>
            <a:spLocks noGrp="1"/>
          </p:cNvSpPr>
          <p:nvPr>
            <p:ph type="sldNum" sz="quarter" idx="12"/>
          </p:nvPr>
        </p:nvSpPr>
        <p:spPr/>
        <p:txBody>
          <a:bodyPr/>
          <a:lstStyle/>
          <a:p>
            <a:fld id="{C9D61BCA-2697-4EBA-B26E-DE0BF1F05F29}" type="slidenum">
              <a:rPr lang="en-CA" smtClean="0"/>
              <a:t>15</a:t>
            </a:fld>
            <a:endParaRPr lang="en-CA" dirty="0"/>
          </a:p>
        </p:txBody>
      </p:sp>
    </p:spTree>
    <p:extLst>
      <p:ext uri="{BB962C8B-B14F-4D97-AF65-F5344CB8AC3E}">
        <p14:creationId xmlns:p14="http://schemas.microsoft.com/office/powerpoint/2010/main" val="418827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Types of scenarios</a:t>
            </a:r>
            <a:endParaRPr lang="en-US" b="1" dirty="0">
              <a:latin typeface="+mn-lt"/>
            </a:endParaRPr>
          </a:p>
        </p:txBody>
      </p:sp>
      <p:sp>
        <p:nvSpPr>
          <p:cNvPr id="3" name="Content Placeholder 2"/>
          <p:cNvSpPr>
            <a:spLocks noGrp="1"/>
          </p:cNvSpPr>
          <p:nvPr>
            <p:ph idx="1"/>
          </p:nvPr>
        </p:nvSpPr>
        <p:spPr/>
        <p:txBody>
          <a:bodyPr>
            <a:normAutofit/>
          </a:bodyPr>
          <a:lstStyle/>
          <a:p>
            <a:r>
              <a:rPr lang="en-US" sz="3600" dirty="0" smtClean="0"/>
              <a:t>Organized screening of high-risk individuals with only 3 scans (CTFPH guidelines), with moderate and high participation rates</a:t>
            </a:r>
          </a:p>
          <a:p>
            <a:endParaRPr lang="en-US" sz="3600" dirty="0" smtClean="0"/>
          </a:p>
          <a:p>
            <a:r>
              <a:rPr lang="en-US" sz="3600" dirty="0" smtClean="0"/>
              <a:t>Opportunistic screening of low risk individuals (young and light smokers) and high risk individuals annually,  </a:t>
            </a:r>
            <a:r>
              <a:rPr lang="en-US" sz="3600" dirty="0"/>
              <a:t>with moderate and high </a:t>
            </a:r>
            <a:r>
              <a:rPr lang="en-US" sz="3600" dirty="0" smtClean="0"/>
              <a:t>participation rates</a:t>
            </a:r>
            <a:endParaRPr lang="en-US" sz="3600" dirty="0"/>
          </a:p>
          <a:p>
            <a:pPr marL="0" indent="0">
              <a:buNone/>
            </a:pPr>
            <a:endParaRPr lang="en-US" sz="3600" dirty="0" smtClean="0"/>
          </a:p>
        </p:txBody>
      </p:sp>
      <p:sp>
        <p:nvSpPr>
          <p:cNvPr id="4" name="Slide Number Placeholder 3"/>
          <p:cNvSpPr>
            <a:spLocks noGrp="1"/>
          </p:cNvSpPr>
          <p:nvPr>
            <p:ph type="sldNum" sz="quarter" idx="12"/>
          </p:nvPr>
        </p:nvSpPr>
        <p:spPr/>
        <p:txBody>
          <a:bodyPr/>
          <a:lstStyle/>
          <a:p>
            <a:fld id="{C9D61BCA-2697-4EBA-B26E-DE0BF1F05F29}" type="slidenum">
              <a:rPr lang="en-CA" smtClean="0"/>
              <a:t>16</a:t>
            </a:fld>
            <a:endParaRPr lang="en-CA" dirty="0"/>
          </a:p>
        </p:txBody>
      </p:sp>
    </p:spTree>
    <p:extLst>
      <p:ext uri="{BB962C8B-B14F-4D97-AF65-F5344CB8AC3E}">
        <p14:creationId xmlns:p14="http://schemas.microsoft.com/office/powerpoint/2010/main" val="1286698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509"/>
            <a:ext cx="10515600" cy="1325563"/>
          </a:xfrm>
        </p:spPr>
        <p:txBody>
          <a:bodyPr>
            <a:normAutofit/>
          </a:bodyPr>
          <a:lstStyle/>
          <a:p>
            <a:pPr algn="ctr"/>
            <a:r>
              <a:rPr lang="en-CA" b="1" dirty="0" smtClean="0">
                <a:latin typeface="+mn-lt"/>
              </a:rPr>
              <a:t>Key Scenario Assumptions</a:t>
            </a:r>
            <a:endParaRPr lang="en-CA"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30135969"/>
              </p:ext>
            </p:extLst>
          </p:nvPr>
        </p:nvGraphicFramePr>
        <p:xfrm>
          <a:off x="1211537" y="1330550"/>
          <a:ext cx="9701811" cy="5352326"/>
        </p:xfrm>
        <a:graphic>
          <a:graphicData uri="http://schemas.openxmlformats.org/drawingml/2006/table">
            <a:tbl>
              <a:tblPr firstRow="1" bandRow="1">
                <a:tableStyleId>{BDBED569-4797-4DF1-A0F4-6AAB3CD982D8}</a:tableStyleId>
              </a:tblPr>
              <a:tblGrid>
                <a:gridCol w="2885450"/>
                <a:gridCol w="3266507"/>
                <a:gridCol w="3549854"/>
              </a:tblGrid>
              <a:tr h="1117103">
                <a:tc>
                  <a:txBody>
                    <a:bodyPr/>
                    <a:lstStyle/>
                    <a:p>
                      <a:r>
                        <a:rPr lang="en-US" sz="2400" b="1" dirty="0" smtClean="0"/>
                        <a:t>SCREENING</a:t>
                      </a:r>
                      <a:r>
                        <a:rPr lang="en-US" sz="2400" b="1" baseline="0" dirty="0" smtClean="0"/>
                        <a:t> VARIABLE</a:t>
                      </a:r>
                      <a:endParaRPr lang="en-US" sz="2400" b="1" dirty="0"/>
                    </a:p>
                  </a:txBody>
                  <a:tcPr/>
                </a:tc>
                <a:tc>
                  <a:txBody>
                    <a:bodyPr/>
                    <a:lstStyle/>
                    <a:p>
                      <a:r>
                        <a:rPr lang="en-US" sz="2400" b="1" dirty="0" smtClean="0"/>
                        <a:t>ORGANIZED</a:t>
                      </a:r>
                      <a:r>
                        <a:rPr lang="en-US" sz="2400" b="1" baseline="0" dirty="0" smtClean="0"/>
                        <a:t> SCREENING</a:t>
                      </a:r>
                    </a:p>
                  </a:txBody>
                  <a:tcPr/>
                </a:tc>
                <a:tc>
                  <a:txBody>
                    <a:bodyPr/>
                    <a:lstStyle/>
                    <a:p>
                      <a:r>
                        <a:rPr lang="en-US" sz="2400" b="1" dirty="0" smtClean="0"/>
                        <a:t>OPPORTUNISTIC SCREENING</a:t>
                      </a:r>
                      <a:endParaRPr lang="en-US" sz="2400" b="1" dirty="0"/>
                    </a:p>
                  </a:txBody>
                  <a:tcPr/>
                </a:tc>
              </a:tr>
              <a:tr h="581159">
                <a:tc>
                  <a:txBody>
                    <a:bodyPr/>
                    <a:lstStyle/>
                    <a:p>
                      <a:r>
                        <a:rPr lang="en-US" sz="2400" b="1" dirty="0" smtClean="0"/>
                        <a:t>Screening age</a:t>
                      </a:r>
                      <a:endParaRPr lang="en-US" sz="2400" b="1" dirty="0"/>
                    </a:p>
                  </a:txBody>
                  <a:tcPr/>
                </a:tc>
                <a:tc>
                  <a:txBody>
                    <a:bodyPr/>
                    <a:lstStyle/>
                    <a:p>
                      <a:r>
                        <a:rPr lang="en-US" sz="2400" b="1" dirty="0" smtClean="0"/>
                        <a:t>55 – 74</a:t>
                      </a:r>
                      <a:r>
                        <a:rPr lang="en-US" sz="2400" b="1" baseline="0" dirty="0" smtClean="0"/>
                        <a:t> years</a:t>
                      </a:r>
                      <a:endParaRPr lang="en-US" sz="2400" b="1" dirty="0"/>
                    </a:p>
                  </a:txBody>
                  <a:tcPr/>
                </a:tc>
                <a:tc>
                  <a:txBody>
                    <a:bodyPr/>
                    <a:lstStyle/>
                    <a:p>
                      <a:r>
                        <a:rPr lang="en-US" sz="2400" b="1" dirty="0" smtClean="0"/>
                        <a:t>40 – 84 years</a:t>
                      </a:r>
                      <a:endParaRPr lang="en-US" sz="2400" b="1" dirty="0"/>
                    </a:p>
                  </a:txBody>
                  <a:tcPr/>
                </a:tc>
              </a:tr>
              <a:tr h="773379">
                <a:tc>
                  <a:txBody>
                    <a:bodyPr/>
                    <a:lstStyle/>
                    <a:p>
                      <a:r>
                        <a:rPr lang="en-US" sz="2400" b="1" dirty="0" smtClean="0"/>
                        <a:t>Screening frequency</a:t>
                      </a:r>
                      <a:endParaRPr lang="en-US" sz="2400" b="1" dirty="0"/>
                    </a:p>
                  </a:txBody>
                  <a:tcPr/>
                </a:tc>
                <a:tc>
                  <a:txBody>
                    <a:bodyPr/>
                    <a:lstStyle/>
                    <a:p>
                      <a:r>
                        <a:rPr lang="en-US" sz="2400" b="1" dirty="0" smtClean="0"/>
                        <a:t>3 annual screens</a:t>
                      </a:r>
                      <a:endParaRPr lang="en-US" sz="2400" b="1" dirty="0"/>
                    </a:p>
                  </a:txBody>
                  <a:tcPr/>
                </a:tc>
                <a:tc>
                  <a:txBody>
                    <a:bodyPr/>
                    <a:lstStyle/>
                    <a:p>
                      <a:r>
                        <a:rPr lang="en-US" sz="2400" b="1" dirty="0" smtClean="0"/>
                        <a:t>Annual</a:t>
                      </a:r>
                      <a:endParaRPr lang="en-US" sz="2400" b="1" dirty="0"/>
                    </a:p>
                  </a:txBody>
                  <a:tcPr/>
                </a:tc>
              </a:tr>
              <a:tr h="581159">
                <a:tc>
                  <a:txBody>
                    <a:bodyPr/>
                    <a:lstStyle/>
                    <a:p>
                      <a:r>
                        <a:rPr lang="en-US" sz="2400" b="1" dirty="0" smtClean="0"/>
                        <a:t>Smoking</a:t>
                      </a:r>
                      <a:r>
                        <a:rPr lang="en-US" sz="2400" b="1" baseline="0" dirty="0" smtClean="0"/>
                        <a:t> history</a:t>
                      </a:r>
                      <a:endParaRPr lang="en-US" sz="2400" b="1" dirty="0"/>
                    </a:p>
                  </a:txBody>
                  <a:tcPr/>
                </a:tc>
                <a:tc>
                  <a:txBody>
                    <a:bodyPr/>
                    <a:lstStyle/>
                    <a:p>
                      <a:r>
                        <a:rPr lang="en-US" sz="2400" b="1" dirty="0" smtClean="0"/>
                        <a:t>30 pack-year</a:t>
                      </a:r>
                      <a:endParaRPr lang="en-US" sz="2400" b="1" dirty="0"/>
                    </a:p>
                  </a:txBody>
                  <a:tcPr/>
                </a:tc>
                <a:tc>
                  <a:txBody>
                    <a:bodyPr/>
                    <a:lstStyle/>
                    <a:p>
                      <a:r>
                        <a:rPr lang="en-US" sz="2400" b="1" dirty="0" smtClean="0"/>
                        <a:t>1</a:t>
                      </a:r>
                      <a:r>
                        <a:rPr lang="en-US" sz="2400" b="1" baseline="0" dirty="0" smtClean="0"/>
                        <a:t> or</a:t>
                      </a:r>
                      <a:r>
                        <a:rPr lang="en-US" sz="2400" b="1" dirty="0" smtClean="0"/>
                        <a:t> </a:t>
                      </a:r>
                      <a:r>
                        <a:rPr lang="en-US" sz="2400" b="1" baseline="0" dirty="0" smtClean="0"/>
                        <a:t>30 pack-year</a:t>
                      </a:r>
                      <a:endParaRPr lang="en-US" sz="2400" b="1" dirty="0"/>
                    </a:p>
                  </a:txBody>
                  <a:tcPr/>
                </a:tc>
              </a:tr>
              <a:tr h="653606">
                <a:tc>
                  <a:txBody>
                    <a:bodyPr/>
                    <a:lstStyle/>
                    <a:p>
                      <a:r>
                        <a:rPr lang="en-US" sz="2400" b="1" dirty="0" smtClean="0"/>
                        <a:t>Participation</a:t>
                      </a:r>
                      <a:r>
                        <a:rPr lang="en-US" sz="2400" b="1" baseline="0" dirty="0" smtClean="0"/>
                        <a:t> rate</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 30% b) 60%</a:t>
                      </a:r>
                    </a:p>
                  </a:txBody>
                  <a:tcPr/>
                </a:tc>
                <a:tc>
                  <a:txBody>
                    <a:bodyPr/>
                    <a:lstStyle/>
                    <a:p>
                      <a:r>
                        <a:rPr lang="en-US" sz="2400" b="1" dirty="0" smtClean="0"/>
                        <a:t>a) 30% b) 60%</a:t>
                      </a:r>
                    </a:p>
                  </a:txBody>
                  <a:tcPr/>
                </a:tc>
              </a:tr>
              <a:tr h="773379">
                <a:tc>
                  <a:txBody>
                    <a:bodyPr/>
                    <a:lstStyle/>
                    <a:p>
                      <a:r>
                        <a:rPr lang="en-US" sz="2400" b="1" dirty="0" smtClean="0"/>
                        <a:t>Follow-up and efficacy</a:t>
                      </a:r>
                      <a:endParaRPr lang="en-US" sz="2400" b="1" dirty="0"/>
                    </a:p>
                  </a:txBody>
                  <a:tcPr/>
                </a:tc>
                <a:tc>
                  <a:txBody>
                    <a:bodyPr/>
                    <a:lstStyle/>
                    <a:p>
                      <a:r>
                        <a:rPr lang="en-US" sz="2400" b="1" dirty="0" smtClean="0"/>
                        <a:t>Based on NLST </a:t>
                      </a:r>
                      <a:endParaRPr lang="en-US" sz="2400" b="1" dirty="0"/>
                    </a:p>
                  </a:txBody>
                  <a:tcPr/>
                </a:tc>
                <a:tc>
                  <a:txBody>
                    <a:bodyPr/>
                    <a:lstStyle/>
                    <a:p>
                      <a:r>
                        <a:rPr lang="en-US" sz="2400" b="1" dirty="0" smtClean="0"/>
                        <a:t>Based on NLST </a:t>
                      </a:r>
                      <a:endParaRPr lang="en-US" sz="2400" b="1" dirty="0"/>
                    </a:p>
                  </a:txBody>
                  <a:tcPr/>
                </a:tc>
              </a:tr>
              <a:tr h="581159">
                <a:tc>
                  <a:txBody>
                    <a:bodyPr/>
                    <a:lstStyle/>
                    <a:p>
                      <a:r>
                        <a:rPr lang="en-US" sz="2400" b="1" dirty="0" smtClean="0"/>
                        <a:t>Cessation intervention</a:t>
                      </a:r>
                      <a:endParaRPr lang="en-US" sz="2400" b="1" dirty="0"/>
                    </a:p>
                  </a:txBody>
                  <a:tcPr/>
                </a:tc>
                <a:tc>
                  <a:txBody>
                    <a:bodyPr/>
                    <a:lstStyle/>
                    <a:p>
                      <a:r>
                        <a:rPr lang="en-US" sz="2400" b="1" dirty="0" smtClean="0"/>
                        <a:t>None</a:t>
                      </a:r>
                      <a:endParaRPr lang="en-US" sz="2400" b="1" dirty="0"/>
                    </a:p>
                  </a:txBody>
                  <a:tcPr/>
                </a:tc>
                <a:tc>
                  <a:txBody>
                    <a:bodyPr/>
                    <a:lstStyle/>
                    <a:p>
                      <a:r>
                        <a:rPr lang="en-US" sz="2400" b="1" dirty="0" smtClean="0"/>
                        <a:t>None</a:t>
                      </a:r>
                      <a:endParaRPr lang="en-US" sz="2400" b="1" dirty="0"/>
                    </a:p>
                  </a:txBody>
                  <a:tcPr/>
                </a:tc>
              </a:tr>
            </a:tbl>
          </a:graphicData>
        </a:graphic>
      </p:graphicFrame>
      <p:sp>
        <p:nvSpPr>
          <p:cNvPr id="4" name="Slide Number Placeholder 3"/>
          <p:cNvSpPr>
            <a:spLocks noGrp="1"/>
          </p:cNvSpPr>
          <p:nvPr>
            <p:ph type="sldNum" sz="quarter" idx="12"/>
          </p:nvPr>
        </p:nvSpPr>
        <p:spPr/>
        <p:txBody>
          <a:bodyPr/>
          <a:lstStyle/>
          <a:p>
            <a:fld id="{C9D61BCA-2697-4EBA-B26E-DE0BF1F05F29}" type="slidenum">
              <a:rPr lang="en-CA" smtClean="0"/>
              <a:t>17</a:t>
            </a:fld>
            <a:endParaRPr lang="en-CA" dirty="0"/>
          </a:p>
        </p:txBody>
      </p:sp>
    </p:spTree>
    <p:extLst>
      <p:ext uri="{BB962C8B-B14F-4D97-AF65-F5344CB8AC3E}">
        <p14:creationId xmlns:p14="http://schemas.microsoft.com/office/powerpoint/2010/main" val="65461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18" y="0"/>
            <a:ext cx="10021388" cy="901106"/>
          </a:xfrm>
        </p:spPr>
        <p:txBody>
          <a:bodyPr>
            <a:normAutofit/>
          </a:bodyPr>
          <a:lstStyle/>
          <a:p>
            <a:pPr algn="ctr"/>
            <a:r>
              <a:rPr lang="en-CA" sz="3200" b="1" dirty="0">
                <a:latin typeface="+mn-lt"/>
              </a:rPr>
              <a:t> </a:t>
            </a:r>
            <a:r>
              <a:rPr lang="en-CA" sz="3200" b="1" dirty="0" smtClean="0">
                <a:latin typeface="+mn-lt"/>
              </a:rPr>
              <a:t>Key Cost </a:t>
            </a:r>
            <a:r>
              <a:rPr lang="en-CA" sz="3200" b="1" dirty="0">
                <a:latin typeface="+mn-lt"/>
              </a:rPr>
              <a:t>A</a:t>
            </a:r>
            <a:r>
              <a:rPr lang="en-CA" sz="3200" b="1" dirty="0" smtClean="0">
                <a:latin typeface="+mn-lt"/>
              </a:rPr>
              <a:t>ssumptions (CAD$ 2008)</a:t>
            </a:r>
            <a:endParaRPr lang="en-CA" sz="3200"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1849381"/>
              </p:ext>
            </p:extLst>
          </p:nvPr>
        </p:nvGraphicFramePr>
        <p:xfrm>
          <a:off x="1651935" y="745947"/>
          <a:ext cx="8660675" cy="5394439"/>
        </p:xfrm>
        <a:graphic>
          <a:graphicData uri="http://schemas.openxmlformats.org/drawingml/2006/table">
            <a:tbl>
              <a:tblPr firstRow="1" firstCol="1" bandRow="1">
                <a:tableStyleId>{BDBED569-4797-4DF1-A0F4-6AAB3CD982D8}</a:tableStyleId>
              </a:tblPr>
              <a:tblGrid>
                <a:gridCol w="6093069"/>
                <a:gridCol w="2567606"/>
              </a:tblGrid>
              <a:tr h="304039">
                <a:tc>
                  <a:txBody>
                    <a:bodyPr/>
                    <a:lstStyle/>
                    <a:p>
                      <a:pPr>
                        <a:lnSpc>
                          <a:spcPct val="107000"/>
                        </a:lnSpc>
                        <a:spcAft>
                          <a:spcPts val="0"/>
                        </a:spcAft>
                      </a:pPr>
                      <a:r>
                        <a:rPr lang="en-CA" sz="1800" dirty="0">
                          <a:effectLst/>
                        </a:rPr>
                        <a:t>Cost of Screening Scan</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800" dirty="0">
                          <a:effectLst/>
                        </a:rPr>
                        <a:t>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Screening </a:t>
                      </a:r>
                      <a:r>
                        <a:rPr lang="en-CA" sz="1800" dirty="0" smtClean="0">
                          <a:effectLst/>
                        </a:rPr>
                        <a:t>test </a:t>
                      </a:r>
                      <a:r>
                        <a:rPr lang="en-CA" sz="1800" dirty="0">
                          <a:effectLst/>
                        </a:rPr>
                        <a:t>(LDCT scan)</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81</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Screening test interpretation</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88</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a:lnSpc>
                          <a:spcPct val="107000"/>
                        </a:lnSpc>
                        <a:spcAft>
                          <a:spcPts val="0"/>
                        </a:spcAft>
                      </a:pPr>
                      <a:r>
                        <a:rPr lang="en-CA" sz="1800" dirty="0">
                          <a:effectLst/>
                        </a:rPr>
                        <a:t>Consultation and Communication fees</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Communication cost for screen result </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31</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Consultation for positive test </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163</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a:lnSpc>
                          <a:spcPct val="107000"/>
                        </a:lnSpc>
                        <a:spcAft>
                          <a:spcPts val="0"/>
                        </a:spcAft>
                      </a:pPr>
                      <a:r>
                        <a:rPr lang="en-CA" sz="1800" dirty="0">
                          <a:effectLst/>
                        </a:rPr>
                        <a:t>Diagnostic Investigation of </a:t>
                      </a:r>
                      <a:r>
                        <a:rPr lang="en-CA" sz="1800" dirty="0" smtClean="0">
                          <a:effectLst/>
                        </a:rPr>
                        <a:t>Positives </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Non-invasive diagnostic procedures for positive screen</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220</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Invasive procedure for positive screen</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1,583</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a:lnSpc>
                          <a:spcPct val="107000"/>
                        </a:lnSpc>
                        <a:spcAft>
                          <a:spcPts val="0"/>
                        </a:spcAft>
                      </a:pPr>
                      <a:r>
                        <a:rPr lang="en-CA" sz="1800" dirty="0">
                          <a:effectLst/>
                        </a:rPr>
                        <a:t>Treatment Diagnostics </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Pre-diagnosis (GP)</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220*</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Diagnosis (specialist)</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1,207*</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a:lnSpc>
                          <a:spcPct val="107000"/>
                        </a:lnSpc>
                        <a:spcAft>
                          <a:spcPts val="0"/>
                        </a:spcAft>
                      </a:pPr>
                      <a:r>
                        <a:rPr lang="en-CA" sz="1800" dirty="0">
                          <a:effectLst/>
                        </a:rPr>
                        <a:t>Treatments</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Surgery</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13,848**</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Adjuvant Chemotherapy</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3,196**</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Radiotherapy</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4,628**</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150">
                <a:tc>
                  <a:txBody>
                    <a:bodyPr/>
                    <a:lstStyle/>
                    <a:p>
                      <a:pPr marL="457200">
                        <a:lnSpc>
                          <a:spcPct val="107000"/>
                        </a:lnSpc>
                        <a:spcAft>
                          <a:spcPts val="0"/>
                        </a:spcAft>
                      </a:pPr>
                      <a:r>
                        <a:rPr lang="en-CA" sz="1800" dirty="0">
                          <a:effectLst/>
                        </a:rPr>
                        <a:t>Chemotherapy</a:t>
                      </a:r>
                      <a:endParaRPr lang="en-C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3,080**</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C9D61BCA-2697-4EBA-B26E-DE0BF1F05F29}" type="slidenum">
              <a:rPr lang="en-CA" smtClean="0"/>
              <a:t>18</a:t>
            </a:fld>
            <a:endParaRPr lang="en-CA" dirty="0"/>
          </a:p>
        </p:txBody>
      </p:sp>
      <p:sp>
        <p:nvSpPr>
          <p:cNvPr id="8" name="TextBox 7"/>
          <p:cNvSpPr txBox="1"/>
          <p:nvPr/>
        </p:nvSpPr>
        <p:spPr>
          <a:xfrm>
            <a:off x="1592200" y="6078392"/>
            <a:ext cx="9220200" cy="584775"/>
          </a:xfrm>
          <a:prstGeom prst="rect">
            <a:avLst/>
          </a:prstGeom>
          <a:noFill/>
        </p:spPr>
        <p:txBody>
          <a:bodyPr wrap="square" rtlCol="0">
            <a:spAutoFit/>
          </a:bodyPr>
          <a:lstStyle/>
          <a:p>
            <a:r>
              <a:rPr lang="en-CA" sz="1600" dirty="0"/>
              <a:t>* Includes: Diagnostics and physician </a:t>
            </a:r>
            <a:r>
              <a:rPr lang="en-CA" sz="1600" dirty="0" smtClean="0"/>
              <a:t>fees</a:t>
            </a:r>
            <a:r>
              <a:rPr lang="en-CA" sz="1600" dirty="0"/>
              <a:t/>
            </a:r>
            <a:br>
              <a:rPr lang="en-CA" sz="1600" dirty="0"/>
            </a:br>
            <a:r>
              <a:rPr lang="en-CA" sz="1600" dirty="0"/>
              <a:t>**Includes: Diagnostics, hospital admission, physician fees, drug costs, and other professional consultations</a:t>
            </a:r>
          </a:p>
        </p:txBody>
      </p:sp>
    </p:spTree>
    <p:extLst>
      <p:ext uri="{BB962C8B-B14F-4D97-AF65-F5344CB8AC3E}">
        <p14:creationId xmlns:p14="http://schemas.microsoft.com/office/powerpoint/2010/main" val="2591308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a:t>
            </a:r>
            <a:r>
              <a:rPr lang="en-CA" dirty="0"/>
              <a:t>Comparative health </a:t>
            </a:r>
            <a:r>
              <a:rPr lang="en-CA" dirty="0" smtClean="0"/>
              <a:t>outcomes</a:t>
            </a: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19</a:t>
            </a:fld>
            <a:endParaRPr lang="en-CA" dirty="0"/>
          </a:p>
        </p:txBody>
      </p:sp>
    </p:spTree>
    <p:extLst>
      <p:ext uri="{BB962C8B-B14F-4D97-AF65-F5344CB8AC3E}">
        <p14:creationId xmlns:p14="http://schemas.microsoft.com/office/powerpoint/2010/main" val="543568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algn="ctr"/>
            <a:r>
              <a:rPr lang="en-CA" altLang="en-US" b="1" dirty="0" smtClean="0">
                <a:latin typeface="+mn-lt"/>
              </a:rPr>
              <a:t>Acknowledgements </a:t>
            </a:r>
          </a:p>
        </p:txBody>
      </p:sp>
      <p:sp>
        <p:nvSpPr>
          <p:cNvPr id="16386" name="Content Placeholder 2"/>
          <p:cNvSpPr>
            <a:spLocks noGrp="1"/>
          </p:cNvSpPr>
          <p:nvPr>
            <p:ph idx="1"/>
          </p:nvPr>
        </p:nvSpPr>
        <p:spPr>
          <a:xfrm>
            <a:off x="2264530" y="1731599"/>
            <a:ext cx="8567593" cy="3532106"/>
          </a:xfrm>
        </p:spPr>
        <p:txBody>
          <a:bodyPr numCol="2">
            <a:normAutofit fontScale="92500" lnSpcReduction="10000"/>
          </a:bodyPr>
          <a:lstStyle/>
          <a:p>
            <a:r>
              <a:rPr lang="en-CA" altLang="en-US" dirty="0" smtClean="0"/>
              <a:t>Bill Evans (Lead, Lung Cancer Model Working Group)</a:t>
            </a:r>
            <a:endParaRPr lang="en-CA" altLang="en-US" dirty="0"/>
          </a:p>
          <a:p>
            <a:r>
              <a:rPr lang="en-CA" altLang="en-US" dirty="0" smtClean="0"/>
              <a:t>Andy </a:t>
            </a:r>
            <a:r>
              <a:rPr lang="en-CA" altLang="en-US" dirty="0"/>
              <a:t>Coldman </a:t>
            </a:r>
          </a:p>
          <a:p>
            <a:r>
              <a:rPr lang="en-CA" altLang="en-US" dirty="0" smtClean="0"/>
              <a:t>Anthony Miller</a:t>
            </a:r>
          </a:p>
          <a:p>
            <a:r>
              <a:rPr lang="en-CA" altLang="en-US" dirty="0" smtClean="0"/>
              <a:t>John Goffin</a:t>
            </a:r>
          </a:p>
          <a:p>
            <a:r>
              <a:rPr lang="en-CA" altLang="en-US" dirty="0"/>
              <a:t>William </a:t>
            </a:r>
            <a:r>
              <a:rPr lang="en-CA" altLang="en-US" dirty="0" smtClean="0"/>
              <a:t>Flanagan</a:t>
            </a:r>
          </a:p>
          <a:p>
            <a:r>
              <a:rPr lang="en-CA" altLang="en-US" dirty="0" smtClean="0"/>
              <a:t>Claude Nadeau</a:t>
            </a:r>
          </a:p>
          <a:p>
            <a:endParaRPr lang="en-CA" altLang="en-US" dirty="0" smtClean="0"/>
          </a:p>
          <a:p>
            <a:endParaRPr lang="en-CA" altLang="en-US" dirty="0" smtClean="0"/>
          </a:p>
          <a:p>
            <a:r>
              <a:rPr lang="en-CA" altLang="en-US" dirty="0" smtClean="0"/>
              <a:t>Keiko Asakawa</a:t>
            </a:r>
            <a:endParaRPr lang="en-CA" altLang="en-US" dirty="0"/>
          </a:p>
          <a:p>
            <a:r>
              <a:rPr lang="en-CA" altLang="en-US" dirty="0" smtClean="0"/>
              <a:t>Michael Wolfson</a:t>
            </a:r>
          </a:p>
          <a:p>
            <a:r>
              <a:rPr lang="en-CA" altLang="en-US" dirty="0" smtClean="0"/>
              <a:t>Nicole Mittmann</a:t>
            </a:r>
          </a:p>
          <a:p>
            <a:r>
              <a:rPr lang="en-CA" altLang="en-US" dirty="0" smtClean="0"/>
              <a:t>Heather Bryant</a:t>
            </a:r>
          </a:p>
          <a:p>
            <a:r>
              <a:rPr lang="en-CA" altLang="en-US" dirty="0" smtClean="0"/>
              <a:t>Gina Lockwood</a:t>
            </a:r>
          </a:p>
          <a:p>
            <a:r>
              <a:rPr lang="en-CA" altLang="en-US" dirty="0" smtClean="0"/>
              <a:t>Sharon Fung</a:t>
            </a:r>
          </a:p>
          <a:p>
            <a:pPr marL="0" indent="0">
              <a:buNone/>
            </a:pPr>
            <a:endParaRPr lang="en-CA" altLang="en-US" dirty="0" smtClean="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E0F2701-26D5-4EC8-A140-BF3470819DD1}" type="slidenum">
              <a:rPr lang="en-CA" altLang="en-US" sz="1200">
                <a:solidFill>
                  <a:srgbClr val="898989"/>
                </a:solidFill>
              </a:rPr>
              <a:pPr/>
              <a:t>2</a:t>
            </a:fld>
            <a:endParaRPr lang="en-CA" altLang="en-US" sz="1200" dirty="0">
              <a:solidFill>
                <a:srgbClr val="898989"/>
              </a:solidFill>
            </a:endParaRPr>
          </a:p>
        </p:txBody>
      </p:sp>
      <p:sp>
        <p:nvSpPr>
          <p:cNvPr id="2" name="TextBox 1"/>
          <p:cNvSpPr txBox="1"/>
          <p:nvPr/>
        </p:nvSpPr>
        <p:spPr>
          <a:xfrm>
            <a:off x="1564552" y="5263705"/>
            <a:ext cx="9737034" cy="830997"/>
          </a:xfrm>
          <a:prstGeom prst="rect">
            <a:avLst/>
          </a:prstGeom>
          <a:noFill/>
        </p:spPr>
        <p:txBody>
          <a:bodyPr wrap="square" rtlCol="0">
            <a:spAutoFit/>
          </a:bodyPr>
          <a:lstStyle/>
          <a:p>
            <a:pPr algn="ctr"/>
            <a:r>
              <a:rPr lang="en-US" sz="2400" dirty="0" smtClean="0"/>
              <a:t>The Cancer Risk Management Model is funded by Health Canada through the Canadian Partnership Against Cancer</a:t>
            </a:r>
            <a:endParaRPr lang="en-US" sz="2400" dirty="0"/>
          </a:p>
        </p:txBody>
      </p:sp>
    </p:spTree>
    <p:extLst>
      <p:ext uri="{BB962C8B-B14F-4D97-AF65-F5344CB8AC3E}">
        <p14:creationId xmlns:p14="http://schemas.microsoft.com/office/powerpoint/2010/main" val="2812723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D61BCA-2697-4EBA-B26E-DE0BF1F05F29}" type="slidenum">
              <a:rPr lang="en-CA" smtClean="0">
                <a:solidFill>
                  <a:prstClr val="black">
                    <a:tint val="75000"/>
                  </a:prstClr>
                </a:solidFill>
              </a:rPr>
              <a:pPr/>
              <a:t>20</a:t>
            </a:fld>
            <a:endParaRPr lang="en-CA" dirty="0">
              <a:solidFill>
                <a:prstClr val="black">
                  <a:tint val="75000"/>
                </a:prstClr>
              </a:solidFill>
            </a:endParaRPr>
          </a:p>
        </p:txBody>
      </p:sp>
      <p:sp>
        <p:nvSpPr>
          <p:cNvPr id="6" name="Rectangle 5"/>
          <p:cNvSpPr/>
          <p:nvPr/>
        </p:nvSpPr>
        <p:spPr>
          <a:xfrm>
            <a:off x="0" y="1548595"/>
            <a:ext cx="492443" cy="2653227"/>
          </a:xfrm>
          <a:prstGeom prst="rect">
            <a:avLst/>
          </a:prstGeom>
        </p:spPr>
        <p:txBody>
          <a:bodyPr vert="vert270" wrap="none">
            <a:spAutoFit/>
          </a:bodyPr>
          <a:lstStyle/>
          <a:p>
            <a:pPr algn="ctr">
              <a:defRPr sz="2000" b="1" i="0" u="none" strike="noStrike" kern="1200" baseline="0">
                <a:solidFill>
                  <a:prstClr val="black"/>
                </a:solidFill>
                <a:latin typeface="+mn-lt"/>
                <a:ea typeface="+mn-ea"/>
                <a:cs typeface="+mn-cs"/>
              </a:defRPr>
            </a:pPr>
            <a:r>
              <a:rPr lang="en-CA" sz="2000" b="1" dirty="0">
                <a:solidFill>
                  <a:prstClr val="black"/>
                </a:solidFill>
              </a:rPr>
              <a:t>Average annual screens </a:t>
            </a:r>
          </a:p>
        </p:txBody>
      </p:sp>
      <p:graphicFrame>
        <p:nvGraphicFramePr>
          <p:cNvPr id="10" name="Chart 9"/>
          <p:cNvGraphicFramePr>
            <a:graphicFrameLocks/>
          </p:cNvGraphicFramePr>
          <p:nvPr>
            <p:extLst>
              <p:ext uri="{D42A27DB-BD31-4B8C-83A1-F6EECF244321}">
                <p14:modId xmlns:p14="http://schemas.microsoft.com/office/powerpoint/2010/main" val="2894116572"/>
              </p:ext>
            </p:extLst>
          </p:nvPr>
        </p:nvGraphicFramePr>
        <p:xfrm>
          <a:off x="492443" y="0"/>
          <a:ext cx="11076862" cy="646258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14416" y="6326958"/>
            <a:ext cx="1739097" cy="5310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800" b="1" dirty="0" smtClean="0"/>
              <a:t>*30 pack-years</a:t>
            </a:r>
            <a:endParaRPr lang="en-CA" sz="1800" b="1" dirty="0"/>
          </a:p>
        </p:txBody>
      </p:sp>
    </p:spTree>
    <p:extLst>
      <p:ext uri="{BB962C8B-B14F-4D97-AF65-F5344CB8AC3E}">
        <p14:creationId xmlns:p14="http://schemas.microsoft.com/office/powerpoint/2010/main" val="2866849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D61BCA-2697-4EBA-B26E-DE0BF1F05F29}" type="slidenum">
              <a:rPr lang="en-CA" smtClean="0">
                <a:solidFill>
                  <a:prstClr val="black">
                    <a:tint val="75000"/>
                  </a:prstClr>
                </a:solidFill>
              </a:rPr>
              <a:pPr/>
              <a:t>21</a:t>
            </a:fld>
            <a:endParaRPr lang="en-CA"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2014179285"/>
              </p:ext>
            </p:extLst>
          </p:nvPr>
        </p:nvGraphicFramePr>
        <p:xfrm>
          <a:off x="650442" y="212086"/>
          <a:ext cx="10557220" cy="6144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345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61BCA-2697-4EBA-B26E-DE0BF1F05F29}" type="slidenum">
              <a:rPr lang="en-CA" smtClean="0"/>
              <a:t>22</a:t>
            </a:fld>
            <a:endParaRPr lang="en-CA" dirty="0"/>
          </a:p>
        </p:txBody>
      </p:sp>
      <p:graphicFrame>
        <p:nvGraphicFramePr>
          <p:cNvPr id="6" name="Chart 5"/>
          <p:cNvGraphicFramePr>
            <a:graphicFrameLocks/>
          </p:cNvGraphicFramePr>
          <p:nvPr>
            <p:extLst>
              <p:ext uri="{D42A27DB-BD31-4B8C-83A1-F6EECF244321}">
                <p14:modId xmlns:p14="http://schemas.microsoft.com/office/powerpoint/2010/main" val="3070226638"/>
              </p:ext>
            </p:extLst>
          </p:nvPr>
        </p:nvGraphicFramePr>
        <p:xfrm>
          <a:off x="228213" y="212793"/>
          <a:ext cx="11485992" cy="586673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515569"/>
            <a:ext cx="2121158" cy="338554"/>
          </a:xfrm>
          <a:prstGeom prst="rect">
            <a:avLst/>
          </a:prstGeom>
          <a:noFill/>
        </p:spPr>
        <p:txBody>
          <a:bodyPr wrap="none" rtlCol="0">
            <a:spAutoFit/>
          </a:bodyPr>
          <a:lstStyle/>
          <a:p>
            <a:r>
              <a:rPr lang="en-CA" sz="1600" b="1" dirty="0" smtClean="0"/>
              <a:t>*non-age standardized</a:t>
            </a:r>
            <a:endParaRPr lang="en-CA" sz="1600" b="1" dirty="0"/>
          </a:p>
        </p:txBody>
      </p:sp>
    </p:spTree>
    <p:extLst>
      <p:ext uri="{BB962C8B-B14F-4D97-AF65-F5344CB8AC3E}">
        <p14:creationId xmlns:p14="http://schemas.microsoft.com/office/powerpoint/2010/main" val="845809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61BCA-2697-4EBA-B26E-DE0BF1F05F29}" type="slidenum">
              <a:rPr lang="en-CA" smtClean="0"/>
              <a:t>23</a:t>
            </a:fld>
            <a:endParaRPr lang="en-CA" dirty="0"/>
          </a:p>
        </p:txBody>
      </p:sp>
      <p:graphicFrame>
        <p:nvGraphicFramePr>
          <p:cNvPr id="6" name="Chart 5"/>
          <p:cNvGraphicFramePr>
            <a:graphicFrameLocks/>
          </p:cNvGraphicFramePr>
          <p:nvPr>
            <p:extLst>
              <p:ext uri="{D42A27DB-BD31-4B8C-83A1-F6EECF244321}">
                <p14:modId xmlns:p14="http://schemas.microsoft.com/office/powerpoint/2010/main" val="3870891432"/>
              </p:ext>
            </p:extLst>
          </p:nvPr>
        </p:nvGraphicFramePr>
        <p:xfrm>
          <a:off x="226540" y="259492"/>
          <a:ext cx="11314672" cy="583238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15569"/>
            <a:ext cx="2121158" cy="338554"/>
          </a:xfrm>
          <a:prstGeom prst="rect">
            <a:avLst/>
          </a:prstGeom>
          <a:noFill/>
        </p:spPr>
        <p:txBody>
          <a:bodyPr wrap="none" rtlCol="0">
            <a:spAutoFit/>
          </a:bodyPr>
          <a:lstStyle/>
          <a:p>
            <a:r>
              <a:rPr lang="en-CA" sz="1600" b="1" dirty="0" smtClean="0"/>
              <a:t>*non-age standardized</a:t>
            </a:r>
            <a:endParaRPr lang="en-CA" sz="1600" b="1" dirty="0"/>
          </a:p>
        </p:txBody>
      </p:sp>
    </p:spTree>
    <p:extLst>
      <p:ext uri="{BB962C8B-B14F-4D97-AF65-F5344CB8AC3E}">
        <p14:creationId xmlns:p14="http://schemas.microsoft.com/office/powerpoint/2010/main" val="1670141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b="1" dirty="0" smtClean="0">
                <a:latin typeface="+mn-lt"/>
              </a:rPr>
              <a:t>Average Annual Incidence and Mortality Rates (2016-2036)</a:t>
            </a:r>
            <a:r>
              <a:rPr lang="en-CA" dirty="0" smtClean="0"/>
              <a:t>*</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5275949"/>
              </p:ext>
            </p:extLst>
          </p:nvPr>
        </p:nvGraphicFramePr>
        <p:xfrm>
          <a:off x="1044540" y="1642516"/>
          <a:ext cx="9821185" cy="3936909"/>
        </p:xfrm>
        <a:graphic>
          <a:graphicData uri="http://schemas.openxmlformats.org/drawingml/2006/table">
            <a:tbl>
              <a:tblPr firstRow="1" bandRow="1">
                <a:tableStyleId>{5C22544A-7EE6-4342-B048-85BDC9FD1C3A}</a:tableStyleId>
              </a:tblPr>
              <a:tblGrid>
                <a:gridCol w="3144795"/>
                <a:gridCol w="3257296"/>
                <a:gridCol w="3419094"/>
              </a:tblGrid>
              <a:tr h="52602">
                <a:tc>
                  <a:txBody>
                    <a:bodyPr/>
                    <a:lstStyle/>
                    <a:p>
                      <a:pPr algn="ctr" fontAlgn="ctr"/>
                      <a:endParaRPr lang="en-CA" sz="2400" b="1" i="0" u="none" strike="noStrike" dirty="0" smtClean="0">
                        <a:solidFill>
                          <a:srgbClr val="000000"/>
                        </a:solidFill>
                        <a:effectLst/>
                        <a:latin typeface="Calibri" panose="020F0502020204030204" pitchFamily="34" charset="0"/>
                      </a:endParaRPr>
                    </a:p>
                    <a:p>
                      <a:pPr algn="ctr" fontAlgn="ctr"/>
                      <a:r>
                        <a:rPr lang="en-CA" sz="2400" b="1" i="0" u="none" strike="noStrike" dirty="0" smtClean="0">
                          <a:solidFill>
                            <a:srgbClr val="000000"/>
                          </a:solidFill>
                          <a:effectLst/>
                          <a:latin typeface="Calibri" panose="020F0502020204030204" pitchFamily="34" charset="0"/>
                        </a:rPr>
                        <a:t>Scenario</a:t>
                      </a:r>
                      <a:endParaRPr lang="en-CA" sz="24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b"/>
                      <a:r>
                        <a:rPr lang="en-CA" sz="2400" b="1" i="0" u="none" strike="noStrike" dirty="0" smtClean="0">
                          <a:solidFill>
                            <a:srgbClr val="000000"/>
                          </a:solidFill>
                          <a:effectLst/>
                          <a:latin typeface="Calibri" panose="020F0502020204030204" pitchFamily="34" charset="0"/>
                        </a:rPr>
                        <a:t>Incidence </a:t>
                      </a:r>
                      <a:r>
                        <a:rPr lang="en-CA" sz="2400" b="1" i="0" u="none" strike="noStrike" dirty="0">
                          <a:solidFill>
                            <a:srgbClr val="000000"/>
                          </a:solidFill>
                          <a:effectLst/>
                          <a:latin typeface="Calibri" panose="020F0502020204030204" pitchFamily="34" charset="0"/>
                        </a:rPr>
                        <a:t>rate </a:t>
                      </a:r>
                      <a:r>
                        <a:rPr lang="en-CA" sz="2400" b="1" i="0" u="none" strike="noStrike" dirty="0" smtClean="0">
                          <a:solidFill>
                            <a:srgbClr val="000000"/>
                          </a:solidFill>
                          <a:effectLst/>
                          <a:latin typeface="Calibri" panose="020F0502020204030204" pitchFamily="34" charset="0"/>
                        </a:rPr>
                        <a:t>                  (per 100,000)</a:t>
                      </a:r>
                      <a:endParaRPr lang="en-CA" sz="24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CA" sz="2400" b="1" i="0" u="none" strike="noStrike" dirty="0" smtClean="0">
                          <a:solidFill>
                            <a:srgbClr val="000000"/>
                          </a:solidFill>
                          <a:effectLst/>
                          <a:latin typeface="Calibri" panose="020F0502020204030204" pitchFamily="34" charset="0"/>
                        </a:rPr>
                        <a:t> Mortality </a:t>
                      </a:r>
                      <a:r>
                        <a:rPr lang="en-CA" sz="2400" b="1" i="0" u="none" strike="noStrike" dirty="0">
                          <a:solidFill>
                            <a:srgbClr val="000000"/>
                          </a:solidFill>
                          <a:effectLst/>
                          <a:latin typeface="Calibri" panose="020F0502020204030204" pitchFamily="34" charset="0"/>
                        </a:rPr>
                        <a:t>rate </a:t>
                      </a:r>
                      <a:r>
                        <a:rPr lang="en-CA" sz="2400" b="1" i="0" u="none" strike="noStrike" dirty="0" smtClean="0">
                          <a:solidFill>
                            <a:srgbClr val="000000"/>
                          </a:solidFill>
                          <a:effectLst/>
                          <a:latin typeface="Calibri" panose="020F0502020204030204" pitchFamily="34" charset="0"/>
                        </a:rPr>
                        <a:t>                 (per 100,000)</a:t>
                      </a:r>
                      <a:endParaRPr lang="en-CA" sz="24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r>
              <a:tr h="456552">
                <a:tc>
                  <a:txBody>
                    <a:bodyPr/>
                    <a:lstStyle/>
                    <a:p>
                      <a:pPr algn="l" fontAlgn="b"/>
                      <a:r>
                        <a:rPr lang="en-CA" sz="2400" b="1" i="1" u="none" strike="noStrike" dirty="0">
                          <a:solidFill>
                            <a:srgbClr val="000000"/>
                          </a:solidFill>
                          <a:effectLst/>
                          <a:latin typeface="Calibri" panose="020F0502020204030204" pitchFamily="34" charset="0"/>
                        </a:rPr>
                        <a:t>Org: 30% 30pk yr</a:t>
                      </a:r>
                    </a:p>
                  </a:txBody>
                  <a:tcPr marL="9525" marR="9525" marT="9525" marB="0" anchor="b"/>
                </a:tc>
                <a:tc>
                  <a:txBody>
                    <a:bodyPr/>
                    <a:lstStyle/>
                    <a:p>
                      <a:pPr algn="ctr" fontAlgn="b"/>
                      <a:r>
                        <a:rPr lang="en-CA" sz="2400" b="1" i="1" u="none" strike="noStrike" dirty="0" smtClean="0">
                          <a:solidFill>
                            <a:srgbClr val="000000"/>
                          </a:solidFill>
                          <a:effectLst/>
                          <a:latin typeface="Calibri" panose="020F0502020204030204" pitchFamily="34" charset="0"/>
                        </a:rPr>
                        <a:t>77</a:t>
                      </a:r>
                      <a:endParaRPr lang="en-CA"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1" i="1" u="none" strike="noStrike" dirty="0" smtClean="0">
                          <a:solidFill>
                            <a:srgbClr val="000000"/>
                          </a:solidFill>
                          <a:effectLst/>
                          <a:latin typeface="Calibri" panose="020F0502020204030204" pitchFamily="34" charset="0"/>
                        </a:rPr>
                        <a:t>63</a:t>
                      </a:r>
                      <a:endParaRPr lang="en-CA" sz="2400" b="1" i="1" u="none" strike="noStrike" dirty="0">
                        <a:solidFill>
                          <a:srgbClr val="000000"/>
                        </a:solidFill>
                        <a:effectLst/>
                        <a:latin typeface="Calibri" panose="020F0502020204030204" pitchFamily="34" charset="0"/>
                      </a:endParaRPr>
                    </a:p>
                  </a:txBody>
                  <a:tcPr marL="9525" marR="9525" marT="9525" marB="0" anchor="b"/>
                </a:tc>
              </a:tr>
              <a:tr h="456552">
                <a:tc>
                  <a:txBody>
                    <a:bodyPr/>
                    <a:lstStyle/>
                    <a:p>
                      <a:pPr algn="l" fontAlgn="b"/>
                      <a:r>
                        <a:rPr lang="en-CA" sz="2400" b="0" i="0" u="none" strike="noStrike" dirty="0">
                          <a:solidFill>
                            <a:srgbClr val="000000"/>
                          </a:solidFill>
                          <a:effectLst/>
                          <a:latin typeface="Calibri" panose="020F0502020204030204" pitchFamily="34" charset="0"/>
                        </a:rPr>
                        <a:t>Opp: 30% 1pk yr</a:t>
                      </a: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79</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61</a:t>
                      </a:r>
                      <a:endParaRPr lang="en-CA" sz="2400" b="0" i="0" u="none" strike="noStrike" dirty="0">
                        <a:solidFill>
                          <a:srgbClr val="000000"/>
                        </a:solidFill>
                        <a:effectLst/>
                        <a:latin typeface="Calibri" panose="020F0502020204030204" pitchFamily="34" charset="0"/>
                      </a:endParaRPr>
                    </a:p>
                  </a:txBody>
                  <a:tcPr marL="9525" marR="9525" marT="9525" marB="0" anchor="b"/>
                </a:tc>
              </a:tr>
              <a:tr h="456552">
                <a:tc>
                  <a:txBody>
                    <a:bodyPr/>
                    <a:lstStyle/>
                    <a:p>
                      <a:pPr algn="l" fontAlgn="b"/>
                      <a:r>
                        <a:rPr lang="en-CA" sz="2400" b="0" i="0" u="none" strike="noStrike" dirty="0">
                          <a:solidFill>
                            <a:srgbClr val="000000"/>
                          </a:solidFill>
                          <a:effectLst/>
                          <a:latin typeface="Calibri" panose="020F0502020204030204" pitchFamily="34" charset="0"/>
                        </a:rPr>
                        <a:t>Opp: 30% 30pk yr</a:t>
                      </a: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78</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62</a:t>
                      </a:r>
                      <a:endParaRPr lang="en-CA" sz="2400" b="0" i="0" u="none" strike="noStrike" dirty="0">
                        <a:solidFill>
                          <a:srgbClr val="000000"/>
                        </a:solidFill>
                        <a:effectLst/>
                        <a:latin typeface="Calibri" panose="020F0502020204030204" pitchFamily="34" charset="0"/>
                      </a:endParaRPr>
                    </a:p>
                  </a:txBody>
                  <a:tcPr marL="9525" marR="9525" marT="9525" marB="0" anchor="b"/>
                </a:tc>
              </a:tr>
              <a:tr h="456552">
                <a:tc>
                  <a:txBody>
                    <a:bodyPr/>
                    <a:lstStyle/>
                    <a:p>
                      <a:pPr algn="l" fontAlgn="ctr"/>
                      <a:r>
                        <a:rPr lang="en-CA" sz="2400" b="1" i="1" u="none" strike="noStrike" dirty="0">
                          <a:solidFill>
                            <a:srgbClr val="000000"/>
                          </a:solidFill>
                          <a:effectLst/>
                          <a:latin typeface="Calibri" panose="020F0502020204030204" pitchFamily="34" charset="0"/>
                        </a:rPr>
                        <a:t>Org: 60% 30pk yr</a:t>
                      </a:r>
                    </a:p>
                  </a:txBody>
                  <a:tcPr marL="9525" marR="9525" marT="9525" marB="0" anchor="ctr"/>
                </a:tc>
                <a:tc>
                  <a:txBody>
                    <a:bodyPr/>
                    <a:lstStyle/>
                    <a:p>
                      <a:pPr algn="ctr" fontAlgn="b"/>
                      <a:r>
                        <a:rPr lang="en-CA" sz="2400" b="1" i="1" u="none" strike="noStrike" dirty="0" smtClean="0">
                          <a:solidFill>
                            <a:srgbClr val="000000"/>
                          </a:solidFill>
                          <a:effectLst/>
                          <a:latin typeface="Calibri" panose="020F0502020204030204" pitchFamily="34" charset="0"/>
                        </a:rPr>
                        <a:t>77</a:t>
                      </a:r>
                      <a:endParaRPr lang="en-CA"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1" i="1" u="none" strike="noStrike" dirty="0" smtClean="0">
                          <a:solidFill>
                            <a:srgbClr val="000000"/>
                          </a:solidFill>
                          <a:effectLst/>
                          <a:latin typeface="Calibri" panose="020F0502020204030204" pitchFamily="34" charset="0"/>
                        </a:rPr>
                        <a:t>62</a:t>
                      </a:r>
                      <a:endParaRPr lang="en-CA" sz="2400" b="1" i="1" u="none" strike="noStrike" dirty="0">
                        <a:solidFill>
                          <a:srgbClr val="000000"/>
                        </a:solidFill>
                        <a:effectLst/>
                        <a:latin typeface="Calibri" panose="020F0502020204030204" pitchFamily="34" charset="0"/>
                      </a:endParaRPr>
                    </a:p>
                  </a:txBody>
                  <a:tcPr marL="9525" marR="9525" marT="9525" marB="0" anchor="b"/>
                </a:tc>
              </a:tr>
              <a:tr h="456552">
                <a:tc>
                  <a:txBody>
                    <a:bodyPr/>
                    <a:lstStyle/>
                    <a:p>
                      <a:pPr algn="l" fontAlgn="b"/>
                      <a:r>
                        <a:rPr lang="en-CA" sz="2400" b="0" i="0" u="none" strike="noStrike" dirty="0">
                          <a:solidFill>
                            <a:srgbClr val="000000"/>
                          </a:solidFill>
                          <a:effectLst/>
                          <a:latin typeface="Calibri" panose="020F0502020204030204" pitchFamily="34" charset="0"/>
                        </a:rPr>
                        <a:t>Opp: 60% 1pk yr</a:t>
                      </a: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82</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60</a:t>
                      </a:r>
                      <a:endParaRPr lang="en-CA" sz="2400" b="0" i="0" u="none" strike="noStrike" dirty="0">
                        <a:solidFill>
                          <a:srgbClr val="000000"/>
                        </a:solidFill>
                        <a:effectLst/>
                        <a:latin typeface="Calibri" panose="020F0502020204030204" pitchFamily="34" charset="0"/>
                      </a:endParaRPr>
                    </a:p>
                  </a:txBody>
                  <a:tcPr marL="9525" marR="9525" marT="9525" marB="0" anchor="b"/>
                </a:tc>
              </a:tr>
              <a:tr h="456552">
                <a:tc>
                  <a:txBody>
                    <a:bodyPr/>
                    <a:lstStyle/>
                    <a:p>
                      <a:pPr algn="l" fontAlgn="b"/>
                      <a:r>
                        <a:rPr lang="en-CA" sz="2400" b="0" i="0" u="none" strike="noStrike" dirty="0">
                          <a:solidFill>
                            <a:srgbClr val="000000"/>
                          </a:solidFill>
                          <a:effectLst/>
                          <a:latin typeface="Calibri" panose="020F0502020204030204" pitchFamily="34" charset="0"/>
                        </a:rPr>
                        <a:t>Opp: 60% 30pk yr</a:t>
                      </a: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81</a:t>
                      </a:r>
                      <a:endParaRPr lang="en-CA"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0" i="0" u="none" strike="noStrike" dirty="0" smtClean="0">
                          <a:solidFill>
                            <a:srgbClr val="000000"/>
                          </a:solidFill>
                          <a:effectLst/>
                          <a:latin typeface="Calibri" panose="020F0502020204030204" pitchFamily="34" charset="0"/>
                        </a:rPr>
                        <a:t>61</a:t>
                      </a:r>
                      <a:endParaRPr lang="en-CA" sz="2400" b="0" i="0" u="none" strike="noStrike" dirty="0">
                        <a:solidFill>
                          <a:srgbClr val="000000"/>
                        </a:solidFill>
                        <a:effectLst/>
                        <a:latin typeface="Calibri" panose="020F0502020204030204" pitchFamily="34" charset="0"/>
                      </a:endParaRPr>
                    </a:p>
                  </a:txBody>
                  <a:tcPr marL="9525" marR="9525" marT="9525" marB="0" anchor="b"/>
                </a:tc>
              </a:tr>
              <a:tr h="456552">
                <a:tc>
                  <a:txBody>
                    <a:bodyPr/>
                    <a:lstStyle/>
                    <a:p>
                      <a:pPr algn="l" fontAlgn="b"/>
                      <a:r>
                        <a:rPr lang="en-CA" sz="2400" b="1" i="1" u="none" strike="noStrike" dirty="0">
                          <a:solidFill>
                            <a:srgbClr val="000000"/>
                          </a:solidFill>
                          <a:effectLst/>
                          <a:latin typeface="Calibri" panose="020F0502020204030204" pitchFamily="34" charset="0"/>
                        </a:rPr>
                        <a:t>No screening </a:t>
                      </a:r>
                    </a:p>
                  </a:txBody>
                  <a:tcPr marL="9525" marR="9525" marT="9525" marB="0" anchor="b"/>
                </a:tc>
                <a:tc>
                  <a:txBody>
                    <a:bodyPr/>
                    <a:lstStyle/>
                    <a:p>
                      <a:pPr algn="ctr" fontAlgn="b"/>
                      <a:r>
                        <a:rPr lang="en-CA" sz="2400" b="1" i="1" u="none" strike="noStrike" dirty="0" smtClean="0">
                          <a:solidFill>
                            <a:srgbClr val="000000"/>
                          </a:solidFill>
                          <a:effectLst/>
                          <a:latin typeface="Calibri" panose="020F0502020204030204" pitchFamily="34" charset="0"/>
                        </a:rPr>
                        <a:t>76</a:t>
                      </a:r>
                      <a:endParaRPr lang="en-CA"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400" b="1" i="1" u="none" strike="noStrike" dirty="0" smtClean="0">
                          <a:solidFill>
                            <a:srgbClr val="000000"/>
                          </a:solidFill>
                          <a:effectLst/>
                          <a:latin typeface="Calibri" panose="020F0502020204030204" pitchFamily="34" charset="0"/>
                        </a:rPr>
                        <a:t>63</a:t>
                      </a:r>
                      <a:endParaRPr lang="en-CA" sz="2400" b="1" i="1"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Slide Number Placeholder 3"/>
          <p:cNvSpPr>
            <a:spLocks noGrp="1"/>
          </p:cNvSpPr>
          <p:nvPr>
            <p:ph type="sldNum" sz="quarter" idx="12"/>
          </p:nvPr>
        </p:nvSpPr>
        <p:spPr/>
        <p:txBody>
          <a:bodyPr/>
          <a:lstStyle/>
          <a:p>
            <a:fld id="{C9D61BCA-2697-4EBA-B26E-DE0BF1F05F29}" type="slidenum">
              <a:rPr lang="en-CA" smtClean="0"/>
              <a:t>24</a:t>
            </a:fld>
            <a:endParaRPr lang="en-CA" dirty="0"/>
          </a:p>
        </p:txBody>
      </p:sp>
      <p:sp>
        <p:nvSpPr>
          <p:cNvPr id="3" name="TextBox 2"/>
          <p:cNvSpPr txBox="1"/>
          <p:nvPr/>
        </p:nvSpPr>
        <p:spPr>
          <a:xfrm>
            <a:off x="957943" y="5896926"/>
            <a:ext cx="5928275" cy="369332"/>
          </a:xfrm>
          <a:prstGeom prst="rect">
            <a:avLst/>
          </a:prstGeom>
          <a:noFill/>
        </p:spPr>
        <p:txBody>
          <a:bodyPr wrap="square" rtlCol="0">
            <a:spAutoFit/>
          </a:bodyPr>
          <a:lstStyle/>
          <a:p>
            <a:r>
              <a:rPr lang="en-CA" dirty="0" smtClean="0"/>
              <a:t>Note: Crude rates, not age-standardized</a:t>
            </a:r>
            <a:endParaRPr lang="en-CA" dirty="0"/>
          </a:p>
        </p:txBody>
      </p:sp>
    </p:spTree>
    <p:extLst>
      <p:ext uri="{BB962C8B-B14F-4D97-AF65-F5344CB8AC3E}">
        <p14:creationId xmlns:p14="http://schemas.microsoft.com/office/powerpoint/2010/main" val="2149347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61BCA-2697-4EBA-B26E-DE0BF1F05F29}" type="slidenum">
              <a:rPr lang="en-CA" smtClean="0"/>
              <a:t>25</a:t>
            </a:fld>
            <a:endParaRPr lang="en-CA" dirty="0"/>
          </a:p>
        </p:txBody>
      </p:sp>
      <p:graphicFrame>
        <p:nvGraphicFramePr>
          <p:cNvPr id="5" name="Chart 4"/>
          <p:cNvGraphicFramePr>
            <a:graphicFrameLocks/>
          </p:cNvGraphicFramePr>
          <p:nvPr>
            <p:extLst>
              <p:ext uri="{D42A27DB-BD31-4B8C-83A1-F6EECF244321}">
                <p14:modId xmlns:p14="http://schemas.microsoft.com/office/powerpoint/2010/main" val="445711214"/>
              </p:ext>
            </p:extLst>
          </p:nvPr>
        </p:nvGraphicFramePr>
        <p:xfrm>
          <a:off x="263328" y="0"/>
          <a:ext cx="11599158" cy="6356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230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a:t>
            </a:r>
            <a:r>
              <a:rPr lang="en-CA" dirty="0"/>
              <a:t>Comparative economic </a:t>
            </a:r>
            <a:r>
              <a:rPr lang="en-CA" dirty="0" smtClean="0"/>
              <a:t>outcomes</a:t>
            </a: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26</a:t>
            </a:fld>
            <a:endParaRPr lang="en-CA" dirty="0"/>
          </a:p>
        </p:txBody>
      </p:sp>
    </p:spTree>
    <p:extLst>
      <p:ext uri="{BB962C8B-B14F-4D97-AF65-F5344CB8AC3E}">
        <p14:creationId xmlns:p14="http://schemas.microsoft.com/office/powerpoint/2010/main" val="177458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61BCA-2697-4EBA-B26E-DE0BF1F05F29}" type="slidenum">
              <a:rPr lang="en-CA" smtClean="0"/>
              <a:t>27</a:t>
            </a:fld>
            <a:endParaRPr lang="en-CA" dirty="0"/>
          </a:p>
        </p:txBody>
      </p:sp>
      <p:sp>
        <p:nvSpPr>
          <p:cNvPr id="3" name="TextBox 2"/>
          <p:cNvSpPr txBox="1"/>
          <p:nvPr/>
        </p:nvSpPr>
        <p:spPr>
          <a:xfrm>
            <a:off x="0" y="6407034"/>
            <a:ext cx="1317101" cy="338554"/>
          </a:xfrm>
          <a:prstGeom prst="rect">
            <a:avLst/>
          </a:prstGeom>
          <a:noFill/>
        </p:spPr>
        <p:txBody>
          <a:bodyPr wrap="square" rtlCol="0">
            <a:spAutoFit/>
          </a:bodyPr>
          <a:lstStyle/>
          <a:p>
            <a:r>
              <a:rPr lang="en-US" sz="1600" b="1" dirty="0" smtClean="0"/>
              <a:t>* CAD$ 2008</a:t>
            </a:r>
            <a:endParaRPr lang="en-US" sz="1600" b="1" dirty="0"/>
          </a:p>
        </p:txBody>
      </p:sp>
      <p:graphicFrame>
        <p:nvGraphicFramePr>
          <p:cNvPr id="14" name="Chart 13"/>
          <p:cNvGraphicFramePr>
            <a:graphicFrameLocks/>
          </p:cNvGraphicFramePr>
          <p:nvPr>
            <p:extLst>
              <p:ext uri="{D42A27DB-BD31-4B8C-83A1-F6EECF244321}">
                <p14:modId xmlns:p14="http://schemas.microsoft.com/office/powerpoint/2010/main" val="3139040819"/>
              </p:ext>
            </p:extLst>
          </p:nvPr>
        </p:nvGraphicFramePr>
        <p:xfrm>
          <a:off x="292877" y="45738"/>
          <a:ext cx="11421327" cy="6303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0872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3007"/>
          </a:xfrm>
        </p:spPr>
        <p:txBody>
          <a:bodyPr>
            <a:noAutofit/>
          </a:bodyPr>
          <a:lstStyle/>
          <a:p>
            <a:pPr algn="ctr"/>
            <a:r>
              <a:rPr lang="en-CA" sz="3200" b="1" dirty="0">
                <a:solidFill>
                  <a:sysClr val="windowText" lastClr="000000"/>
                </a:solidFill>
                <a:latin typeface="+mn-lt"/>
              </a:rPr>
              <a:t>Total </a:t>
            </a:r>
            <a:r>
              <a:rPr lang="en-CA" sz="3200" b="1" dirty="0" smtClean="0">
                <a:solidFill>
                  <a:sysClr val="windowText" lastClr="000000"/>
                </a:solidFill>
                <a:latin typeface="+mn-lt"/>
              </a:rPr>
              <a:t>Costs per </a:t>
            </a:r>
            <a:r>
              <a:rPr lang="en-CA" sz="3200" b="1" dirty="0">
                <a:solidFill>
                  <a:sysClr val="windowText" lastClr="000000"/>
                </a:solidFill>
                <a:latin typeface="+mn-lt"/>
              </a:rPr>
              <a:t>Year (2016-2036</a:t>
            </a:r>
            <a:r>
              <a:rPr lang="en-CA" sz="3200" b="1" dirty="0" smtClean="0">
                <a:solidFill>
                  <a:sysClr val="windowText" lastClr="000000"/>
                </a:solidFill>
                <a:latin typeface="+mn-lt"/>
              </a:rPr>
              <a:t>)*</a:t>
            </a:r>
            <a:br>
              <a:rPr lang="en-CA" sz="3200" b="1" dirty="0" smtClean="0">
                <a:solidFill>
                  <a:sysClr val="windowText" lastClr="000000"/>
                </a:solidFill>
                <a:latin typeface="+mn-lt"/>
              </a:rPr>
            </a:br>
            <a:r>
              <a:rPr lang="en-CA" sz="3200" b="1" dirty="0">
                <a:solidFill>
                  <a:srgbClr val="000000"/>
                </a:solidFill>
                <a:latin typeface="+mn-lt"/>
              </a:rPr>
              <a:t>Organized vs opportunistic </a:t>
            </a:r>
            <a:r>
              <a:rPr lang="en-CA" sz="3200" b="1" dirty="0" smtClean="0">
                <a:solidFill>
                  <a:srgbClr val="000000"/>
                </a:solidFill>
                <a:latin typeface="+mn-lt"/>
              </a:rPr>
              <a:t>screening</a:t>
            </a:r>
            <a:endParaRPr lang="en-CA" sz="3200" b="1" dirty="0">
              <a:latin typeface="+mn-lt"/>
            </a:endParaRPr>
          </a:p>
        </p:txBody>
      </p:sp>
      <p:sp>
        <p:nvSpPr>
          <p:cNvPr id="3" name="Slide Number Placeholder 2"/>
          <p:cNvSpPr>
            <a:spLocks noGrp="1"/>
          </p:cNvSpPr>
          <p:nvPr>
            <p:ph type="sldNum" sz="quarter" idx="12"/>
          </p:nvPr>
        </p:nvSpPr>
        <p:spPr/>
        <p:txBody>
          <a:bodyPr/>
          <a:lstStyle/>
          <a:p>
            <a:fld id="{C9D61BCA-2697-4EBA-B26E-DE0BF1F05F29}" type="slidenum">
              <a:rPr lang="en-CA" smtClean="0"/>
              <a:t>28</a:t>
            </a:fld>
            <a:endParaRPr lang="en-CA" dirty="0"/>
          </a:p>
        </p:txBody>
      </p:sp>
      <p:sp>
        <p:nvSpPr>
          <p:cNvPr id="9" name="TextBox 8"/>
          <p:cNvSpPr txBox="1"/>
          <p:nvPr/>
        </p:nvSpPr>
        <p:spPr>
          <a:xfrm>
            <a:off x="179649" y="6356350"/>
            <a:ext cx="1317101" cy="338554"/>
          </a:xfrm>
          <a:prstGeom prst="rect">
            <a:avLst/>
          </a:prstGeom>
          <a:noFill/>
        </p:spPr>
        <p:txBody>
          <a:bodyPr wrap="square" rtlCol="0">
            <a:spAutoFit/>
          </a:bodyPr>
          <a:lstStyle/>
          <a:p>
            <a:r>
              <a:rPr lang="en-US" sz="1600" b="1" dirty="0" smtClean="0"/>
              <a:t>* CAD$ 2008</a:t>
            </a:r>
            <a:endParaRPr lang="en-US" sz="1600" b="1" dirty="0"/>
          </a:p>
        </p:txBody>
      </p:sp>
      <p:graphicFrame>
        <p:nvGraphicFramePr>
          <p:cNvPr id="8" name="Chart 7"/>
          <p:cNvGraphicFramePr>
            <a:graphicFrameLocks/>
          </p:cNvGraphicFramePr>
          <p:nvPr>
            <p:extLst>
              <p:ext uri="{D42A27DB-BD31-4B8C-83A1-F6EECF244321}">
                <p14:modId xmlns:p14="http://schemas.microsoft.com/office/powerpoint/2010/main" val="3993345994"/>
              </p:ext>
            </p:extLst>
          </p:nvPr>
        </p:nvGraphicFramePr>
        <p:xfrm>
          <a:off x="6018734" y="1596949"/>
          <a:ext cx="5335066" cy="440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118261533"/>
              </p:ext>
            </p:extLst>
          </p:nvPr>
        </p:nvGraphicFramePr>
        <p:xfrm>
          <a:off x="303215" y="1596949"/>
          <a:ext cx="5241437" cy="4556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0246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7" y="295373"/>
            <a:ext cx="12016192" cy="722670"/>
          </a:xfrm>
        </p:spPr>
        <p:txBody>
          <a:bodyPr>
            <a:noAutofit/>
          </a:bodyPr>
          <a:lstStyle/>
          <a:p>
            <a:pPr algn="ctr"/>
            <a:r>
              <a:rPr lang="en-CA" sz="3200" b="1" dirty="0" smtClean="0">
                <a:latin typeface="+mn-lt"/>
              </a:rPr>
              <a:t>Difference of Total Costs (</a:t>
            </a:r>
            <a:r>
              <a:rPr lang="en-CA" sz="3200" b="1" dirty="0">
                <a:latin typeface="+mn-lt"/>
              </a:rPr>
              <a:t>2016-2036</a:t>
            </a:r>
            <a:r>
              <a:rPr lang="en-CA" sz="3200" b="1" dirty="0" smtClean="0">
                <a:latin typeface="+mn-lt"/>
              </a:rPr>
              <a:t>)</a:t>
            </a:r>
            <a:br>
              <a:rPr lang="en-CA" sz="3200" b="1" dirty="0" smtClean="0">
                <a:latin typeface="+mn-lt"/>
              </a:rPr>
            </a:br>
            <a:r>
              <a:rPr lang="en-CA" sz="3200" b="1" dirty="0" smtClean="0">
                <a:latin typeface="+mn-lt"/>
              </a:rPr>
              <a:t>  Opportunistic </a:t>
            </a:r>
            <a:r>
              <a:rPr lang="en-CA" sz="3200" b="1" dirty="0">
                <a:latin typeface="+mn-lt"/>
              </a:rPr>
              <a:t>c</a:t>
            </a:r>
            <a:r>
              <a:rPr lang="en-CA" sz="3200" b="1" dirty="0" smtClean="0">
                <a:latin typeface="+mn-lt"/>
              </a:rPr>
              <a:t>ompared to organized screening</a:t>
            </a:r>
            <a:endParaRPr lang="en-CA" sz="32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7553642"/>
              </p:ext>
            </p:extLst>
          </p:nvPr>
        </p:nvGraphicFramePr>
        <p:xfrm>
          <a:off x="462204" y="1317510"/>
          <a:ext cx="11269938" cy="4733438"/>
        </p:xfrm>
        <a:graphic>
          <a:graphicData uri="http://schemas.openxmlformats.org/drawingml/2006/table">
            <a:tbl>
              <a:tblPr/>
              <a:tblGrid>
                <a:gridCol w="3405086"/>
                <a:gridCol w="3866005"/>
                <a:gridCol w="3998847"/>
              </a:tblGrid>
              <a:tr h="865853">
                <a:tc>
                  <a:txBody>
                    <a:bodyPr/>
                    <a:lstStyle/>
                    <a:p>
                      <a:pPr algn="ctr" fontAlgn="b"/>
                      <a:r>
                        <a:rPr lang="en-CA" sz="2400" b="1" i="0" u="none" strike="noStrike" dirty="0">
                          <a:solidFill>
                            <a:schemeClr val="tx1"/>
                          </a:solidFill>
                          <a:effectLst/>
                          <a:latin typeface="Calibri" panose="020F0502020204030204" pitchFamily="34" charset="0"/>
                        </a:rPr>
                        <a:t>Scenario </a:t>
                      </a:r>
                    </a:p>
                  </a:txBody>
                  <a:tcPr marL="8381" marR="8381" marT="838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2400" b="1" i="0" u="none" strike="noStrike" dirty="0" smtClean="0">
                          <a:solidFill>
                            <a:schemeClr val="tx1"/>
                          </a:solidFill>
                          <a:effectLst/>
                          <a:latin typeface="Calibri" panose="020F0502020204030204" pitchFamily="34" charset="0"/>
                        </a:rPr>
                        <a:t>Average</a:t>
                      </a:r>
                      <a:r>
                        <a:rPr lang="en-CA" sz="2400" b="1" i="0" u="none" strike="noStrike" baseline="0" dirty="0" smtClean="0">
                          <a:solidFill>
                            <a:schemeClr val="tx1"/>
                          </a:solidFill>
                          <a:effectLst/>
                          <a:latin typeface="Calibri" panose="020F0502020204030204" pitchFamily="34" charset="0"/>
                        </a:rPr>
                        <a:t> Annual </a:t>
                      </a:r>
                    </a:p>
                    <a:p>
                      <a:pPr algn="ctr" fontAlgn="b"/>
                      <a:r>
                        <a:rPr lang="en-CA" sz="2400" b="1" i="0" u="none" strike="noStrike" dirty="0" smtClean="0">
                          <a:solidFill>
                            <a:schemeClr val="tx1"/>
                          </a:solidFill>
                          <a:effectLst/>
                          <a:latin typeface="Calibri" panose="020F0502020204030204" pitchFamily="34" charset="0"/>
                        </a:rPr>
                        <a:t>Difference ($)</a:t>
                      </a:r>
                      <a:endParaRPr lang="en-CA" sz="2400" b="1" i="0" u="none" strike="noStrike" dirty="0">
                        <a:solidFill>
                          <a:schemeClr val="tx1"/>
                        </a:solidFill>
                        <a:effectLst/>
                        <a:latin typeface="Calibri" panose="020F0502020204030204" pitchFamily="34" charset="0"/>
                      </a:endParaRPr>
                    </a:p>
                  </a:txBody>
                  <a:tcPr marL="8381" marR="8381" marT="8381" marB="0" anchor="b">
                    <a:lnL>
                      <a:noFill/>
                    </a:lnL>
                    <a:lnR>
                      <a:noFill/>
                    </a:lnR>
                    <a:lnT w="6350" cap="flat" cmpd="sng" algn="ctr">
                      <a:solidFill>
                        <a:srgbClr val="9BC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2400" b="1" i="0" u="none" strike="noStrike" dirty="0" smtClean="0">
                          <a:solidFill>
                            <a:schemeClr val="tx1"/>
                          </a:solidFill>
                          <a:effectLst/>
                          <a:latin typeface="Calibri" panose="020F0502020204030204" pitchFamily="34" charset="0"/>
                        </a:rPr>
                        <a:t>Total Cumulative</a:t>
                      </a:r>
                      <a:r>
                        <a:rPr lang="en-CA" sz="2400" b="1" i="0" u="none" strike="noStrike" baseline="0" dirty="0" smtClean="0">
                          <a:solidFill>
                            <a:schemeClr val="tx1"/>
                          </a:solidFill>
                          <a:effectLst/>
                          <a:latin typeface="Calibri" panose="020F0502020204030204" pitchFamily="34" charset="0"/>
                        </a:rPr>
                        <a:t> </a:t>
                      </a:r>
                    </a:p>
                    <a:p>
                      <a:pPr algn="ctr" fontAlgn="b"/>
                      <a:r>
                        <a:rPr lang="en-CA" sz="2400" b="1" i="0" u="none" strike="noStrike" dirty="0" smtClean="0">
                          <a:solidFill>
                            <a:schemeClr val="tx1"/>
                          </a:solidFill>
                          <a:effectLst/>
                          <a:latin typeface="Calibri" panose="020F0502020204030204" pitchFamily="34" charset="0"/>
                        </a:rPr>
                        <a:t>Difference ($)</a:t>
                      </a:r>
                      <a:endParaRPr lang="en-CA" sz="2400" b="1" i="0" u="none" strike="noStrike" dirty="0">
                        <a:solidFill>
                          <a:schemeClr val="tx1"/>
                        </a:solidFill>
                        <a:effectLst/>
                        <a:latin typeface="Calibri" panose="020F0502020204030204" pitchFamily="34" charset="0"/>
                      </a:endParaRPr>
                    </a:p>
                  </a:txBody>
                  <a:tcPr marL="8381" marR="8381" marT="8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53631">
                <a:tc>
                  <a:txBody>
                    <a:bodyPr/>
                    <a:lstStyle/>
                    <a:p>
                      <a:pPr algn="ctr" fontAlgn="b"/>
                      <a:r>
                        <a:rPr lang="en-CA" sz="2400" b="1" i="1" u="none" strike="noStrike" dirty="0">
                          <a:solidFill>
                            <a:srgbClr val="000000"/>
                          </a:solidFill>
                          <a:effectLst/>
                          <a:latin typeface="Calibri" panose="020F0502020204030204" pitchFamily="34" charset="0"/>
                        </a:rPr>
                        <a:t>Org: 60%, 30 pk </a:t>
                      </a:r>
                      <a:r>
                        <a:rPr lang="en-CA" sz="2400" b="1" i="1" u="none" strike="noStrike" dirty="0" smtClean="0">
                          <a:solidFill>
                            <a:srgbClr val="000000"/>
                          </a:solidFill>
                          <a:effectLst/>
                          <a:latin typeface="Calibri" panose="020F0502020204030204" pitchFamily="34" charset="0"/>
                        </a:rPr>
                        <a:t>yr*</a:t>
                      </a:r>
                      <a:endParaRPr lang="en-CA" sz="2400" b="1" i="1" u="none" strike="noStrike" dirty="0">
                        <a:solidFill>
                          <a:srgbClr val="000000"/>
                        </a:solidFill>
                        <a:effectLst/>
                        <a:latin typeface="Calibri" panose="020F0502020204030204" pitchFamily="34" charset="0"/>
                      </a:endParaRPr>
                    </a:p>
                  </a:txBody>
                  <a:tcPr marL="8381" marR="8381" marT="8381" marB="0" anchor="b">
                    <a:lnL w="6350" cap="flat" cmpd="sng" algn="ctr">
                      <a:solidFill>
                        <a:srgbClr val="9BC2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CA" sz="2400" b="1" i="0" u="none" strike="noStrike" dirty="0" smtClean="0">
                          <a:solidFill>
                            <a:srgbClr val="000000"/>
                          </a:solidFill>
                          <a:effectLst/>
                          <a:latin typeface="Calibri" panose="020F0502020204030204" pitchFamily="34" charset="0"/>
                        </a:rPr>
                        <a:t>N/A</a:t>
                      </a:r>
                      <a:endParaRPr lang="en-CA" sz="2400" b="1" i="0" u="none" strike="noStrike" dirty="0">
                        <a:solidFill>
                          <a:srgbClr val="000000"/>
                        </a:solidFill>
                        <a:effectLst/>
                        <a:latin typeface="Calibri" panose="020F0502020204030204" pitchFamily="34" charset="0"/>
                      </a:endParaRPr>
                    </a:p>
                  </a:txBody>
                  <a:tcPr marL="8381" marR="8381" marT="83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CA" sz="2400" b="1" i="0" u="none" strike="noStrike" dirty="0" smtClean="0">
                          <a:solidFill>
                            <a:srgbClr val="000000"/>
                          </a:solidFill>
                          <a:effectLst/>
                          <a:latin typeface="Calibri" panose="020F0502020204030204" pitchFamily="34" charset="0"/>
                        </a:rPr>
                        <a:t>N/A</a:t>
                      </a:r>
                      <a:endParaRPr lang="en-CA" sz="2400" b="1" i="0" u="none" strike="noStrike" dirty="0">
                        <a:solidFill>
                          <a:srgbClr val="000000"/>
                        </a:solidFill>
                        <a:effectLst/>
                        <a:latin typeface="Calibri" panose="020F0502020204030204" pitchFamily="34" charset="0"/>
                      </a:endParaRPr>
                    </a:p>
                  </a:txBody>
                  <a:tcPr marL="8381" marR="8381" marT="83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653631">
                <a:tc>
                  <a:txBody>
                    <a:bodyPr/>
                    <a:lstStyle/>
                    <a:p>
                      <a:pPr algn="ctr" fontAlgn="b"/>
                      <a:r>
                        <a:rPr lang="en-CA" sz="2400" b="1" i="0" u="none" strike="noStrike" dirty="0">
                          <a:solidFill>
                            <a:srgbClr val="000000"/>
                          </a:solidFill>
                          <a:effectLst/>
                          <a:latin typeface="Calibri" panose="020F0502020204030204" pitchFamily="34" charset="0"/>
                        </a:rPr>
                        <a:t>Opp: 30%, 1 pk yr</a:t>
                      </a:r>
                    </a:p>
                  </a:txBody>
                  <a:tcPr marL="8381" marR="8381" marT="8381" marB="0" anchor="b">
                    <a:lnL w="6350" cap="flat" cmpd="sng" algn="ctr">
                      <a:solidFill>
                        <a:srgbClr val="9BC2E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CA" sz="2400" b="0" i="0" u="none" strike="noStrike" dirty="0">
                          <a:solidFill>
                            <a:srgbClr val="000000"/>
                          </a:solidFill>
                          <a:effectLst/>
                          <a:latin typeface="Calibri" panose="020F0502020204030204" pitchFamily="34" charset="0"/>
                        </a:rPr>
                        <a:t>289,197,825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CA" sz="2400" b="0" i="0" u="none" strike="noStrike" dirty="0">
                          <a:solidFill>
                            <a:srgbClr val="000000"/>
                          </a:solidFill>
                          <a:effectLst/>
                          <a:latin typeface="Calibri" panose="020F0502020204030204" pitchFamily="34" charset="0"/>
                        </a:rPr>
                        <a:t>6,073,154,328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653631">
                <a:tc>
                  <a:txBody>
                    <a:bodyPr/>
                    <a:lstStyle/>
                    <a:p>
                      <a:pPr algn="ctr" fontAlgn="b"/>
                      <a:r>
                        <a:rPr lang="en-CA" sz="2400" b="1" i="0" u="none" strike="noStrike" dirty="0">
                          <a:solidFill>
                            <a:srgbClr val="000000"/>
                          </a:solidFill>
                          <a:effectLst/>
                          <a:latin typeface="Calibri" panose="020F0502020204030204" pitchFamily="34" charset="0"/>
                        </a:rPr>
                        <a:t>Opp: 30%, 30 pk yr</a:t>
                      </a:r>
                    </a:p>
                  </a:txBody>
                  <a:tcPr marL="8381" marR="8381" marT="8381" marB="0" anchor="b">
                    <a:lnL w="6350" cap="flat" cmpd="sng" algn="ctr">
                      <a:solidFill>
                        <a:srgbClr val="9BC2E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CA" sz="2400" b="0" i="0" u="none" strike="noStrike" dirty="0">
                          <a:solidFill>
                            <a:srgbClr val="000000"/>
                          </a:solidFill>
                          <a:effectLst/>
                          <a:latin typeface="Calibri" panose="020F0502020204030204" pitchFamily="34" charset="0"/>
                        </a:rPr>
                        <a:t>62,543,959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CA" sz="2400" b="0" i="0" u="none" strike="noStrike" dirty="0">
                          <a:solidFill>
                            <a:srgbClr val="000000"/>
                          </a:solidFill>
                          <a:effectLst/>
                          <a:latin typeface="Calibri" panose="020F0502020204030204" pitchFamily="34" charset="0"/>
                        </a:rPr>
                        <a:t>1,313,423,140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653631">
                <a:tc>
                  <a:txBody>
                    <a:bodyPr/>
                    <a:lstStyle/>
                    <a:p>
                      <a:pPr algn="ctr" fontAlgn="b"/>
                      <a:r>
                        <a:rPr lang="en-CA" sz="2400" b="1" i="0" u="none" strike="noStrike" dirty="0">
                          <a:solidFill>
                            <a:srgbClr val="000000"/>
                          </a:solidFill>
                          <a:effectLst/>
                          <a:latin typeface="Calibri" panose="020F0502020204030204" pitchFamily="34" charset="0"/>
                        </a:rPr>
                        <a:t>Opp: 60%, 1 pk yr</a:t>
                      </a:r>
                    </a:p>
                  </a:txBody>
                  <a:tcPr marL="8381" marR="8381" marT="8381" marB="0" anchor="b">
                    <a:lnL w="6350" cap="flat" cmpd="sng" algn="ctr">
                      <a:solidFill>
                        <a:srgbClr val="9BC2E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CA" sz="2400" b="0" i="0" u="none" strike="noStrike" dirty="0">
                          <a:solidFill>
                            <a:srgbClr val="000000"/>
                          </a:solidFill>
                          <a:effectLst/>
                          <a:latin typeface="Calibri" panose="020F0502020204030204" pitchFamily="34" charset="0"/>
                        </a:rPr>
                        <a:t>615,902,959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CA" sz="2400" b="0" i="0" u="none" strike="noStrike" dirty="0">
                          <a:solidFill>
                            <a:srgbClr val="000000"/>
                          </a:solidFill>
                          <a:effectLst/>
                          <a:latin typeface="Calibri" panose="020F0502020204030204" pitchFamily="34" charset="0"/>
                        </a:rPr>
                        <a:t>12,933,962,134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653631">
                <a:tc>
                  <a:txBody>
                    <a:bodyPr/>
                    <a:lstStyle/>
                    <a:p>
                      <a:pPr algn="ctr" fontAlgn="b"/>
                      <a:r>
                        <a:rPr lang="en-CA" sz="2400" b="1" i="0" u="none" strike="noStrike" dirty="0">
                          <a:solidFill>
                            <a:srgbClr val="000000"/>
                          </a:solidFill>
                          <a:effectLst/>
                          <a:latin typeface="Calibri" panose="020F0502020204030204" pitchFamily="34" charset="0"/>
                        </a:rPr>
                        <a:t>Opp: 60%, 30 pk yr    </a:t>
                      </a:r>
                    </a:p>
                  </a:txBody>
                  <a:tcPr marL="8381" marR="8381" marT="8381" marB="0" anchor="b">
                    <a:lnL w="6350" cap="flat" cmpd="sng" algn="ctr">
                      <a:solidFill>
                        <a:srgbClr val="9BC2E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CA" sz="2400" b="0" i="0" u="none" strike="noStrike" dirty="0">
                          <a:solidFill>
                            <a:srgbClr val="000000"/>
                          </a:solidFill>
                          <a:effectLst/>
                          <a:latin typeface="Calibri" panose="020F0502020204030204" pitchFamily="34" charset="0"/>
                        </a:rPr>
                        <a:t>173,938,631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CA" sz="2400" b="0" i="0" u="none" strike="noStrike" dirty="0">
                          <a:solidFill>
                            <a:srgbClr val="000000"/>
                          </a:solidFill>
                          <a:effectLst/>
                          <a:latin typeface="Calibri" panose="020F0502020204030204" pitchFamily="34" charset="0"/>
                        </a:rPr>
                        <a:t>3,652,711,254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r>
              <a:tr h="599430">
                <a:tc gridSpan="3">
                  <a:txBody>
                    <a:bodyPr/>
                    <a:lstStyle/>
                    <a:p>
                      <a:pPr algn="l" fontAlgn="b"/>
                      <a:r>
                        <a:rPr lang="en-CA" sz="2200" b="1" i="0" u="none" strike="noStrike" dirty="0" smtClean="0">
                          <a:solidFill>
                            <a:srgbClr val="000000"/>
                          </a:solidFill>
                          <a:effectLst/>
                          <a:latin typeface="Calibri" panose="020F0502020204030204" pitchFamily="34" charset="0"/>
                        </a:rPr>
                        <a:t>* Indicates</a:t>
                      </a:r>
                      <a:r>
                        <a:rPr lang="en-CA" sz="2200" b="1" i="0" u="none" strike="noStrike" baseline="0" dirty="0" smtClean="0">
                          <a:solidFill>
                            <a:srgbClr val="000000"/>
                          </a:solidFill>
                          <a:effectLst/>
                          <a:latin typeface="Calibri" panose="020F0502020204030204" pitchFamily="34" charset="0"/>
                        </a:rPr>
                        <a:t> reference category. Costs are in CAD$ 2008</a:t>
                      </a:r>
                      <a:endParaRPr lang="en-CA" sz="2200" b="1" i="0" u="none" strike="noStrike" dirty="0">
                        <a:solidFill>
                          <a:srgbClr val="000000"/>
                        </a:solidFill>
                        <a:effectLst/>
                        <a:latin typeface="Calibri" panose="020F0502020204030204" pitchFamily="34" charset="0"/>
                      </a:endParaRPr>
                    </a:p>
                  </a:txBody>
                  <a:tcPr marL="8381" marR="8381" marT="838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l" fontAlgn="b"/>
                      <a:endParaRPr lang="en-CA" sz="1000" b="0" i="0" u="none" strike="noStrike">
                        <a:solidFill>
                          <a:srgbClr val="000000"/>
                        </a:solidFill>
                        <a:effectLst/>
                        <a:latin typeface="Calibri" panose="020F0502020204030204" pitchFamily="34" charset="0"/>
                      </a:endParaRPr>
                    </a:p>
                  </a:txBody>
                  <a:tcPr marL="8381" marR="8381" marT="8381"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l" fontAlgn="b"/>
                      <a:endParaRPr lang="en-CA" sz="1000" b="0" i="0" u="none" strike="noStrike" dirty="0">
                        <a:solidFill>
                          <a:srgbClr val="000000"/>
                        </a:solidFill>
                        <a:effectLst/>
                        <a:latin typeface="Calibri" panose="020F0502020204030204" pitchFamily="34" charset="0"/>
                      </a:endParaRPr>
                    </a:p>
                  </a:txBody>
                  <a:tcPr marL="8381" marR="8381" marT="8381"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C9D61BCA-2697-4EBA-B26E-DE0BF1F05F29}" type="slidenum">
              <a:rPr lang="en-CA" smtClean="0"/>
              <a:t>29</a:t>
            </a:fld>
            <a:endParaRPr lang="en-CA" dirty="0"/>
          </a:p>
        </p:txBody>
      </p:sp>
    </p:spTree>
    <p:extLst>
      <p:ext uri="{BB962C8B-B14F-4D97-AF65-F5344CB8AC3E}">
        <p14:creationId xmlns:p14="http://schemas.microsoft.com/office/powerpoint/2010/main" val="3154907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smtClean="0">
                <a:latin typeface="+mn-lt"/>
              </a:rPr>
              <a:t>Objectives</a:t>
            </a:r>
            <a:r>
              <a:rPr lang="en-CA" sz="4800" dirty="0" smtClean="0">
                <a:latin typeface="+mn-lt"/>
              </a:rPr>
              <a:t>	</a:t>
            </a:r>
            <a:endParaRPr lang="en-CA" sz="4800" dirty="0">
              <a:latin typeface="+mn-lt"/>
            </a:endParaRPr>
          </a:p>
        </p:txBody>
      </p:sp>
      <p:sp>
        <p:nvSpPr>
          <p:cNvPr id="3" name="Content Placeholder 2"/>
          <p:cNvSpPr>
            <a:spLocks noGrp="1"/>
          </p:cNvSpPr>
          <p:nvPr>
            <p:ph idx="1"/>
          </p:nvPr>
        </p:nvSpPr>
        <p:spPr/>
        <p:txBody>
          <a:bodyPr>
            <a:normAutofit fontScale="92500" lnSpcReduction="10000"/>
          </a:bodyPr>
          <a:lstStyle/>
          <a:p>
            <a:pPr lvl="0"/>
            <a:r>
              <a:rPr lang="en-CA" dirty="0"/>
              <a:t>To introduce Canadian/US lung cancer screening </a:t>
            </a:r>
            <a:r>
              <a:rPr lang="en-CA" dirty="0" smtClean="0"/>
              <a:t>guidelines</a:t>
            </a:r>
          </a:p>
          <a:p>
            <a:pPr lvl="0"/>
            <a:endParaRPr lang="en-CA" dirty="0"/>
          </a:p>
          <a:p>
            <a:r>
              <a:rPr lang="en-CA" dirty="0"/>
              <a:t>To familiarize the audience with </a:t>
            </a:r>
            <a:r>
              <a:rPr lang="en-CA" dirty="0" smtClean="0"/>
              <a:t>the Partnership’s </a:t>
            </a:r>
            <a:r>
              <a:rPr lang="en-CA" dirty="0"/>
              <a:t>Cancer Risk Management </a:t>
            </a:r>
            <a:r>
              <a:rPr lang="en-CA" dirty="0" smtClean="0"/>
              <a:t>Model (CRMM) and its application to lung cancer screening policy questions</a:t>
            </a:r>
          </a:p>
          <a:p>
            <a:endParaRPr lang="en-CA" dirty="0"/>
          </a:p>
          <a:p>
            <a:pPr lvl="0"/>
            <a:r>
              <a:rPr lang="en-CA" dirty="0" smtClean="0"/>
              <a:t>To </a:t>
            </a:r>
            <a:r>
              <a:rPr lang="en-CA" dirty="0"/>
              <a:t>demonstrate some </a:t>
            </a:r>
            <a:r>
              <a:rPr lang="en-CA" dirty="0" smtClean="0"/>
              <a:t>health and economic impacts </a:t>
            </a:r>
            <a:r>
              <a:rPr lang="en-CA" dirty="0"/>
              <a:t>of non-adherence to Canadian </a:t>
            </a:r>
            <a:r>
              <a:rPr lang="en-CA" dirty="0" smtClean="0"/>
              <a:t>lung cancer screening recommendations</a:t>
            </a:r>
          </a:p>
          <a:p>
            <a:pPr lvl="0"/>
            <a:endParaRPr lang="en-CA" dirty="0" smtClean="0"/>
          </a:p>
          <a:p>
            <a:pPr lvl="0"/>
            <a:r>
              <a:rPr lang="en-CA" dirty="0" smtClean="0"/>
              <a:t>To pose questions for data analysts in the context of preparing for programmatic lung cancer screening</a:t>
            </a:r>
            <a:endParaRPr lang="en-CA" dirty="0"/>
          </a:p>
          <a:p>
            <a:pPr marL="0" indent="0">
              <a:buNone/>
            </a:pPr>
            <a:endParaRPr lang="en-CA" sz="2800" dirty="0" smtClean="0"/>
          </a:p>
        </p:txBody>
      </p:sp>
    </p:spTree>
    <p:extLst>
      <p:ext uri="{BB962C8B-B14F-4D97-AF65-F5344CB8AC3E}">
        <p14:creationId xmlns:p14="http://schemas.microsoft.com/office/powerpoint/2010/main" val="212258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Cost-effectiveness analysis can help sort out competing choices</a:t>
            </a:r>
            <a:endParaRPr lang="en-CA" b="1" dirty="0">
              <a:latin typeface="+mn-lt"/>
            </a:endParaRPr>
          </a:p>
        </p:txBody>
      </p:sp>
      <p:sp>
        <p:nvSpPr>
          <p:cNvPr id="3" name="Content Placeholder 2"/>
          <p:cNvSpPr>
            <a:spLocks noGrp="1"/>
          </p:cNvSpPr>
          <p:nvPr>
            <p:ph idx="1"/>
          </p:nvPr>
        </p:nvSpPr>
        <p:spPr>
          <a:xfrm>
            <a:off x="838200" y="1960121"/>
            <a:ext cx="10959153" cy="4522741"/>
          </a:xfrm>
        </p:spPr>
        <p:txBody>
          <a:bodyPr>
            <a:noAutofit/>
          </a:bodyPr>
          <a:lstStyle/>
          <a:p>
            <a:r>
              <a:rPr lang="en-CA" sz="3600" dirty="0" smtClean="0"/>
              <a:t>Cost-effectiveness provides a sense of “value for money”</a:t>
            </a:r>
          </a:p>
          <a:p>
            <a:r>
              <a:rPr lang="en-CA" sz="3600" dirty="0" smtClean="0"/>
              <a:t>Incremental cost-effectiveness analysis compares a new intervention to a relevant comparator, e.g. standard care or lack of care</a:t>
            </a:r>
          </a:p>
          <a:p>
            <a:r>
              <a:rPr lang="en-CA" sz="3600" dirty="0" smtClean="0"/>
              <a:t>The incremental cost-effectiveness ratio (ICER) compares the net costs to the net benefits of the compared interventions</a:t>
            </a:r>
            <a:endParaRPr lang="en-CA" sz="3600" dirty="0"/>
          </a:p>
        </p:txBody>
      </p:sp>
      <p:sp>
        <p:nvSpPr>
          <p:cNvPr id="4" name="Slide Number Placeholder 3"/>
          <p:cNvSpPr>
            <a:spLocks noGrp="1"/>
          </p:cNvSpPr>
          <p:nvPr>
            <p:ph type="sldNum" sz="quarter" idx="12"/>
          </p:nvPr>
        </p:nvSpPr>
        <p:spPr/>
        <p:txBody>
          <a:bodyPr/>
          <a:lstStyle/>
          <a:p>
            <a:fld id="{076D198F-13B7-4399-9893-6C617184C068}" type="slidenum">
              <a:rPr lang="en-CA" smtClean="0"/>
              <a:t>30</a:t>
            </a:fld>
            <a:endParaRPr lang="en-CA" dirty="0"/>
          </a:p>
        </p:txBody>
      </p:sp>
    </p:spTree>
    <p:extLst>
      <p:ext uri="{BB962C8B-B14F-4D97-AF65-F5344CB8AC3E}">
        <p14:creationId xmlns:p14="http://schemas.microsoft.com/office/powerpoint/2010/main" val="1131540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QALYs – a standardized measure of benefit or effectiveness</a:t>
            </a:r>
            <a:endParaRPr lang="en-US" b="1" dirty="0">
              <a:latin typeface="+mn-lt"/>
            </a:endParaRPr>
          </a:p>
        </p:txBody>
      </p:sp>
      <p:sp>
        <p:nvSpPr>
          <p:cNvPr id="3" name="Content Placeholder 2"/>
          <p:cNvSpPr>
            <a:spLocks noGrp="1"/>
          </p:cNvSpPr>
          <p:nvPr>
            <p:ph idx="1"/>
          </p:nvPr>
        </p:nvSpPr>
        <p:spPr>
          <a:xfrm>
            <a:off x="1323832" y="2187574"/>
            <a:ext cx="10029967" cy="4351338"/>
          </a:xfrm>
        </p:spPr>
        <p:txBody>
          <a:bodyPr>
            <a:normAutofit/>
          </a:bodyPr>
          <a:lstStyle/>
          <a:p>
            <a:r>
              <a:rPr lang="en-US" sz="3800" dirty="0" smtClean="0"/>
              <a:t>Quality adjusted life years (QALYs) puts comparison between interventions on the same footing</a:t>
            </a:r>
          </a:p>
          <a:p>
            <a:r>
              <a:rPr lang="en-US" sz="3800" dirty="0" smtClean="0"/>
              <a:t>It is a composite measure of morbidity and mortality</a:t>
            </a:r>
          </a:p>
          <a:p>
            <a:r>
              <a:rPr lang="en-US" sz="3800" dirty="0" smtClean="0"/>
              <a:t>Often used as the denominator in ICERS</a:t>
            </a:r>
          </a:p>
        </p:txBody>
      </p:sp>
      <p:sp>
        <p:nvSpPr>
          <p:cNvPr id="4" name="Slide Number Placeholder 3"/>
          <p:cNvSpPr>
            <a:spLocks noGrp="1"/>
          </p:cNvSpPr>
          <p:nvPr>
            <p:ph type="sldNum" sz="quarter" idx="12"/>
          </p:nvPr>
        </p:nvSpPr>
        <p:spPr/>
        <p:txBody>
          <a:bodyPr/>
          <a:lstStyle/>
          <a:p>
            <a:fld id="{076D198F-13B7-4399-9893-6C617184C068}" type="slidenum">
              <a:rPr lang="en-CA" smtClean="0"/>
              <a:t>31</a:t>
            </a:fld>
            <a:endParaRPr lang="en-CA" dirty="0"/>
          </a:p>
        </p:txBody>
      </p:sp>
    </p:spTree>
    <p:extLst>
      <p:ext uri="{BB962C8B-B14F-4D97-AF65-F5344CB8AC3E}">
        <p14:creationId xmlns:p14="http://schemas.microsoft.com/office/powerpoint/2010/main" val="217653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474542"/>
            <a:ext cx="2521974" cy="369332"/>
          </a:xfrm>
          <a:prstGeom prst="rect">
            <a:avLst/>
          </a:prstGeom>
          <a:noFill/>
        </p:spPr>
        <p:txBody>
          <a:bodyPr wrap="square" rtlCol="0">
            <a:spAutoFit/>
          </a:bodyPr>
          <a:lstStyle/>
          <a:p>
            <a:r>
              <a:rPr lang="en-CA" b="1" dirty="0" smtClean="0"/>
              <a:t>* 3% discount</a:t>
            </a:r>
            <a:endParaRPr lang="en-CA" b="1" dirty="0"/>
          </a:p>
        </p:txBody>
      </p:sp>
      <p:sp>
        <p:nvSpPr>
          <p:cNvPr id="2" name="Slide Number Placeholder 1"/>
          <p:cNvSpPr>
            <a:spLocks noGrp="1"/>
          </p:cNvSpPr>
          <p:nvPr>
            <p:ph type="sldNum" sz="quarter" idx="12"/>
          </p:nvPr>
        </p:nvSpPr>
        <p:spPr/>
        <p:txBody>
          <a:bodyPr/>
          <a:lstStyle/>
          <a:p>
            <a:fld id="{C9D61BCA-2697-4EBA-B26E-DE0BF1F05F29}" type="slidenum">
              <a:rPr lang="en-CA" smtClean="0"/>
              <a:t>32</a:t>
            </a:fld>
            <a:endParaRPr lang="en-CA" dirty="0"/>
          </a:p>
        </p:txBody>
      </p:sp>
      <p:graphicFrame>
        <p:nvGraphicFramePr>
          <p:cNvPr id="7" name="Chart 6"/>
          <p:cNvGraphicFramePr>
            <a:graphicFrameLocks/>
          </p:cNvGraphicFramePr>
          <p:nvPr>
            <p:extLst>
              <p:ext uri="{D42A27DB-BD31-4B8C-83A1-F6EECF244321}">
                <p14:modId xmlns:p14="http://schemas.microsoft.com/office/powerpoint/2010/main" val="1773872969"/>
              </p:ext>
            </p:extLst>
          </p:nvPr>
        </p:nvGraphicFramePr>
        <p:xfrm>
          <a:off x="642551" y="469557"/>
          <a:ext cx="11170508" cy="574589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V="1">
            <a:off x="2261287" y="4714145"/>
            <a:ext cx="2631989" cy="5436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903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74542"/>
            <a:ext cx="2521974" cy="369332"/>
          </a:xfrm>
          <a:prstGeom prst="rect">
            <a:avLst/>
          </a:prstGeom>
          <a:noFill/>
        </p:spPr>
        <p:txBody>
          <a:bodyPr wrap="square" rtlCol="0">
            <a:spAutoFit/>
          </a:bodyPr>
          <a:lstStyle/>
          <a:p>
            <a:r>
              <a:rPr lang="en-CA" b="1" dirty="0" smtClean="0"/>
              <a:t>* 3% discount</a:t>
            </a:r>
            <a:endParaRPr lang="en-CA" b="1" dirty="0"/>
          </a:p>
        </p:txBody>
      </p:sp>
      <p:sp>
        <p:nvSpPr>
          <p:cNvPr id="2" name="Slide Number Placeholder 1"/>
          <p:cNvSpPr>
            <a:spLocks noGrp="1"/>
          </p:cNvSpPr>
          <p:nvPr>
            <p:ph type="sldNum" sz="quarter" idx="12"/>
          </p:nvPr>
        </p:nvSpPr>
        <p:spPr/>
        <p:txBody>
          <a:bodyPr/>
          <a:lstStyle/>
          <a:p>
            <a:fld id="{C9D61BCA-2697-4EBA-B26E-DE0BF1F05F29}" type="slidenum">
              <a:rPr lang="en-CA" smtClean="0"/>
              <a:t>33</a:t>
            </a:fld>
            <a:endParaRPr lang="en-CA" dirty="0"/>
          </a:p>
        </p:txBody>
      </p:sp>
      <p:graphicFrame>
        <p:nvGraphicFramePr>
          <p:cNvPr id="7" name="Chart 6"/>
          <p:cNvGraphicFramePr>
            <a:graphicFrameLocks/>
          </p:cNvGraphicFramePr>
          <p:nvPr>
            <p:extLst>
              <p:ext uri="{D42A27DB-BD31-4B8C-83A1-F6EECF244321}">
                <p14:modId xmlns:p14="http://schemas.microsoft.com/office/powerpoint/2010/main" val="2673752636"/>
              </p:ext>
            </p:extLst>
          </p:nvPr>
        </p:nvGraphicFramePr>
        <p:xfrm>
          <a:off x="531341" y="308918"/>
          <a:ext cx="11158151" cy="6047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9588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a:t>
            </a:r>
            <a:r>
              <a:rPr lang="en-CA" dirty="0"/>
              <a:t>Summary, conclusions, </a:t>
            </a:r>
            <a:r>
              <a:rPr lang="en-CA" dirty="0" smtClean="0"/>
              <a:t>questions</a:t>
            </a: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34</a:t>
            </a:fld>
            <a:endParaRPr lang="en-CA" dirty="0"/>
          </a:p>
        </p:txBody>
      </p:sp>
    </p:spTree>
    <p:extLst>
      <p:ext uri="{BB962C8B-B14F-4D97-AF65-F5344CB8AC3E}">
        <p14:creationId xmlns:p14="http://schemas.microsoft.com/office/powerpoint/2010/main" val="1700424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9" y="0"/>
            <a:ext cx="11448298" cy="1325563"/>
          </a:xfrm>
        </p:spPr>
        <p:txBody>
          <a:bodyPr>
            <a:normAutofit fontScale="90000"/>
          </a:bodyPr>
          <a:lstStyle/>
          <a:p>
            <a:pPr algn="ctr"/>
            <a:r>
              <a:rPr lang="en-US" b="1" dirty="0" smtClean="0">
                <a:latin typeface="+mn-lt"/>
              </a:rPr>
              <a:t>Summary Comparisons</a:t>
            </a:r>
            <a:r>
              <a:rPr lang="en-US" b="1" dirty="0" smtClean="0"/>
              <a:t/>
            </a:r>
            <a:br>
              <a:rPr lang="en-US" b="1" dirty="0" smtClean="0"/>
            </a:br>
            <a:r>
              <a:rPr lang="en-CA" sz="3200" b="1" dirty="0">
                <a:solidFill>
                  <a:srgbClr val="000000"/>
                </a:solidFill>
                <a:latin typeface="+mn-lt"/>
              </a:rPr>
              <a:t>Opportunistic vs organized </a:t>
            </a:r>
            <a:r>
              <a:rPr lang="en-CA" sz="3200" b="1" dirty="0" smtClean="0">
                <a:solidFill>
                  <a:srgbClr val="000000"/>
                </a:solidFill>
                <a:latin typeface="+mn-lt"/>
              </a:rPr>
              <a:t>screening, various participation</a:t>
            </a:r>
            <a:r>
              <a:rPr lang="en-US" sz="3200" b="1" dirty="0" smtClean="0">
                <a:latin typeface="+mn-lt"/>
              </a:rPr>
              <a:t>, 30 pack-years</a:t>
            </a:r>
            <a:endParaRPr lang="en-US" sz="3200" b="1" dirty="0">
              <a:latin typeface="+mn-lt"/>
            </a:endParaRPr>
          </a:p>
        </p:txBody>
      </p:sp>
      <p:sp>
        <p:nvSpPr>
          <p:cNvPr id="4" name="Slide Number Placeholder 3"/>
          <p:cNvSpPr>
            <a:spLocks noGrp="1"/>
          </p:cNvSpPr>
          <p:nvPr>
            <p:ph type="sldNum" sz="quarter" idx="12"/>
          </p:nvPr>
        </p:nvSpPr>
        <p:spPr/>
        <p:txBody>
          <a:bodyPr/>
          <a:lstStyle/>
          <a:p>
            <a:fld id="{C9D61BCA-2697-4EBA-B26E-DE0BF1F05F29}" type="slidenum">
              <a:rPr lang="en-CA" smtClean="0"/>
              <a:t>35</a:t>
            </a:fld>
            <a:endParaRPr lang="en-CA" dirty="0"/>
          </a:p>
        </p:txBody>
      </p:sp>
      <p:sp>
        <p:nvSpPr>
          <p:cNvPr id="3" name="TextBox 2"/>
          <p:cNvSpPr txBox="1"/>
          <p:nvPr/>
        </p:nvSpPr>
        <p:spPr>
          <a:xfrm>
            <a:off x="234779" y="6538912"/>
            <a:ext cx="8482555" cy="307777"/>
          </a:xfrm>
          <a:prstGeom prst="rect">
            <a:avLst/>
          </a:prstGeom>
          <a:noFill/>
        </p:spPr>
        <p:txBody>
          <a:bodyPr wrap="square" rtlCol="0">
            <a:spAutoFit/>
          </a:bodyPr>
          <a:lstStyle/>
          <a:p>
            <a:r>
              <a:rPr lang="en-US" sz="1400" b="1" dirty="0" smtClean="0"/>
              <a:t>*INCREMENTAL </a:t>
            </a:r>
            <a:r>
              <a:rPr lang="en-US" sz="1400" b="1" dirty="0"/>
              <a:t>COST-EFFECTIVENESS </a:t>
            </a:r>
            <a:r>
              <a:rPr lang="en-US" sz="1400" b="1" dirty="0" smtClean="0"/>
              <a:t>RATI0, LIFETIME HORIZON, HEALTH SYSTEM PERSPECTIVE </a:t>
            </a:r>
            <a:endParaRPr lang="en-CA" sz="1400" b="1"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487984116"/>
              </p:ext>
            </p:extLst>
          </p:nvPr>
        </p:nvGraphicFramePr>
        <p:xfrm>
          <a:off x="1490588" y="1492568"/>
          <a:ext cx="9436778" cy="4826436"/>
        </p:xfrm>
        <a:graphic>
          <a:graphicData uri="http://schemas.openxmlformats.org/drawingml/2006/table">
            <a:tbl>
              <a:tblPr firstRow="1" bandRow="1">
                <a:tableStyleId>{BC89EF96-8CEA-46FF-86C4-4CE0E7609802}</a:tableStyleId>
              </a:tblPr>
              <a:tblGrid>
                <a:gridCol w="1363362"/>
                <a:gridCol w="1296180"/>
                <a:gridCol w="1307731"/>
                <a:gridCol w="1601603"/>
                <a:gridCol w="1749256"/>
                <a:gridCol w="2118646"/>
              </a:tblGrid>
              <a:tr h="1818860">
                <a:tc>
                  <a:txBody>
                    <a:bodyPr/>
                    <a:lstStyle/>
                    <a:p>
                      <a:pPr algn="ctr"/>
                      <a:r>
                        <a:rPr lang="en-US" sz="1800" dirty="0" smtClean="0"/>
                        <a:t>SCENARIO</a:t>
                      </a:r>
                      <a:endParaRPr lang="en-US" sz="1800" dirty="0"/>
                    </a:p>
                  </a:txBody>
                  <a:tcPr anchor="b"/>
                </a:tc>
                <a:tc>
                  <a:txBody>
                    <a:bodyPr/>
                    <a:lstStyle/>
                    <a:p>
                      <a:pPr algn="ctr" fontAlgn="b"/>
                      <a:r>
                        <a:rPr lang="en-US" sz="1800" dirty="0" smtClean="0"/>
                        <a:t>AVERAGE</a:t>
                      </a:r>
                      <a:r>
                        <a:rPr lang="en-US" sz="1800" b="1" i="0" u="none" strike="noStrike" dirty="0" smtClean="0">
                          <a:solidFill>
                            <a:srgbClr val="000000"/>
                          </a:solidFill>
                          <a:effectLst/>
                          <a:latin typeface="Calibri"/>
                        </a:rPr>
                        <a:t> </a:t>
                      </a:r>
                      <a:r>
                        <a:rPr lang="en-US" sz="1800" b="1" i="0" u="none" strike="noStrike" dirty="0">
                          <a:solidFill>
                            <a:srgbClr val="000000"/>
                          </a:solidFill>
                          <a:effectLst/>
                          <a:latin typeface="Calibri"/>
                        </a:rPr>
                        <a:t>ANNUAL INCIDENT CASES</a:t>
                      </a:r>
                    </a:p>
                  </a:txBody>
                  <a:tcPr marL="12700" marR="12700" marT="12700" marB="0" anchor="b"/>
                </a:tc>
                <a:tc>
                  <a:txBody>
                    <a:bodyPr/>
                    <a:lstStyle/>
                    <a:p>
                      <a:pPr algn="ctr"/>
                      <a:r>
                        <a:rPr lang="en-US" sz="1800" dirty="0" smtClean="0"/>
                        <a:t>AVERAGE ANNUAL DEATHS</a:t>
                      </a:r>
                      <a:endParaRPr lang="en-US" sz="1800" dirty="0"/>
                    </a:p>
                  </a:txBody>
                  <a:tcPr anchor="b"/>
                </a:tc>
                <a:tc>
                  <a:txBody>
                    <a:bodyPr/>
                    <a:lstStyle/>
                    <a:p>
                      <a:pPr algn="ctr"/>
                      <a:r>
                        <a:rPr lang="en-US" sz="1800" dirty="0" smtClean="0"/>
                        <a:t>AVERAGE ANNUAL</a:t>
                      </a:r>
                      <a:r>
                        <a:rPr lang="en-US" sz="1800" baseline="0" dirty="0" smtClean="0"/>
                        <a:t> SCREENS</a:t>
                      </a:r>
                      <a:endParaRPr lang="en-US" sz="1800" dirty="0"/>
                    </a:p>
                  </a:txBody>
                  <a:tcPr anchor="b"/>
                </a:tc>
                <a:tc>
                  <a:txBody>
                    <a:bodyPr/>
                    <a:lstStyle/>
                    <a:p>
                      <a:pPr algn="ctr"/>
                      <a:r>
                        <a:rPr lang="en-US" sz="1800" dirty="0" smtClean="0"/>
                        <a:t>AVE.</a:t>
                      </a:r>
                      <a:r>
                        <a:rPr lang="en-US" sz="1800" baseline="0" dirty="0" smtClean="0"/>
                        <a:t> ANNUAL TOTAL COST</a:t>
                      </a:r>
                    </a:p>
                    <a:p>
                      <a:pPr algn="ctr"/>
                      <a:r>
                        <a:rPr lang="en-US" sz="1800" baseline="0" dirty="0" smtClean="0"/>
                        <a:t>(2008 CAD$)</a:t>
                      </a:r>
                      <a:endParaRPr lang="en-US" sz="1800" dirty="0"/>
                    </a:p>
                  </a:txBody>
                  <a:tcPr anchor="b"/>
                </a:tc>
                <a:tc>
                  <a:txBody>
                    <a:bodyPr/>
                    <a:lstStyle/>
                    <a:p>
                      <a:pPr algn="ctr"/>
                      <a:r>
                        <a:rPr lang="en-US" sz="1800" dirty="0" smtClean="0">
                          <a:solidFill>
                            <a:schemeClr val="tx1"/>
                          </a:solidFill>
                        </a:rPr>
                        <a:t>ICER*</a:t>
                      </a:r>
                    </a:p>
                    <a:p>
                      <a:pPr algn="ctr"/>
                      <a:r>
                        <a:rPr lang="en-US" sz="1800" dirty="0" smtClean="0">
                          <a:solidFill>
                            <a:schemeClr val="tx1"/>
                          </a:solidFill>
                        </a:rPr>
                        <a:t>(COST/QALY COMPARED TO</a:t>
                      </a:r>
                      <a:r>
                        <a:rPr lang="en-US" sz="1800" baseline="0" dirty="0" smtClean="0">
                          <a:solidFill>
                            <a:schemeClr val="tx1"/>
                          </a:solidFill>
                        </a:rPr>
                        <a:t> NO SCREENING) </a:t>
                      </a:r>
                    </a:p>
                    <a:p>
                      <a:pPr algn="ctr"/>
                      <a:r>
                        <a:rPr lang="en-US" sz="1800" baseline="0" dirty="0" smtClean="0">
                          <a:solidFill>
                            <a:schemeClr val="tx1"/>
                          </a:solidFill>
                        </a:rPr>
                        <a:t>(in CAD$, discounted 3%)</a:t>
                      </a:r>
                      <a:endParaRPr lang="en-US" sz="1800" dirty="0">
                        <a:solidFill>
                          <a:schemeClr val="tx1"/>
                        </a:solidFill>
                      </a:endParaRPr>
                    </a:p>
                  </a:txBody>
                  <a:tcPr anchor="b"/>
                </a:tc>
              </a:tr>
              <a:tr h="800229">
                <a:tc>
                  <a:txBody>
                    <a:bodyPr/>
                    <a:lstStyle/>
                    <a:p>
                      <a:pPr algn="ctr" fontAlgn="ctr"/>
                      <a:r>
                        <a:rPr lang="en-US" sz="1800" b="1" i="0" u="none" strike="noStrike" dirty="0" smtClean="0">
                          <a:solidFill>
                            <a:srgbClr val="000000"/>
                          </a:solidFill>
                          <a:effectLst/>
                          <a:latin typeface="+mn-lt"/>
                        </a:rPr>
                        <a:t>Organized</a:t>
                      </a:r>
                      <a:endParaRPr lang="en-US" sz="1800" b="1" i="0" u="none" strike="noStrike" baseline="0" dirty="0" smtClean="0">
                        <a:solidFill>
                          <a:srgbClr val="000000"/>
                        </a:solidFill>
                        <a:effectLst/>
                        <a:latin typeface="+mn-lt"/>
                      </a:endParaRPr>
                    </a:p>
                    <a:p>
                      <a:pPr algn="ctr" fontAlgn="ctr"/>
                      <a:r>
                        <a:rPr lang="en-US" sz="1800" b="1" i="0" u="none" strike="noStrike" dirty="0" smtClean="0">
                          <a:solidFill>
                            <a:srgbClr val="000000"/>
                          </a:solidFill>
                          <a:effectLst/>
                          <a:latin typeface="+mn-lt"/>
                        </a:rPr>
                        <a:t>60%</a:t>
                      </a:r>
                      <a:endParaRPr lang="en-US" sz="1800" b="1" i="0" u="none" strike="noStrike" dirty="0">
                        <a:solidFill>
                          <a:srgbClr val="000000"/>
                        </a:solidFill>
                        <a:effectLst/>
                        <a:latin typeface="+mn-lt"/>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29,094</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23,554</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122,113</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815,029,000</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chemeClr val="tx1"/>
                          </a:solidFill>
                          <a:effectLst/>
                          <a:latin typeface="Calibri"/>
                        </a:rPr>
                        <a:t>68,330</a:t>
                      </a:r>
                      <a:endParaRPr lang="en-US" sz="1800" b="1" i="0" u="none" strike="noStrike" dirty="0">
                        <a:solidFill>
                          <a:schemeClr val="tx1"/>
                        </a:solidFill>
                        <a:effectLst/>
                        <a:latin typeface="Calibri"/>
                      </a:endParaRPr>
                    </a:p>
                  </a:txBody>
                  <a:tcPr marL="12700" marR="12700" marT="12700" marB="0" anchor="ctr"/>
                </a:tc>
              </a:tr>
              <a:tr h="1030248">
                <a:tc>
                  <a:txBody>
                    <a:bodyPr/>
                    <a:lstStyle/>
                    <a:p>
                      <a:pPr algn="ctr" fontAlgn="ctr"/>
                      <a:r>
                        <a:rPr lang="en-US" sz="1800" b="1" i="0" u="none" strike="noStrike" dirty="0">
                          <a:solidFill>
                            <a:srgbClr val="000000"/>
                          </a:solidFill>
                          <a:effectLst/>
                          <a:latin typeface="Calibri"/>
                        </a:rPr>
                        <a:t>Opportunistic </a:t>
                      </a:r>
                      <a:r>
                        <a:rPr lang="en-US" sz="1800" b="1" i="0" u="none" strike="noStrike" dirty="0" smtClean="0">
                          <a:solidFill>
                            <a:srgbClr val="000000"/>
                          </a:solidFill>
                          <a:effectLst/>
                          <a:latin typeface="Calibri"/>
                        </a:rPr>
                        <a:t>30%</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29,555</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23,292</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286,539</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877,573,000</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chemeClr val="tx1"/>
                          </a:solidFill>
                          <a:effectLst/>
                          <a:latin typeface="Calibri"/>
                        </a:rPr>
                        <a:t>71,960</a:t>
                      </a:r>
                      <a:endParaRPr lang="en-US" sz="1800" b="1" i="0" u="none" strike="noStrike" dirty="0">
                        <a:solidFill>
                          <a:schemeClr val="tx1"/>
                        </a:solidFill>
                        <a:effectLst/>
                        <a:latin typeface="Calibri"/>
                      </a:endParaRPr>
                    </a:p>
                  </a:txBody>
                  <a:tcPr marL="12700" marR="12700" marT="12700" marB="0" anchor="ctr"/>
                </a:tc>
              </a:tr>
              <a:tr h="11770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Opportunistic </a:t>
                      </a:r>
                      <a:r>
                        <a:rPr lang="en-US" sz="1800" b="1" i="0" u="none" strike="noStrike" baseline="0" dirty="0" smtClean="0">
                          <a:solidFill>
                            <a:srgbClr val="000000"/>
                          </a:solidFill>
                          <a:effectLst/>
                          <a:latin typeface="+mn-lt"/>
                        </a:rPr>
                        <a:t>60</a:t>
                      </a:r>
                      <a:r>
                        <a:rPr lang="en-US" sz="1800" b="1" i="0" u="none" strike="noStrike" dirty="0" smtClean="0">
                          <a:solidFill>
                            <a:srgbClr val="000000"/>
                          </a:solidFill>
                          <a:effectLst/>
                          <a:latin typeface="+mn-lt"/>
                        </a:rPr>
                        <a:t>%</a:t>
                      </a:r>
                    </a:p>
                    <a:p>
                      <a:pPr algn="ctr" fontAlgn="ct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30,327</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22,861</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573,693</a:t>
                      </a:r>
                      <a:endParaRPr lang="en-US" sz="1800" b="1"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988,968,000</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smtClean="0">
                        <a:solidFill>
                          <a:schemeClr val="tx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70,200</a:t>
                      </a:r>
                    </a:p>
                    <a:p>
                      <a:pPr algn="ctr" fontAlgn="b"/>
                      <a:endParaRPr lang="en-US" sz="1800" b="1" i="0" u="none" strike="noStrike" dirty="0">
                        <a:solidFill>
                          <a:schemeClr val="tx1"/>
                        </a:solidFill>
                        <a:effectLst/>
                        <a:latin typeface="Calibri"/>
                      </a:endParaRPr>
                    </a:p>
                  </a:txBody>
                  <a:tcPr marL="12700" marR="12700" marT="12700" marB="0" anchor="ctr"/>
                </a:tc>
              </a:tr>
            </a:tbl>
          </a:graphicData>
        </a:graphic>
      </p:graphicFrame>
    </p:spTree>
    <p:extLst>
      <p:ext uri="{BB962C8B-B14F-4D97-AF65-F5344CB8AC3E}">
        <p14:creationId xmlns:p14="http://schemas.microsoft.com/office/powerpoint/2010/main" val="1813935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smtClean="0">
                <a:latin typeface="+mn-lt"/>
              </a:rPr>
              <a:t>Conclusions</a:t>
            </a:r>
            <a:endParaRPr lang="en-CA" b="1" dirty="0">
              <a:latin typeface="+mn-lt"/>
            </a:endParaRPr>
          </a:p>
        </p:txBody>
      </p:sp>
      <p:sp>
        <p:nvSpPr>
          <p:cNvPr id="3" name="Content Placeholder 2"/>
          <p:cNvSpPr>
            <a:spLocks noGrp="1"/>
          </p:cNvSpPr>
          <p:nvPr>
            <p:ph idx="1"/>
          </p:nvPr>
        </p:nvSpPr>
        <p:spPr>
          <a:xfrm>
            <a:off x="1185069" y="1605973"/>
            <a:ext cx="10043550" cy="4425892"/>
          </a:xfrm>
        </p:spPr>
        <p:txBody>
          <a:bodyPr>
            <a:normAutofit fontScale="55000" lnSpcReduction="20000"/>
          </a:bodyPr>
          <a:lstStyle/>
          <a:p>
            <a:pPr>
              <a:lnSpc>
                <a:spcPct val="120000"/>
              </a:lnSpc>
            </a:pPr>
            <a:r>
              <a:rPr lang="en-CA" sz="4400" dirty="0" smtClean="0"/>
              <a:t>Opportunistic screening outside </a:t>
            </a:r>
            <a:r>
              <a:rPr lang="en-CA" sz="4400" dirty="0"/>
              <a:t>of CTFPH </a:t>
            </a:r>
            <a:r>
              <a:rPr lang="en-CA" sz="4400" dirty="0" smtClean="0"/>
              <a:t>guidelines may detect more lung cancer cases and prevent more deaths than organized screening </a:t>
            </a:r>
            <a:r>
              <a:rPr lang="en-CA" sz="4400" dirty="0"/>
              <a:t>adhering to CTFPH </a:t>
            </a:r>
            <a:r>
              <a:rPr lang="en-CA" sz="4400" dirty="0" smtClean="0"/>
              <a:t>guidelines, but may also generate more risks such as excessive false positives and accompanying invasive diagnostic procedures</a:t>
            </a:r>
          </a:p>
          <a:p>
            <a:pPr>
              <a:lnSpc>
                <a:spcPct val="120000"/>
              </a:lnSpc>
            </a:pPr>
            <a:endParaRPr lang="en-CA" sz="4400" dirty="0"/>
          </a:p>
          <a:p>
            <a:pPr>
              <a:lnSpc>
                <a:spcPct val="120000"/>
              </a:lnSpc>
            </a:pPr>
            <a:r>
              <a:rPr lang="en-CA" sz="4400" dirty="0"/>
              <a:t>Opportunistic screening </a:t>
            </a:r>
            <a:r>
              <a:rPr lang="en-CA" sz="4400" dirty="0" smtClean="0"/>
              <a:t>would very likely be more costly and less cost-effective than organized screening adhering to CTFPH guidelines</a:t>
            </a:r>
          </a:p>
          <a:p>
            <a:pPr>
              <a:lnSpc>
                <a:spcPct val="120000"/>
              </a:lnSpc>
            </a:pPr>
            <a:endParaRPr lang="en-CA" sz="4400" dirty="0" smtClean="0"/>
          </a:p>
          <a:p>
            <a:pPr>
              <a:lnSpc>
                <a:spcPct val="120000"/>
              </a:lnSpc>
            </a:pPr>
            <a:r>
              <a:rPr lang="en-CA" sz="4400" dirty="0" smtClean="0"/>
              <a:t>If indirect costs and costs of harms were included, opportunistic screening would be even less cost-effective than projected</a:t>
            </a:r>
          </a:p>
          <a:p>
            <a:pPr marL="0" indent="0">
              <a:buNone/>
            </a:pPr>
            <a:endParaRPr lang="en-CA" sz="4000" dirty="0" smtClean="0"/>
          </a:p>
          <a:p>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36</a:t>
            </a:fld>
            <a:endParaRPr lang="en-CA" dirty="0"/>
          </a:p>
        </p:txBody>
      </p:sp>
    </p:spTree>
    <p:extLst>
      <p:ext uri="{BB962C8B-B14F-4D97-AF65-F5344CB8AC3E}">
        <p14:creationId xmlns:p14="http://schemas.microsoft.com/office/powerpoint/2010/main" val="539250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Key Limitations</a:t>
            </a:r>
            <a:endParaRPr lang="en-US" b="1" dirty="0">
              <a:latin typeface="+mn-lt"/>
            </a:endParaRPr>
          </a:p>
        </p:txBody>
      </p:sp>
      <p:sp>
        <p:nvSpPr>
          <p:cNvPr id="3" name="Content Placeholder 2"/>
          <p:cNvSpPr>
            <a:spLocks noGrp="1"/>
          </p:cNvSpPr>
          <p:nvPr>
            <p:ph idx="1"/>
          </p:nvPr>
        </p:nvSpPr>
        <p:spPr>
          <a:xfrm>
            <a:off x="1117184" y="2131340"/>
            <a:ext cx="10236616" cy="3712511"/>
          </a:xfrm>
        </p:spPr>
        <p:txBody>
          <a:bodyPr/>
          <a:lstStyle/>
          <a:p>
            <a:r>
              <a:rPr lang="en-US" sz="3200" dirty="0" smtClean="0"/>
              <a:t>Costs are mainly based on Ontario clinical and health services costs, some dating to 2008</a:t>
            </a:r>
          </a:p>
          <a:p>
            <a:r>
              <a:rPr lang="en-US" sz="3200" dirty="0" smtClean="0"/>
              <a:t>The efficacy of LDCT for younger and older age groups was assumed to be the same as for the target age group for organized screening (55-74 years old)</a:t>
            </a:r>
          </a:p>
          <a:p>
            <a:r>
              <a:rPr lang="en-US" sz="3200" dirty="0" smtClean="0"/>
              <a:t>Results are not age-standardized</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9D61BCA-2697-4EBA-B26E-DE0BF1F05F29}" type="slidenum">
              <a:rPr lang="en-CA" smtClean="0"/>
              <a:t>37</a:t>
            </a:fld>
            <a:endParaRPr lang="en-CA" dirty="0"/>
          </a:p>
        </p:txBody>
      </p:sp>
    </p:spTree>
    <p:extLst>
      <p:ext uri="{BB962C8B-B14F-4D97-AF65-F5344CB8AC3E}">
        <p14:creationId xmlns:p14="http://schemas.microsoft.com/office/powerpoint/2010/main" val="716887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latin typeface="+mn-lt"/>
              </a:rPr>
              <a:t>Questions to the audience – please take home, or share your thoughts now through webinar</a:t>
            </a:r>
            <a:endParaRPr lang="en-CA" b="1" dirty="0">
              <a:latin typeface="+mn-lt"/>
            </a:endParaRPr>
          </a:p>
        </p:txBody>
      </p:sp>
      <p:sp>
        <p:nvSpPr>
          <p:cNvPr id="3" name="Content Placeholder 2"/>
          <p:cNvSpPr>
            <a:spLocks noGrp="1"/>
          </p:cNvSpPr>
          <p:nvPr>
            <p:ph idx="1"/>
          </p:nvPr>
        </p:nvSpPr>
        <p:spPr>
          <a:xfrm>
            <a:off x="629920" y="1767840"/>
            <a:ext cx="10723880" cy="5090160"/>
          </a:xfrm>
        </p:spPr>
        <p:txBody>
          <a:bodyPr>
            <a:normAutofit fontScale="85000" lnSpcReduction="20000"/>
          </a:bodyPr>
          <a:lstStyle/>
          <a:p>
            <a:pPr marL="0" indent="0">
              <a:buNone/>
            </a:pPr>
            <a:endParaRPr lang="en-CA" dirty="0"/>
          </a:p>
          <a:p>
            <a:r>
              <a:rPr lang="en-CA" dirty="0"/>
              <a:t>Are data for lung screening programs different from that of other screening programs, </a:t>
            </a:r>
            <a:r>
              <a:rPr lang="en-CA" dirty="0" smtClean="0"/>
              <a:t>or for other cancer control programs? How are they different? Consider:</a:t>
            </a:r>
            <a:endParaRPr lang="en-CA" dirty="0"/>
          </a:p>
          <a:p>
            <a:pPr lvl="1"/>
            <a:r>
              <a:rPr lang="en-CA" dirty="0" smtClean="0"/>
              <a:t>Tobacco </a:t>
            </a:r>
            <a:r>
              <a:rPr lang="en-CA" dirty="0"/>
              <a:t>use </a:t>
            </a:r>
            <a:r>
              <a:rPr lang="en-CA" dirty="0" smtClean="0"/>
              <a:t>(prevalence, age of initiation, smoking history, mitigation/cessation)</a:t>
            </a:r>
            <a:endParaRPr lang="en-CA" dirty="0"/>
          </a:p>
          <a:p>
            <a:pPr lvl="1"/>
            <a:r>
              <a:rPr lang="en-CA" dirty="0" smtClean="0"/>
              <a:t>Demand </a:t>
            </a:r>
            <a:r>
              <a:rPr lang="en-CA" dirty="0"/>
              <a:t>for </a:t>
            </a:r>
            <a:r>
              <a:rPr lang="en-CA" dirty="0" smtClean="0"/>
              <a:t>tobacco</a:t>
            </a:r>
          </a:p>
          <a:p>
            <a:pPr lvl="1"/>
            <a:r>
              <a:rPr lang="en-CA" dirty="0" smtClean="0"/>
              <a:t>Occupational </a:t>
            </a:r>
            <a:r>
              <a:rPr lang="en-CA" dirty="0"/>
              <a:t>hazards</a:t>
            </a:r>
          </a:p>
          <a:p>
            <a:pPr lvl="1"/>
            <a:r>
              <a:rPr lang="en-CA" dirty="0" smtClean="0"/>
              <a:t>Environmental </a:t>
            </a:r>
            <a:r>
              <a:rPr lang="en-CA" dirty="0"/>
              <a:t>hazards</a:t>
            </a:r>
          </a:p>
          <a:p>
            <a:pPr lvl="1"/>
            <a:r>
              <a:rPr lang="en-CA" dirty="0" smtClean="0"/>
              <a:t>Tobacco </a:t>
            </a:r>
            <a:r>
              <a:rPr lang="en-CA" dirty="0"/>
              <a:t>treatment utilization and </a:t>
            </a:r>
            <a:r>
              <a:rPr lang="en-CA" dirty="0" smtClean="0"/>
              <a:t>costs</a:t>
            </a:r>
          </a:p>
          <a:p>
            <a:r>
              <a:rPr lang="en-CA" dirty="0" smtClean="0"/>
              <a:t>How </a:t>
            </a:r>
            <a:r>
              <a:rPr lang="en-CA" dirty="0"/>
              <a:t>have you </a:t>
            </a:r>
            <a:r>
              <a:rPr lang="en-CA" dirty="0" smtClean="0"/>
              <a:t>made </a:t>
            </a:r>
            <a:r>
              <a:rPr lang="en-CA" dirty="0"/>
              <a:t>the case for needed resources (data, personnel) to your managers for a lung screening program?</a:t>
            </a:r>
          </a:p>
          <a:p>
            <a:r>
              <a:rPr lang="en-CA" dirty="0" smtClean="0"/>
              <a:t>What </a:t>
            </a:r>
            <a:r>
              <a:rPr lang="en-CA" dirty="0"/>
              <a:t>kinds of data do you think you will need</a:t>
            </a:r>
            <a:r>
              <a:rPr lang="en-CA" dirty="0" smtClean="0"/>
              <a:t>? What are </a:t>
            </a:r>
            <a:r>
              <a:rPr lang="en-CA" smtClean="0"/>
              <a:t>the potential sources</a:t>
            </a:r>
            <a:r>
              <a:rPr lang="en-CA" dirty="0" smtClean="0"/>
              <a:t>? How will you get them?</a:t>
            </a:r>
            <a:endParaRPr lang="en-CA" dirty="0"/>
          </a:p>
          <a:p>
            <a:r>
              <a:rPr lang="en-CA" dirty="0" smtClean="0"/>
              <a:t>How </a:t>
            </a:r>
            <a:r>
              <a:rPr lang="en-CA" dirty="0"/>
              <a:t>can </a:t>
            </a:r>
            <a:r>
              <a:rPr lang="en-CA" dirty="0" smtClean="0"/>
              <a:t>data analysts and program managers/directors work together to determine </a:t>
            </a:r>
            <a:r>
              <a:rPr lang="en-CA" dirty="0"/>
              <a:t>their data needs?</a:t>
            </a:r>
          </a:p>
          <a:p>
            <a:r>
              <a:rPr lang="en-CA" dirty="0"/>
              <a:t>How can you engage with researchers to obtain and analyse </a:t>
            </a:r>
            <a:r>
              <a:rPr lang="en-CA" dirty="0" smtClean="0"/>
              <a:t>data?</a:t>
            </a:r>
            <a:endParaRPr lang="en-CA" dirty="0"/>
          </a:p>
          <a:p>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38</a:t>
            </a:fld>
            <a:endParaRPr lang="en-CA" dirty="0"/>
          </a:p>
        </p:txBody>
      </p:sp>
    </p:spTree>
    <p:extLst>
      <p:ext uri="{BB962C8B-B14F-4D97-AF65-F5344CB8AC3E}">
        <p14:creationId xmlns:p14="http://schemas.microsoft.com/office/powerpoint/2010/main" val="3467840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D198F-13B7-4399-9893-6C617184C068}" type="slidenum">
              <a:rPr lang="en-CA" smtClean="0"/>
              <a:t>39</a:t>
            </a:fld>
            <a:endParaRPr lang="en-CA" dirty="0"/>
          </a:p>
        </p:txBody>
      </p:sp>
      <p:pic>
        <p:nvPicPr>
          <p:cNvPr id="3" name="Picture 4" descr="CRMM-bann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394106" y="2795349"/>
            <a:ext cx="9544334" cy="4062651"/>
          </a:xfrm>
          <a:prstGeom prst="rect">
            <a:avLst/>
          </a:prstGeom>
          <a:noFill/>
        </p:spPr>
        <p:txBody>
          <a:bodyPr wrap="square" rtlCol="0">
            <a:spAutoFit/>
          </a:bodyPr>
          <a:lstStyle/>
          <a:p>
            <a:r>
              <a:rPr lang="en-CA" sz="5400" b="1" dirty="0" smtClean="0">
                <a:solidFill>
                  <a:srgbClr val="0000FF"/>
                </a:solidFill>
              </a:rPr>
              <a:t>Thank you</a:t>
            </a:r>
          </a:p>
          <a:p>
            <a:endParaRPr lang="en-CA" sz="2800" b="1" dirty="0">
              <a:solidFill>
                <a:srgbClr val="0000FF"/>
              </a:solidFill>
            </a:endParaRPr>
          </a:p>
          <a:p>
            <a:endParaRPr lang="en-CA" sz="2800" b="1" dirty="0" smtClean="0">
              <a:solidFill>
                <a:srgbClr val="0000FF"/>
              </a:solidFill>
            </a:endParaRPr>
          </a:p>
          <a:p>
            <a:r>
              <a:rPr lang="en-CA" sz="2800" b="1" dirty="0" smtClean="0">
                <a:solidFill>
                  <a:srgbClr val="0000FF"/>
                </a:solidFill>
              </a:rPr>
              <a:t>CONTACT US:</a:t>
            </a:r>
          </a:p>
          <a:p>
            <a:endParaRPr lang="en-CA" sz="2800" b="1" dirty="0">
              <a:solidFill>
                <a:srgbClr val="0000FF"/>
              </a:solidFill>
            </a:endParaRPr>
          </a:p>
          <a:p>
            <a:r>
              <a:rPr lang="en-CA" sz="2800" b="1" dirty="0" smtClean="0">
                <a:solidFill>
                  <a:srgbClr val="0000FF"/>
                </a:solidFill>
              </a:rPr>
              <a:t>Email</a:t>
            </a:r>
            <a:r>
              <a:rPr lang="en-CA" sz="2800" b="1" dirty="0">
                <a:solidFill>
                  <a:srgbClr val="0000FF"/>
                </a:solidFill>
              </a:rPr>
              <a:t>: </a:t>
            </a:r>
            <a:r>
              <a:rPr lang="en-CA" sz="2800" b="1" dirty="0">
                <a:solidFill>
                  <a:srgbClr val="0000FF"/>
                </a:solidFill>
                <a:hlinkClick r:id="rId3"/>
              </a:rPr>
              <a:t>riskmgmt@cancerview.ca</a:t>
            </a:r>
            <a:endParaRPr lang="en-CA" sz="2800" b="1" dirty="0">
              <a:solidFill>
                <a:srgbClr val="0000FF"/>
              </a:solidFill>
            </a:endParaRPr>
          </a:p>
          <a:p>
            <a:r>
              <a:rPr lang="en-CA" sz="2800" b="1" dirty="0" smtClean="0">
                <a:solidFill>
                  <a:srgbClr val="0000FF"/>
                </a:solidFill>
              </a:rPr>
              <a:t>Web</a:t>
            </a:r>
            <a:r>
              <a:rPr lang="en-CA" sz="2800" b="1" dirty="0">
                <a:solidFill>
                  <a:srgbClr val="0000FF"/>
                </a:solidFill>
              </a:rPr>
              <a:t>: </a:t>
            </a:r>
            <a:r>
              <a:rPr lang="en-CA" sz="2800" b="1" dirty="0">
                <a:solidFill>
                  <a:srgbClr val="0000FF"/>
                </a:solidFill>
                <a:hlinkClick r:id="rId4"/>
              </a:rPr>
              <a:t>www.cancerview.ca/cancerriskmanagement</a:t>
            </a:r>
            <a:r>
              <a:rPr lang="en-CA" sz="2800" b="1" dirty="0">
                <a:solidFill>
                  <a:srgbClr val="0000FF"/>
                </a:solidFill>
              </a:rPr>
              <a:t> </a:t>
            </a:r>
          </a:p>
          <a:p>
            <a:endParaRPr lang="en-CA" dirty="0"/>
          </a:p>
          <a:p>
            <a:endParaRPr lang="en-CA" dirty="0"/>
          </a:p>
        </p:txBody>
      </p:sp>
    </p:spTree>
    <p:extLst>
      <p:ext uri="{BB962C8B-B14F-4D97-AF65-F5344CB8AC3E}">
        <p14:creationId xmlns:p14="http://schemas.microsoft.com/office/powerpoint/2010/main" val="302832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smtClean="0">
                <a:latin typeface="+mn-lt"/>
              </a:rPr>
              <a:t>Outline</a:t>
            </a:r>
            <a:endParaRPr lang="en-CA" b="1" dirty="0">
              <a:latin typeface="+mn-lt"/>
            </a:endParaRPr>
          </a:p>
        </p:txBody>
      </p:sp>
      <p:sp>
        <p:nvSpPr>
          <p:cNvPr id="3" name="Content Placeholder 2"/>
          <p:cNvSpPr>
            <a:spLocks noGrp="1"/>
          </p:cNvSpPr>
          <p:nvPr>
            <p:ph idx="1"/>
          </p:nvPr>
        </p:nvSpPr>
        <p:spPr>
          <a:xfrm>
            <a:off x="2180493" y="2084306"/>
            <a:ext cx="8418161" cy="4272044"/>
          </a:xfrm>
        </p:spPr>
        <p:txBody>
          <a:bodyPr>
            <a:normAutofit/>
          </a:bodyPr>
          <a:lstStyle/>
          <a:p>
            <a:pPr marL="514350" indent="-514350">
              <a:buFont typeface="+mj-lt"/>
              <a:buAutoNum type="arabicPeriod"/>
            </a:pPr>
            <a:r>
              <a:rPr lang="en-CA" sz="3200" dirty="0" smtClean="0"/>
              <a:t>Introduction to Canadian and US public health guidelines for lung cancer screening</a:t>
            </a:r>
            <a:endParaRPr lang="en-CA" sz="3200" dirty="0"/>
          </a:p>
          <a:p>
            <a:pPr marL="514350" indent="-514350">
              <a:buFont typeface="+mj-lt"/>
              <a:buAutoNum type="arabicPeriod"/>
            </a:pPr>
            <a:r>
              <a:rPr lang="en-CA" sz="3200" dirty="0" smtClean="0"/>
              <a:t>The CRMM lung cancer model</a:t>
            </a:r>
            <a:endParaRPr lang="en-CA" sz="3200" dirty="0"/>
          </a:p>
          <a:p>
            <a:pPr marL="514350" indent="-514350">
              <a:buFont typeface="+mj-lt"/>
              <a:buAutoNum type="arabicPeriod"/>
            </a:pPr>
            <a:r>
              <a:rPr lang="en-CA" sz="3200" dirty="0" smtClean="0"/>
              <a:t>Scenarios for organized </a:t>
            </a:r>
            <a:r>
              <a:rPr lang="en-CA" sz="3200" dirty="0"/>
              <a:t>vs </a:t>
            </a:r>
            <a:r>
              <a:rPr lang="en-CA" sz="3200" dirty="0" smtClean="0"/>
              <a:t>opportunistic screening</a:t>
            </a:r>
            <a:endParaRPr lang="en-CA" sz="3200" dirty="0"/>
          </a:p>
          <a:p>
            <a:pPr marL="514350" indent="-514350">
              <a:buFont typeface="+mj-lt"/>
              <a:buAutoNum type="arabicPeriod"/>
            </a:pPr>
            <a:r>
              <a:rPr lang="en-CA" sz="3200" dirty="0"/>
              <a:t>Comparative health outcomes</a:t>
            </a:r>
          </a:p>
          <a:p>
            <a:pPr marL="514350" indent="-514350">
              <a:buFont typeface="+mj-lt"/>
              <a:buAutoNum type="arabicPeriod"/>
            </a:pPr>
            <a:r>
              <a:rPr lang="en-CA" sz="3200" dirty="0"/>
              <a:t>Comparative economic outcomes</a:t>
            </a:r>
          </a:p>
          <a:p>
            <a:pPr marL="514350" indent="-514350">
              <a:buFont typeface="+mj-lt"/>
              <a:buAutoNum type="arabicPeriod"/>
            </a:pPr>
            <a:r>
              <a:rPr lang="en-CA" sz="3200" dirty="0" smtClean="0"/>
              <a:t>Summary, conclusions, questions</a:t>
            </a:r>
            <a:endParaRPr lang="en-CA" sz="3200" dirty="0"/>
          </a:p>
        </p:txBody>
      </p:sp>
      <p:sp>
        <p:nvSpPr>
          <p:cNvPr id="4" name="Slide Number Placeholder 3"/>
          <p:cNvSpPr>
            <a:spLocks noGrp="1"/>
          </p:cNvSpPr>
          <p:nvPr>
            <p:ph type="sldNum" sz="quarter" idx="12"/>
          </p:nvPr>
        </p:nvSpPr>
        <p:spPr/>
        <p:txBody>
          <a:bodyPr/>
          <a:lstStyle/>
          <a:p>
            <a:fld id="{C9D61BCA-2697-4EBA-B26E-DE0BF1F05F29}" type="slidenum">
              <a:rPr lang="en-CA" smtClean="0"/>
              <a:t>4</a:t>
            </a:fld>
            <a:endParaRPr lang="en-CA" dirty="0"/>
          </a:p>
        </p:txBody>
      </p:sp>
    </p:spTree>
    <p:extLst>
      <p:ext uri="{BB962C8B-B14F-4D97-AF65-F5344CB8AC3E}">
        <p14:creationId xmlns:p14="http://schemas.microsoft.com/office/powerpoint/2010/main" val="3370037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n-lt"/>
              </a:rPr>
              <a:t>Appendix</a:t>
            </a:r>
            <a:endParaRPr lang="en-CA" dirty="0">
              <a:latin typeface="+mn-lt"/>
            </a:endParaRPr>
          </a:p>
        </p:txBody>
      </p:sp>
      <p:sp>
        <p:nvSpPr>
          <p:cNvPr id="4" name="Text Placeholder 3"/>
          <p:cNvSpPr>
            <a:spLocks noGrp="1"/>
          </p:cNvSpPr>
          <p:nvPr>
            <p:ph type="body" idx="1"/>
          </p:nvPr>
        </p:nvSpPr>
        <p:spPr/>
        <p:txBody>
          <a:bodyPr/>
          <a:lstStyle/>
          <a:p>
            <a:endParaRPr lang="en-CA" dirty="0"/>
          </a:p>
        </p:txBody>
      </p:sp>
      <p:sp>
        <p:nvSpPr>
          <p:cNvPr id="3" name="Slide Number Placeholder 2"/>
          <p:cNvSpPr>
            <a:spLocks noGrp="1"/>
          </p:cNvSpPr>
          <p:nvPr>
            <p:ph type="sldNum" sz="quarter" idx="12"/>
          </p:nvPr>
        </p:nvSpPr>
        <p:spPr/>
        <p:txBody>
          <a:bodyPr/>
          <a:lstStyle/>
          <a:p>
            <a:fld id="{C9D61BCA-2697-4EBA-B26E-DE0BF1F05F29}" type="slidenum">
              <a:rPr lang="en-CA" smtClean="0"/>
              <a:t>40</a:t>
            </a:fld>
            <a:endParaRPr lang="en-CA" dirty="0"/>
          </a:p>
        </p:txBody>
      </p:sp>
    </p:spTree>
    <p:extLst>
      <p:ext uri="{BB962C8B-B14F-4D97-AF65-F5344CB8AC3E}">
        <p14:creationId xmlns:p14="http://schemas.microsoft.com/office/powerpoint/2010/main" val="1793415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61BCA-2697-4EBA-B26E-DE0BF1F05F29}" type="slidenum">
              <a:rPr lang="en-CA" smtClean="0"/>
              <a:t>41</a:t>
            </a:fld>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42182885"/>
              </p:ext>
            </p:extLst>
          </p:nvPr>
        </p:nvGraphicFramePr>
        <p:xfrm>
          <a:off x="1434699" y="117587"/>
          <a:ext cx="6747757" cy="6740415"/>
        </p:xfrm>
        <a:graphic>
          <a:graphicData uri="http://schemas.openxmlformats.org/drawingml/2006/table">
            <a:tbl>
              <a:tblPr firstRow="1" firstCol="1" bandRow="1">
                <a:tableStyleId>{5C22544A-7EE6-4342-B048-85BDC9FD1C3A}</a:tableStyleId>
              </a:tblPr>
              <a:tblGrid>
                <a:gridCol w="4659833"/>
                <a:gridCol w="2087924"/>
              </a:tblGrid>
              <a:tr h="187904">
                <a:tc>
                  <a:txBody>
                    <a:bodyPr/>
                    <a:lstStyle/>
                    <a:p>
                      <a:pPr algn="ctr">
                        <a:lnSpc>
                          <a:spcPct val="107000"/>
                        </a:lnSpc>
                        <a:spcAft>
                          <a:spcPts val="0"/>
                        </a:spcAft>
                      </a:pPr>
                      <a:r>
                        <a:rPr lang="en-CA" sz="1100" b="1" dirty="0">
                          <a:effectLst/>
                        </a:rPr>
                        <a:t>Variable</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CA" sz="1100" b="1" dirty="0">
                          <a:effectLst/>
                        </a:rPr>
                        <a:t>Price (CAD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a:lnSpc>
                          <a:spcPct val="107000"/>
                        </a:lnSpc>
                        <a:spcAft>
                          <a:spcPts val="0"/>
                        </a:spcAft>
                      </a:pPr>
                      <a:r>
                        <a:rPr lang="en-CA" sz="1100" b="1" dirty="0">
                          <a:effectLst/>
                        </a:rPr>
                        <a:t>Recruitment*</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marL="457200">
                        <a:lnSpc>
                          <a:spcPct val="107000"/>
                        </a:lnSpc>
                        <a:spcAft>
                          <a:spcPts val="0"/>
                        </a:spcAft>
                      </a:pPr>
                      <a:r>
                        <a:rPr lang="en-CA" sz="1100" b="1" dirty="0">
                          <a:effectLst/>
                        </a:rPr>
                        <a:t>Physician recruitment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31</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a:lnSpc>
                          <a:spcPct val="107000"/>
                        </a:lnSpc>
                        <a:spcAft>
                          <a:spcPts val="0"/>
                        </a:spcAft>
                      </a:pPr>
                      <a:r>
                        <a:rPr lang="en-CA" sz="1100" b="1" dirty="0">
                          <a:effectLst/>
                        </a:rPr>
                        <a:t>Cost of Screening Scan</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marL="457200">
                        <a:lnSpc>
                          <a:spcPct val="107000"/>
                        </a:lnSpc>
                        <a:spcAft>
                          <a:spcPts val="0"/>
                        </a:spcAft>
                      </a:pPr>
                      <a:r>
                        <a:rPr lang="en-CA" sz="1100" b="1" dirty="0">
                          <a:effectLst/>
                        </a:rPr>
                        <a:t>Screening Test (LDCT scan)</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81</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marL="457200">
                        <a:lnSpc>
                          <a:spcPct val="107000"/>
                        </a:lnSpc>
                        <a:spcAft>
                          <a:spcPts val="0"/>
                        </a:spcAft>
                      </a:pPr>
                      <a:r>
                        <a:rPr lang="en-CA" sz="1100" b="1" dirty="0">
                          <a:effectLst/>
                        </a:rPr>
                        <a:t>Screening test interpretation</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88</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a:lnSpc>
                          <a:spcPct val="107000"/>
                        </a:lnSpc>
                        <a:spcAft>
                          <a:spcPts val="0"/>
                        </a:spcAft>
                      </a:pPr>
                      <a:r>
                        <a:rPr lang="en-CA" sz="1100" b="1" dirty="0">
                          <a:effectLst/>
                        </a:rPr>
                        <a:t>Consultation and Communication fees</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51679">
                <a:tc>
                  <a:txBody>
                    <a:bodyPr/>
                    <a:lstStyle/>
                    <a:p>
                      <a:pPr marL="457200">
                        <a:lnSpc>
                          <a:spcPct val="107000"/>
                        </a:lnSpc>
                        <a:spcAft>
                          <a:spcPts val="0"/>
                        </a:spcAft>
                      </a:pPr>
                      <a:r>
                        <a:rPr lang="en-CA" sz="1100" b="1" dirty="0">
                          <a:effectLst/>
                        </a:rPr>
                        <a:t>Communication cost for screen result (positive or negative)</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31</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marL="457200">
                        <a:lnSpc>
                          <a:spcPct val="107000"/>
                        </a:lnSpc>
                        <a:spcAft>
                          <a:spcPts val="0"/>
                        </a:spcAft>
                      </a:pPr>
                      <a:r>
                        <a:rPr lang="en-CA" sz="1100" b="1" dirty="0">
                          <a:effectLst/>
                        </a:rPr>
                        <a:t>Consultation for positive test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163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a:lnSpc>
                          <a:spcPct val="107000"/>
                        </a:lnSpc>
                        <a:spcAft>
                          <a:spcPts val="0"/>
                        </a:spcAft>
                      </a:pPr>
                      <a:r>
                        <a:rPr lang="en-CA" sz="1100" b="1" dirty="0">
                          <a:effectLst/>
                        </a:rPr>
                        <a:t>Diagnostic Investigation of Positive’s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marL="457200">
                        <a:lnSpc>
                          <a:spcPct val="107000"/>
                        </a:lnSpc>
                        <a:spcAft>
                          <a:spcPts val="0"/>
                        </a:spcAft>
                      </a:pPr>
                      <a:r>
                        <a:rPr lang="en-CA" sz="1100" b="1" dirty="0">
                          <a:effectLst/>
                        </a:rPr>
                        <a:t>Non-invasive diagnostic procedures for positive screen**</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220</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marL="457200">
                        <a:lnSpc>
                          <a:spcPct val="107000"/>
                        </a:lnSpc>
                        <a:spcAft>
                          <a:spcPts val="0"/>
                        </a:spcAft>
                      </a:pPr>
                      <a:r>
                        <a:rPr lang="en-CA" sz="1100" b="1" dirty="0">
                          <a:effectLst/>
                        </a:rPr>
                        <a:t>Invasive procedure for positive screen***</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1583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a:lnSpc>
                          <a:spcPct val="107000"/>
                        </a:lnSpc>
                        <a:spcAft>
                          <a:spcPts val="0"/>
                        </a:spcAft>
                      </a:pPr>
                      <a:r>
                        <a:rPr lang="en-CA" sz="1100" b="1" dirty="0">
                          <a:effectLst/>
                        </a:rPr>
                        <a:t>Treatment Diagnostics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75808">
                <a:tc>
                  <a:txBody>
                    <a:bodyPr/>
                    <a:lstStyle/>
                    <a:p>
                      <a:pPr marL="457200">
                        <a:lnSpc>
                          <a:spcPct val="107000"/>
                        </a:lnSpc>
                        <a:spcAft>
                          <a:spcPts val="0"/>
                        </a:spcAft>
                      </a:pPr>
                      <a:r>
                        <a:rPr lang="en-CA" sz="1100" b="1" dirty="0">
                          <a:effectLst/>
                        </a:rPr>
                        <a:t>Pre-diagnosis (GP)</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Diagnostics: 67</a:t>
                      </a:r>
                    </a:p>
                    <a:p>
                      <a:pPr>
                        <a:lnSpc>
                          <a:spcPct val="107000"/>
                        </a:lnSpc>
                        <a:spcAft>
                          <a:spcPts val="0"/>
                        </a:spcAft>
                      </a:pPr>
                      <a:r>
                        <a:rPr lang="en-CA" sz="1100" b="1" dirty="0">
                          <a:effectLst/>
                        </a:rPr>
                        <a:t>Physician: 153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75808">
                <a:tc>
                  <a:txBody>
                    <a:bodyPr/>
                    <a:lstStyle/>
                    <a:p>
                      <a:pPr marL="457200">
                        <a:lnSpc>
                          <a:spcPct val="107000"/>
                        </a:lnSpc>
                        <a:spcAft>
                          <a:spcPts val="0"/>
                        </a:spcAft>
                      </a:pPr>
                      <a:r>
                        <a:rPr lang="en-CA" sz="1100" b="1" dirty="0">
                          <a:effectLst/>
                        </a:rPr>
                        <a:t>Diagnosis (specialist)</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Diagnostics: 921</a:t>
                      </a:r>
                      <a:br>
                        <a:rPr lang="en-CA" sz="1100" b="1" dirty="0">
                          <a:effectLst/>
                        </a:rPr>
                      </a:br>
                      <a:r>
                        <a:rPr lang="en-CA" sz="1100" b="1" dirty="0">
                          <a:effectLst/>
                        </a:rPr>
                        <a:t>Physician: 286</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87904">
                <a:tc>
                  <a:txBody>
                    <a:bodyPr/>
                    <a:lstStyle/>
                    <a:p>
                      <a:pPr>
                        <a:lnSpc>
                          <a:spcPct val="107000"/>
                        </a:lnSpc>
                        <a:spcAft>
                          <a:spcPts val="0"/>
                        </a:spcAft>
                      </a:pPr>
                      <a:r>
                        <a:rPr lang="en-CA" sz="1100" b="1" dirty="0">
                          <a:effectLst/>
                        </a:rPr>
                        <a:t>Treatments</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563712">
                <a:tc>
                  <a:txBody>
                    <a:bodyPr/>
                    <a:lstStyle/>
                    <a:p>
                      <a:pPr marL="457200">
                        <a:lnSpc>
                          <a:spcPct val="107000"/>
                        </a:lnSpc>
                        <a:spcAft>
                          <a:spcPts val="0"/>
                        </a:spcAft>
                      </a:pPr>
                      <a:r>
                        <a:rPr lang="en-CA" sz="1100" b="1" dirty="0">
                          <a:effectLst/>
                        </a:rPr>
                        <a:t>Surgery</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Diagnostics: 53</a:t>
                      </a:r>
                      <a:br>
                        <a:rPr lang="en-CA" sz="1100" b="1" dirty="0">
                          <a:effectLst/>
                        </a:rPr>
                      </a:br>
                      <a:r>
                        <a:rPr lang="en-CA" sz="1100" b="1" dirty="0">
                          <a:effectLst/>
                        </a:rPr>
                        <a:t>Hospital: 12533</a:t>
                      </a:r>
                      <a:br>
                        <a:rPr lang="en-CA" sz="1100" b="1" dirty="0">
                          <a:effectLst/>
                        </a:rPr>
                      </a:br>
                      <a:r>
                        <a:rPr lang="en-CA" sz="1100" b="1" dirty="0">
                          <a:effectLst/>
                        </a:rPr>
                        <a:t>Physician: 1262</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127424">
                <a:tc>
                  <a:txBody>
                    <a:bodyPr/>
                    <a:lstStyle/>
                    <a:p>
                      <a:pPr marL="457200">
                        <a:lnSpc>
                          <a:spcPct val="107000"/>
                        </a:lnSpc>
                        <a:spcAft>
                          <a:spcPts val="0"/>
                        </a:spcAft>
                      </a:pPr>
                      <a:r>
                        <a:rPr lang="en-CA" sz="1100" b="1" dirty="0">
                          <a:effectLst/>
                        </a:rPr>
                        <a:t>Adjuvant Chemotherapy</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Diagnostics: 228</a:t>
                      </a:r>
                      <a:br>
                        <a:rPr lang="en-CA" sz="1100" b="1" dirty="0">
                          <a:effectLst/>
                        </a:rPr>
                      </a:br>
                      <a:r>
                        <a:rPr lang="en-CA" sz="1100" b="1" dirty="0">
                          <a:effectLst/>
                        </a:rPr>
                        <a:t>Hospital: 430</a:t>
                      </a:r>
                      <a:br>
                        <a:rPr lang="en-CA" sz="1100" b="1" dirty="0">
                          <a:effectLst/>
                        </a:rPr>
                      </a:br>
                      <a:r>
                        <a:rPr lang="en-CA" sz="1100" b="1" dirty="0">
                          <a:effectLst/>
                        </a:rPr>
                        <a:t>Physician: 778</a:t>
                      </a:r>
                      <a:br>
                        <a:rPr lang="en-CA" sz="1100" b="1" dirty="0">
                          <a:effectLst/>
                        </a:rPr>
                      </a:br>
                      <a:r>
                        <a:rPr lang="en-CA" sz="1100" b="1" dirty="0">
                          <a:effectLst/>
                        </a:rPr>
                        <a:t>Drug: 896</a:t>
                      </a:r>
                      <a:br>
                        <a:rPr lang="en-CA" sz="1100" b="1" dirty="0">
                          <a:effectLst/>
                        </a:rPr>
                      </a:br>
                      <a:r>
                        <a:rPr lang="en-CA" sz="1100" b="1" dirty="0">
                          <a:effectLst/>
                        </a:rPr>
                        <a:t>Other professional: 496</a:t>
                      </a:r>
                      <a:br>
                        <a:rPr lang="en-CA" sz="1100" b="1" dirty="0">
                          <a:effectLst/>
                        </a:rPr>
                      </a:br>
                      <a:r>
                        <a:rPr lang="en-CA" sz="1100" b="1" dirty="0">
                          <a:effectLst/>
                        </a:rPr>
                        <a:t>Other: 368</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75808">
                <a:tc>
                  <a:txBody>
                    <a:bodyPr/>
                    <a:lstStyle/>
                    <a:p>
                      <a:pPr marL="457200">
                        <a:lnSpc>
                          <a:spcPct val="107000"/>
                        </a:lnSpc>
                        <a:spcAft>
                          <a:spcPts val="0"/>
                        </a:spcAft>
                      </a:pPr>
                      <a:r>
                        <a:rPr lang="en-CA" sz="1100" b="1" dirty="0">
                          <a:effectLst/>
                        </a:rPr>
                        <a:t>Radiotherapy</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Physician: 855</a:t>
                      </a:r>
                      <a:br>
                        <a:rPr lang="en-CA" sz="1100" b="1" dirty="0">
                          <a:effectLst/>
                        </a:rPr>
                      </a:br>
                      <a:r>
                        <a:rPr lang="en-CA" sz="1100" b="1" dirty="0">
                          <a:effectLst/>
                        </a:rPr>
                        <a:t>Radiotherapy: 3773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127424">
                <a:tc>
                  <a:txBody>
                    <a:bodyPr/>
                    <a:lstStyle/>
                    <a:p>
                      <a:pPr marL="457200">
                        <a:lnSpc>
                          <a:spcPct val="107000"/>
                        </a:lnSpc>
                        <a:spcAft>
                          <a:spcPts val="0"/>
                        </a:spcAft>
                      </a:pPr>
                      <a:r>
                        <a:rPr lang="en-CA" sz="1100" b="1" dirty="0">
                          <a:effectLst/>
                        </a:rPr>
                        <a:t>Chemotherapy</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nSpc>
                          <a:spcPct val="107000"/>
                        </a:lnSpc>
                        <a:spcAft>
                          <a:spcPts val="0"/>
                        </a:spcAft>
                      </a:pPr>
                      <a:r>
                        <a:rPr lang="en-CA" sz="1100" b="1" dirty="0">
                          <a:effectLst/>
                        </a:rPr>
                        <a:t>Diagnostics: 128</a:t>
                      </a:r>
                      <a:br>
                        <a:rPr lang="en-CA" sz="1100" b="1" dirty="0">
                          <a:effectLst/>
                        </a:rPr>
                      </a:br>
                      <a:r>
                        <a:rPr lang="en-CA" sz="1100" b="1" dirty="0">
                          <a:effectLst/>
                        </a:rPr>
                        <a:t>Hospital: 430</a:t>
                      </a:r>
                      <a:br>
                        <a:rPr lang="en-CA" sz="1100" b="1" dirty="0">
                          <a:effectLst/>
                        </a:rPr>
                      </a:br>
                      <a:r>
                        <a:rPr lang="en-CA" sz="1100" b="1" dirty="0">
                          <a:effectLst/>
                        </a:rPr>
                        <a:t>Physician: 538</a:t>
                      </a:r>
                      <a:br>
                        <a:rPr lang="en-CA" sz="1100" b="1" dirty="0">
                          <a:effectLst/>
                        </a:rPr>
                      </a:br>
                      <a:r>
                        <a:rPr lang="en-CA" sz="1100" b="1" dirty="0">
                          <a:effectLst/>
                        </a:rPr>
                        <a:t>Drug: 1180</a:t>
                      </a:r>
                    </a:p>
                    <a:p>
                      <a:pPr>
                        <a:lnSpc>
                          <a:spcPct val="107000"/>
                        </a:lnSpc>
                        <a:spcAft>
                          <a:spcPts val="0"/>
                        </a:spcAft>
                      </a:pPr>
                      <a:r>
                        <a:rPr lang="en-CA" sz="1100" b="1" dirty="0">
                          <a:effectLst/>
                        </a:rPr>
                        <a:t>Other professional: 480</a:t>
                      </a:r>
                      <a:br>
                        <a:rPr lang="en-CA" sz="1100" b="1" dirty="0">
                          <a:effectLst/>
                        </a:rPr>
                      </a:br>
                      <a:r>
                        <a:rPr lang="en-CA" sz="1100" b="1" dirty="0">
                          <a:effectLst/>
                        </a:rPr>
                        <a:t>Other: 324</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bl>
          </a:graphicData>
        </a:graphic>
      </p:graphicFrame>
      <p:sp>
        <p:nvSpPr>
          <p:cNvPr id="5" name="TextBox 4"/>
          <p:cNvSpPr txBox="1"/>
          <p:nvPr/>
        </p:nvSpPr>
        <p:spPr>
          <a:xfrm>
            <a:off x="8463296" y="152857"/>
            <a:ext cx="3436604" cy="523220"/>
          </a:xfrm>
          <a:prstGeom prst="rect">
            <a:avLst/>
          </a:prstGeom>
          <a:noFill/>
        </p:spPr>
        <p:txBody>
          <a:bodyPr wrap="square" rtlCol="0">
            <a:spAutoFit/>
          </a:bodyPr>
          <a:lstStyle/>
          <a:p>
            <a:r>
              <a:rPr lang="en-CA" sz="2800" b="1" dirty="0" smtClean="0"/>
              <a:t>Detailed unit costs (1)</a:t>
            </a:r>
            <a:endParaRPr lang="en-CA" sz="2800" b="1" dirty="0"/>
          </a:p>
        </p:txBody>
      </p:sp>
      <p:sp>
        <p:nvSpPr>
          <p:cNvPr id="6" name="TextBox 5"/>
          <p:cNvSpPr txBox="1"/>
          <p:nvPr/>
        </p:nvSpPr>
        <p:spPr>
          <a:xfrm>
            <a:off x="8804366" y="1227909"/>
            <a:ext cx="2455817" cy="5509200"/>
          </a:xfrm>
          <a:prstGeom prst="rect">
            <a:avLst/>
          </a:prstGeom>
          <a:noFill/>
        </p:spPr>
        <p:txBody>
          <a:bodyPr wrap="square" rtlCol="0">
            <a:spAutoFit/>
          </a:bodyPr>
          <a:lstStyle/>
          <a:p>
            <a:r>
              <a:rPr lang="en-CA" sz="1600" b="1" dirty="0" smtClean="0"/>
              <a:t>Notes:</a:t>
            </a:r>
          </a:p>
          <a:p>
            <a:r>
              <a:rPr lang="en-CA" sz="1600" b="1" dirty="0"/>
              <a:t>*Fixed overhead and promotion costs not included. </a:t>
            </a:r>
            <a:br>
              <a:rPr lang="en-CA" sz="1600" b="1" dirty="0"/>
            </a:br>
            <a:r>
              <a:rPr lang="en-CA" sz="1600" b="1" dirty="0"/>
              <a:t>**Non-invasive procedures include additional LDCT, CXR, PET scans). </a:t>
            </a:r>
            <a:br>
              <a:rPr lang="en-CA" sz="1600" b="1" dirty="0"/>
            </a:br>
            <a:r>
              <a:rPr lang="en-CA" sz="1600" b="1" dirty="0"/>
              <a:t>*** Includes Bronchoscopy, Mediastinoscopy, Thoroscopy, Biopsy. Minimally invasive surgical wedge resection not included here as would be part of the diagnostic workup already covered in treatment management algorithm. Cost of complications not included</a:t>
            </a:r>
            <a:r>
              <a:rPr lang="en-CA" sz="1600" dirty="0"/>
              <a:t>. </a:t>
            </a:r>
          </a:p>
          <a:p>
            <a:endParaRPr lang="en-CA" sz="1600" dirty="0"/>
          </a:p>
        </p:txBody>
      </p:sp>
    </p:spTree>
    <p:extLst>
      <p:ext uri="{BB962C8B-B14F-4D97-AF65-F5344CB8AC3E}">
        <p14:creationId xmlns:p14="http://schemas.microsoft.com/office/powerpoint/2010/main" val="2908784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61BCA-2697-4EBA-B26E-DE0BF1F05F29}" type="slidenum">
              <a:rPr lang="en-CA" smtClean="0"/>
              <a:t>42</a:t>
            </a:fld>
            <a:endParaRPr lang="en-CA" dirty="0"/>
          </a:p>
        </p:txBody>
      </p:sp>
      <p:sp>
        <p:nvSpPr>
          <p:cNvPr id="3" name="TextBox 2"/>
          <p:cNvSpPr txBox="1"/>
          <p:nvPr/>
        </p:nvSpPr>
        <p:spPr>
          <a:xfrm>
            <a:off x="8827852" y="176373"/>
            <a:ext cx="2919648" cy="954107"/>
          </a:xfrm>
          <a:prstGeom prst="rect">
            <a:avLst/>
          </a:prstGeom>
          <a:noFill/>
        </p:spPr>
        <p:txBody>
          <a:bodyPr wrap="square" rtlCol="0">
            <a:spAutoFit/>
          </a:bodyPr>
          <a:lstStyle/>
          <a:p>
            <a:r>
              <a:rPr lang="en-CA" sz="2800" b="1" dirty="0" smtClean="0"/>
              <a:t>Detailed unit costs (2)</a:t>
            </a:r>
            <a:endParaRPr lang="en-CA" sz="2800" b="1" dirty="0"/>
          </a:p>
        </p:txBody>
      </p:sp>
      <p:graphicFrame>
        <p:nvGraphicFramePr>
          <p:cNvPr id="6" name="Table 5"/>
          <p:cNvGraphicFramePr>
            <a:graphicFrameLocks noGrp="1"/>
          </p:cNvGraphicFramePr>
          <p:nvPr>
            <p:extLst>
              <p:ext uri="{D42A27DB-BD31-4B8C-83A1-F6EECF244321}">
                <p14:modId xmlns:p14="http://schemas.microsoft.com/office/powerpoint/2010/main" val="1764330215"/>
              </p:ext>
            </p:extLst>
          </p:nvPr>
        </p:nvGraphicFramePr>
        <p:xfrm>
          <a:off x="940786" y="141101"/>
          <a:ext cx="7731779" cy="6545060"/>
        </p:xfrm>
        <a:graphic>
          <a:graphicData uri="http://schemas.openxmlformats.org/drawingml/2006/table">
            <a:tbl>
              <a:tblPr firstRow="1" firstCol="1" bandRow="1">
                <a:tableStyleId>{5C22544A-7EE6-4342-B048-85BDC9FD1C3A}</a:tableStyleId>
              </a:tblPr>
              <a:tblGrid>
                <a:gridCol w="5339373"/>
                <a:gridCol w="2392406"/>
              </a:tblGrid>
              <a:tr h="189194">
                <a:tc>
                  <a:txBody>
                    <a:bodyPr/>
                    <a:lstStyle/>
                    <a:p>
                      <a:pPr>
                        <a:lnSpc>
                          <a:spcPct val="107000"/>
                        </a:lnSpc>
                        <a:spcAft>
                          <a:spcPts val="0"/>
                        </a:spcAft>
                      </a:pPr>
                      <a:r>
                        <a:rPr lang="en-CA" sz="1100" b="1" dirty="0">
                          <a:effectLst/>
                        </a:rPr>
                        <a:t>Surveillance</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382019">
                <a:tc>
                  <a:txBody>
                    <a:bodyPr/>
                    <a:lstStyle/>
                    <a:p>
                      <a:pPr marL="457200">
                        <a:lnSpc>
                          <a:spcPct val="107000"/>
                        </a:lnSpc>
                        <a:spcAft>
                          <a:spcPts val="0"/>
                        </a:spcAft>
                      </a:pPr>
                      <a:r>
                        <a:rPr lang="en-CA" sz="1100" b="1" dirty="0">
                          <a:effectLst/>
                        </a:rPr>
                        <a:t>Year 1</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Diagnostics: 229</a:t>
                      </a:r>
                    </a:p>
                    <a:p>
                      <a:pPr>
                        <a:lnSpc>
                          <a:spcPct val="107000"/>
                        </a:lnSpc>
                        <a:spcAft>
                          <a:spcPts val="0"/>
                        </a:spcAft>
                      </a:pPr>
                      <a:r>
                        <a:rPr lang="en-CA" sz="1100" b="1" dirty="0">
                          <a:effectLst/>
                        </a:rPr>
                        <a:t>Physician: 216</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382019">
                <a:tc>
                  <a:txBody>
                    <a:bodyPr/>
                    <a:lstStyle/>
                    <a:p>
                      <a:pPr marL="457200">
                        <a:lnSpc>
                          <a:spcPct val="107000"/>
                        </a:lnSpc>
                        <a:spcAft>
                          <a:spcPts val="0"/>
                        </a:spcAft>
                      </a:pPr>
                      <a:r>
                        <a:rPr lang="en-CA" sz="1100" b="1" dirty="0">
                          <a:effectLst/>
                        </a:rPr>
                        <a:t>Year 2</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Diagnostics: 229</a:t>
                      </a:r>
                      <a:br>
                        <a:rPr lang="en-CA" sz="1100" b="1" dirty="0">
                          <a:effectLst/>
                        </a:rPr>
                      </a:br>
                      <a:r>
                        <a:rPr lang="en-CA" sz="1100" b="1" dirty="0">
                          <a:effectLst/>
                        </a:rPr>
                        <a:t>Physician: 216</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382019">
                <a:tc>
                  <a:txBody>
                    <a:bodyPr/>
                    <a:lstStyle/>
                    <a:p>
                      <a:pPr marL="457200">
                        <a:lnSpc>
                          <a:spcPct val="107000"/>
                        </a:lnSpc>
                        <a:spcAft>
                          <a:spcPts val="0"/>
                        </a:spcAft>
                      </a:pPr>
                      <a:r>
                        <a:rPr lang="en-CA" sz="1100" b="1" dirty="0">
                          <a:effectLst/>
                        </a:rPr>
                        <a:t>Year 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Diagnostics: 114</a:t>
                      </a:r>
                      <a:br>
                        <a:rPr lang="en-CA" sz="1100" b="1" dirty="0">
                          <a:effectLst/>
                        </a:rPr>
                      </a:br>
                      <a:r>
                        <a:rPr lang="en-CA" sz="1100" b="1" dirty="0">
                          <a:effectLst/>
                        </a:rPr>
                        <a:t>Physician: 183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382019">
                <a:tc>
                  <a:txBody>
                    <a:bodyPr/>
                    <a:lstStyle/>
                    <a:p>
                      <a:pPr marL="457200">
                        <a:lnSpc>
                          <a:spcPct val="107000"/>
                        </a:lnSpc>
                        <a:spcAft>
                          <a:spcPts val="0"/>
                        </a:spcAft>
                      </a:pPr>
                      <a:r>
                        <a:rPr lang="en-CA" sz="1100" b="1" dirty="0">
                          <a:effectLst/>
                        </a:rPr>
                        <a:t>Year 4</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Diagnostics: 114</a:t>
                      </a:r>
                      <a:br>
                        <a:rPr lang="en-CA" sz="1100" b="1" dirty="0">
                          <a:effectLst/>
                        </a:rPr>
                      </a:br>
                      <a:r>
                        <a:rPr lang="en-CA" sz="1100" b="1" dirty="0">
                          <a:effectLst/>
                        </a:rPr>
                        <a:t>Physician: 183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382019">
                <a:tc>
                  <a:txBody>
                    <a:bodyPr/>
                    <a:lstStyle/>
                    <a:p>
                      <a:pPr marL="457200">
                        <a:lnSpc>
                          <a:spcPct val="107000"/>
                        </a:lnSpc>
                        <a:spcAft>
                          <a:spcPts val="0"/>
                        </a:spcAft>
                      </a:pPr>
                      <a:r>
                        <a:rPr lang="en-CA" sz="1100" b="1" dirty="0">
                          <a:effectLst/>
                        </a:rPr>
                        <a:t>Year 5</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Diagnostics: 114</a:t>
                      </a:r>
                      <a:br>
                        <a:rPr lang="en-CA" sz="1100" b="1" dirty="0">
                          <a:effectLst/>
                        </a:rPr>
                      </a:br>
                      <a:r>
                        <a:rPr lang="en-CA" sz="1100" b="1" dirty="0">
                          <a:effectLst/>
                        </a:rPr>
                        <a:t>Physician: 183</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189194">
                <a:tc>
                  <a:txBody>
                    <a:bodyPr/>
                    <a:lstStyle/>
                    <a:p>
                      <a:pPr>
                        <a:lnSpc>
                          <a:spcPct val="107000"/>
                        </a:lnSpc>
                        <a:spcAft>
                          <a:spcPts val="0"/>
                        </a:spcAft>
                        <a:tabLst>
                          <a:tab pos="1617980" algn="l"/>
                        </a:tabLst>
                      </a:pPr>
                      <a:r>
                        <a:rPr lang="en-CA" sz="1100" b="1" dirty="0">
                          <a:effectLst/>
                        </a:rPr>
                        <a:t>Palliative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1163344">
                <a:tc>
                  <a:txBody>
                    <a:bodyPr/>
                    <a:lstStyle/>
                    <a:p>
                      <a:pPr marL="457200">
                        <a:lnSpc>
                          <a:spcPct val="107000"/>
                        </a:lnSpc>
                        <a:spcAft>
                          <a:spcPts val="0"/>
                        </a:spcAft>
                        <a:tabLst>
                          <a:tab pos="1617980" algn="l"/>
                        </a:tabLst>
                      </a:pPr>
                      <a:r>
                        <a:rPr lang="en-CA" sz="1100" b="1" dirty="0">
                          <a:effectLst/>
                        </a:rPr>
                        <a:t>Supportive care only (palliative radio)</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Diagnostics: 20</a:t>
                      </a:r>
                      <a:br>
                        <a:rPr lang="en-CA" sz="1100" b="1" dirty="0">
                          <a:effectLst/>
                        </a:rPr>
                      </a:br>
                      <a:r>
                        <a:rPr lang="en-CA" sz="1100" b="1" dirty="0">
                          <a:effectLst/>
                        </a:rPr>
                        <a:t>Hospital: 250</a:t>
                      </a:r>
                      <a:br>
                        <a:rPr lang="en-CA" sz="1100" b="1" dirty="0">
                          <a:effectLst/>
                        </a:rPr>
                      </a:br>
                      <a:r>
                        <a:rPr lang="en-CA" sz="1100" b="1" dirty="0">
                          <a:effectLst/>
                        </a:rPr>
                        <a:t>Physician: 471</a:t>
                      </a:r>
                      <a:br>
                        <a:rPr lang="en-CA" sz="1100" b="1" dirty="0">
                          <a:effectLst/>
                        </a:rPr>
                      </a:br>
                      <a:r>
                        <a:rPr lang="en-CA" sz="1100" b="1" dirty="0">
                          <a:effectLst/>
                        </a:rPr>
                        <a:t>Radiotherapy: 629</a:t>
                      </a:r>
                      <a:br>
                        <a:rPr lang="en-CA" sz="1100" b="1" dirty="0">
                          <a:effectLst/>
                        </a:rPr>
                      </a:br>
                      <a:r>
                        <a:rPr lang="en-CA" sz="1100" b="1" dirty="0">
                          <a:effectLst/>
                        </a:rPr>
                        <a:t>Other professional: 40</a:t>
                      </a:r>
                      <a:br>
                        <a:rPr lang="en-CA" sz="1100" b="1" dirty="0">
                          <a:effectLst/>
                        </a:rPr>
                      </a:br>
                      <a:r>
                        <a:rPr lang="en-CA" sz="1100" b="1" dirty="0">
                          <a:effectLst/>
                        </a:rPr>
                        <a:t>Other: 36</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189194">
                <a:tc>
                  <a:txBody>
                    <a:bodyPr/>
                    <a:lstStyle/>
                    <a:p>
                      <a:pPr marL="457200">
                        <a:lnSpc>
                          <a:spcPct val="107000"/>
                        </a:lnSpc>
                        <a:spcAft>
                          <a:spcPts val="0"/>
                        </a:spcAft>
                        <a:tabLst>
                          <a:tab pos="1617980" algn="l"/>
                        </a:tabLst>
                      </a:pPr>
                      <a:r>
                        <a:rPr lang="en-CA" sz="1100" b="1" dirty="0">
                          <a:effectLst/>
                        </a:rPr>
                        <a:t>Supportive care only (on-going care)</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Physician: 25</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968013">
                <a:tc>
                  <a:txBody>
                    <a:bodyPr/>
                    <a:lstStyle/>
                    <a:p>
                      <a:pPr marL="457200">
                        <a:lnSpc>
                          <a:spcPct val="107000"/>
                        </a:lnSpc>
                        <a:spcAft>
                          <a:spcPts val="0"/>
                        </a:spcAft>
                        <a:tabLst>
                          <a:tab pos="1617980" algn="l"/>
                        </a:tabLst>
                      </a:pPr>
                      <a:r>
                        <a:rPr lang="en-CA" sz="1100" b="1" dirty="0">
                          <a:effectLst/>
                        </a:rPr>
                        <a:t>End of life care 3 months before death</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Hospital: 1612</a:t>
                      </a:r>
                      <a:br>
                        <a:rPr lang="en-CA" sz="1100" b="1" dirty="0">
                          <a:effectLst/>
                        </a:rPr>
                      </a:br>
                      <a:r>
                        <a:rPr lang="en-CA" sz="1100" b="1" dirty="0">
                          <a:effectLst/>
                        </a:rPr>
                        <a:t>Physician: 187</a:t>
                      </a:r>
                      <a:br>
                        <a:rPr lang="en-CA" sz="1100" b="1" dirty="0">
                          <a:effectLst/>
                        </a:rPr>
                      </a:br>
                      <a:r>
                        <a:rPr lang="en-CA" sz="1100" b="1" dirty="0">
                          <a:effectLst/>
                        </a:rPr>
                        <a:t>Drug: 144</a:t>
                      </a:r>
                      <a:br>
                        <a:rPr lang="en-CA" sz="1100" b="1" dirty="0">
                          <a:effectLst/>
                        </a:rPr>
                      </a:br>
                      <a:r>
                        <a:rPr lang="en-CA" sz="1100" b="1" dirty="0">
                          <a:effectLst/>
                        </a:rPr>
                        <a:t>Radiotherapy: 55</a:t>
                      </a:r>
                      <a:br>
                        <a:rPr lang="en-CA" sz="1100" b="1" dirty="0">
                          <a:effectLst/>
                        </a:rPr>
                      </a:br>
                      <a:r>
                        <a:rPr lang="en-CA" sz="1100" b="1" dirty="0">
                          <a:effectLst/>
                        </a:rPr>
                        <a:t>Other: 55</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968013">
                <a:tc>
                  <a:txBody>
                    <a:bodyPr/>
                    <a:lstStyle/>
                    <a:p>
                      <a:pPr marL="457200">
                        <a:lnSpc>
                          <a:spcPct val="107000"/>
                        </a:lnSpc>
                        <a:spcAft>
                          <a:spcPts val="0"/>
                        </a:spcAft>
                        <a:tabLst>
                          <a:tab pos="1617980" algn="l"/>
                        </a:tabLst>
                      </a:pPr>
                      <a:r>
                        <a:rPr lang="en-CA" sz="1100" b="1" dirty="0">
                          <a:effectLst/>
                        </a:rPr>
                        <a:t>End of life care 2 months before death</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Hospital: 3224</a:t>
                      </a:r>
                      <a:br>
                        <a:rPr lang="en-CA" sz="1100" b="1" dirty="0">
                          <a:effectLst/>
                        </a:rPr>
                      </a:br>
                      <a:r>
                        <a:rPr lang="en-CA" sz="1100" b="1" dirty="0">
                          <a:effectLst/>
                        </a:rPr>
                        <a:t>Physician: 375</a:t>
                      </a:r>
                      <a:br>
                        <a:rPr lang="en-CA" sz="1100" b="1" dirty="0">
                          <a:effectLst/>
                        </a:rPr>
                      </a:br>
                      <a:r>
                        <a:rPr lang="en-CA" sz="1100" b="1" dirty="0">
                          <a:effectLst/>
                        </a:rPr>
                        <a:t>Drug: 287</a:t>
                      </a:r>
                      <a:br>
                        <a:rPr lang="en-CA" sz="1100" b="1" dirty="0">
                          <a:effectLst/>
                        </a:rPr>
                      </a:br>
                      <a:r>
                        <a:rPr lang="en-CA" sz="1100" b="1" dirty="0">
                          <a:effectLst/>
                        </a:rPr>
                        <a:t>Radiotherapy: 110</a:t>
                      </a:r>
                      <a:br>
                        <a:rPr lang="en-CA" sz="1100" b="1" dirty="0">
                          <a:effectLst/>
                        </a:rPr>
                      </a:br>
                      <a:r>
                        <a:rPr lang="en-CA" sz="1100" b="1" dirty="0">
                          <a:effectLst/>
                        </a:rPr>
                        <a:t>Other: 109</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r h="968013">
                <a:tc>
                  <a:txBody>
                    <a:bodyPr/>
                    <a:lstStyle/>
                    <a:p>
                      <a:pPr marL="457200">
                        <a:lnSpc>
                          <a:spcPct val="107000"/>
                        </a:lnSpc>
                        <a:spcAft>
                          <a:spcPts val="0"/>
                        </a:spcAft>
                        <a:tabLst>
                          <a:tab pos="1617980" algn="l"/>
                        </a:tabLst>
                      </a:pPr>
                      <a:r>
                        <a:rPr lang="en-CA" sz="1100" b="1" dirty="0">
                          <a:effectLst/>
                        </a:rPr>
                        <a:t>End of life care 1 month before death</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c>
                  <a:txBody>
                    <a:bodyPr/>
                    <a:lstStyle/>
                    <a:p>
                      <a:pPr>
                        <a:lnSpc>
                          <a:spcPct val="107000"/>
                        </a:lnSpc>
                        <a:spcAft>
                          <a:spcPts val="0"/>
                        </a:spcAft>
                      </a:pPr>
                      <a:r>
                        <a:rPr lang="en-CA" sz="1100" b="1" dirty="0">
                          <a:effectLst/>
                        </a:rPr>
                        <a:t>Hospital: 5911</a:t>
                      </a:r>
                      <a:br>
                        <a:rPr lang="en-CA" sz="1100" b="1" dirty="0">
                          <a:effectLst/>
                        </a:rPr>
                      </a:br>
                      <a:r>
                        <a:rPr lang="en-CA" sz="1100" b="1" dirty="0">
                          <a:effectLst/>
                        </a:rPr>
                        <a:t>Physician: 687</a:t>
                      </a:r>
                      <a:br>
                        <a:rPr lang="en-CA" sz="1100" b="1" dirty="0">
                          <a:effectLst/>
                        </a:rPr>
                      </a:br>
                      <a:r>
                        <a:rPr lang="en-CA" sz="1100" b="1" dirty="0">
                          <a:effectLst/>
                        </a:rPr>
                        <a:t>Drug: 527</a:t>
                      </a:r>
                      <a:br>
                        <a:rPr lang="en-CA" sz="1100" b="1" dirty="0">
                          <a:effectLst/>
                        </a:rPr>
                      </a:br>
                      <a:r>
                        <a:rPr lang="en-CA" sz="1100" b="1" dirty="0">
                          <a:effectLst/>
                        </a:rPr>
                        <a:t>Radiotherapy: 201</a:t>
                      </a:r>
                      <a:br>
                        <a:rPr lang="en-CA" sz="1100" b="1" dirty="0">
                          <a:effectLst/>
                        </a:rPr>
                      </a:br>
                      <a:r>
                        <a:rPr lang="en-CA" sz="1100" b="1" dirty="0">
                          <a:effectLst/>
                        </a:rPr>
                        <a:t>Other: 200</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tc>
              </a:tr>
            </a:tbl>
          </a:graphicData>
        </a:graphic>
      </p:graphicFrame>
    </p:spTree>
    <p:extLst>
      <p:ext uri="{BB962C8B-B14F-4D97-AF65-F5344CB8AC3E}">
        <p14:creationId xmlns:p14="http://schemas.microsoft.com/office/powerpoint/2010/main" val="4239893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976CD6A-2535-4A54-8205-61A713032A34}" type="slidenum">
              <a:rPr lang="en-CA" altLang="en-US" sz="1200">
                <a:solidFill>
                  <a:srgbClr val="898989"/>
                </a:solidFill>
              </a:rPr>
              <a:pPr/>
              <a:t>43</a:t>
            </a:fld>
            <a:endParaRPr lang="en-CA" altLang="en-US" sz="1200">
              <a:solidFill>
                <a:srgbClr val="898989"/>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21" y="267528"/>
            <a:ext cx="9947189" cy="6105085"/>
          </a:xfrm>
          <a:prstGeom prst="rect">
            <a:avLst/>
          </a:prstGeom>
        </p:spPr>
      </p:pic>
    </p:spTree>
    <p:extLst>
      <p:ext uri="{BB962C8B-B14F-4D97-AF65-F5344CB8AC3E}">
        <p14:creationId xmlns:p14="http://schemas.microsoft.com/office/powerpoint/2010/main" val="758493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3104"/>
          </a:xfrm>
        </p:spPr>
        <p:txBody>
          <a:bodyPr/>
          <a:lstStyle/>
          <a:p>
            <a:pPr algn="ctr"/>
            <a:r>
              <a:rPr lang="en-CA" b="1" dirty="0" smtClean="0">
                <a:latin typeface="+mn-lt"/>
              </a:rPr>
              <a:t>How the model has been used</a:t>
            </a:r>
            <a:endParaRPr lang="en-CA" b="1" dirty="0">
              <a:latin typeface="+mn-lt"/>
            </a:endParaRPr>
          </a:p>
        </p:txBody>
      </p:sp>
      <p:sp>
        <p:nvSpPr>
          <p:cNvPr id="3" name="Content Placeholder 2"/>
          <p:cNvSpPr>
            <a:spLocks noGrp="1"/>
          </p:cNvSpPr>
          <p:nvPr>
            <p:ph idx="1"/>
          </p:nvPr>
        </p:nvSpPr>
        <p:spPr>
          <a:xfrm>
            <a:off x="851568" y="1524000"/>
            <a:ext cx="10515600" cy="4484914"/>
          </a:xfrm>
        </p:spPr>
        <p:txBody>
          <a:bodyPr>
            <a:normAutofit fontScale="47500" lnSpcReduction="20000"/>
          </a:bodyPr>
          <a:lstStyle/>
          <a:p>
            <a:r>
              <a:rPr lang="en-CA" sz="4500" b="1" dirty="0" smtClean="0"/>
              <a:t>Canadian Cancer Society, Canadian Cancer Statistics, 2015</a:t>
            </a:r>
          </a:p>
          <a:p>
            <a:pPr lvl="1"/>
            <a:r>
              <a:rPr lang="en-CA" sz="4500" b="1" dirty="0" smtClean="0"/>
              <a:t>Projections of lung, colorectal and cervical cancer screening impact using CRMM</a:t>
            </a:r>
          </a:p>
          <a:p>
            <a:pPr lvl="1"/>
            <a:r>
              <a:rPr lang="en-CA" sz="4500" b="1" dirty="0" smtClean="0">
                <a:hlinkClick r:id="rId3"/>
              </a:rPr>
              <a:t>www.cancer.ca</a:t>
            </a:r>
            <a:endParaRPr lang="en-CA" sz="4500" b="1" dirty="0" smtClean="0"/>
          </a:p>
          <a:p>
            <a:r>
              <a:rPr lang="en-CA" sz="4500" b="1" dirty="0" smtClean="0"/>
              <a:t> Alberta STE* Report, Institute of Health Economics</a:t>
            </a:r>
          </a:p>
          <a:p>
            <a:pPr lvl="1"/>
            <a:r>
              <a:rPr lang="en-CA" sz="4500" b="1" dirty="0" smtClean="0"/>
              <a:t>Impact of low dose computed tomography for the screening of lung cancer in adults </a:t>
            </a:r>
          </a:p>
          <a:p>
            <a:pPr lvl="1"/>
            <a:r>
              <a:rPr lang="en-CA" sz="4500" b="1" u="sng" dirty="0" smtClean="0">
                <a:hlinkClick r:id="rId4"/>
              </a:rPr>
              <a:t>www.health.alberta.ca</a:t>
            </a:r>
            <a:endParaRPr lang="en-CA" sz="4500" b="1" dirty="0" smtClean="0"/>
          </a:p>
          <a:p>
            <a:r>
              <a:rPr lang="en-CA" sz="4500" b="1" dirty="0" smtClean="0"/>
              <a:t>Canadian Task Force on Preventive Health Care Guidelines</a:t>
            </a:r>
          </a:p>
          <a:p>
            <a:pPr lvl="1"/>
            <a:r>
              <a:rPr lang="en-CA" sz="4500" b="1" dirty="0" smtClean="0"/>
              <a:t>Colorectal cancer screening (released February 2016) </a:t>
            </a:r>
          </a:p>
          <a:p>
            <a:pPr lvl="1"/>
            <a:r>
              <a:rPr lang="en-CA" sz="4500" b="1" dirty="0" smtClean="0"/>
              <a:t>Lung cancer screening (released March 2016) </a:t>
            </a:r>
          </a:p>
          <a:p>
            <a:r>
              <a:rPr lang="en-CA" sz="4500" b="1" dirty="0" smtClean="0"/>
              <a:t>Canadian Partnership Against Cancer System Performance Spotlight Report (to be released March 2016): </a:t>
            </a:r>
          </a:p>
          <a:p>
            <a:pPr lvl="1"/>
            <a:r>
              <a:rPr lang="en-CA" sz="4500" b="1" dirty="0" smtClean="0"/>
              <a:t>“Quality and Sustainability in Cancer Control” – impacts of inappropriate surgery in stage IV breast and colorectal cancer</a:t>
            </a:r>
          </a:p>
          <a:p>
            <a:r>
              <a:rPr lang="en-CA" sz="4500" b="1" dirty="0" smtClean="0"/>
              <a:t> National screening networks support </a:t>
            </a:r>
          </a:p>
          <a:p>
            <a:pPr lvl="1"/>
            <a:r>
              <a:rPr lang="en-CA" sz="4500" b="1" dirty="0" smtClean="0"/>
              <a:t>Cervical, Colorectal, Lung and Breast Screening Networks</a:t>
            </a:r>
          </a:p>
          <a:p>
            <a:pPr lvl="1"/>
            <a:endParaRPr lang="en-CA" dirty="0" smtClean="0"/>
          </a:p>
          <a:p>
            <a:endParaRPr lang="en-CA" dirty="0"/>
          </a:p>
        </p:txBody>
      </p:sp>
      <p:sp>
        <p:nvSpPr>
          <p:cNvPr id="4" name="Slide Number Placeholder 3"/>
          <p:cNvSpPr>
            <a:spLocks noGrp="1"/>
          </p:cNvSpPr>
          <p:nvPr>
            <p:ph type="sldNum" sz="quarter" idx="12"/>
          </p:nvPr>
        </p:nvSpPr>
        <p:spPr/>
        <p:txBody>
          <a:bodyPr/>
          <a:lstStyle/>
          <a:p>
            <a:fld id="{456AE437-B3E9-42AD-81C9-39FEF333B4AE}" type="slidenum">
              <a:rPr lang="en-CA" smtClean="0"/>
              <a:pPr/>
              <a:t>44</a:t>
            </a:fld>
            <a:endParaRPr lang="en-CA" dirty="0"/>
          </a:p>
        </p:txBody>
      </p:sp>
      <p:sp>
        <p:nvSpPr>
          <p:cNvPr id="5" name="Rectangle 4"/>
          <p:cNvSpPr/>
          <p:nvPr/>
        </p:nvSpPr>
        <p:spPr>
          <a:xfrm>
            <a:off x="607263" y="6044132"/>
            <a:ext cx="10977474" cy="307777"/>
          </a:xfrm>
          <a:prstGeom prst="rect">
            <a:avLst/>
          </a:prstGeom>
        </p:spPr>
        <p:txBody>
          <a:bodyPr wrap="square">
            <a:spAutoFit/>
          </a:bodyPr>
          <a:lstStyle/>
          <a:p>
            <a:r>
              <a:rPr lang="en-CA" sz="1400" b="1" dirty="0" smtClean="0"/>
              <a:t>*STE = “ </a:t>
            </a:r>
            <a:r>
              <a:rPr lang="en-CA" sz="1400" b="1" u="sng" dirty="0" smtClean="0"/>
              <a:t>S</a:t>
            </a:r>
            <a:r>
              <a:rPr lang="en-CA" sz="1400" b="1" dirty="0" smtClean="0"/>
              <a:t>ocial and System Demographics Analysis, </a:t>
            </a:r>
            <a:r>
              <a:rPr lang="en-CA" sz="1400" b="1" u="sng" dirty="0" smtClean="0"/>
              <a:t>T</a:t>
            </a:r>
            <a:r>
              <a:rPr lang="en-CA" sz="1400" b="1" dirty="0" smtClean="0"/>
              <a:t>echnology Effects and Effectiveness, </a:t>
            </a:r>
            <a:r>
              <a:rPr lang="en-CA" sz="1400" b="1" u="sng" dirty="0" smtClean="0"/>
              <a:t>E</a:t>
            </a:r>
            <a:r>
              <a:rPr lang="en-CA" sz="1400" b="1" dirty="0" smtClean="0"/>
              <a:t>conomic Analysis” </a:t>
            </a:r>
            <a:endParaRPr lang="en-CA" sz="1400" b="1" dirty="0"/>
          </a:p>
        </p:txBody>
      </p:sp>
    </p:spTree>
    <p:extLst>
      <p:ext uri="{BB962C8B-B14F-4D97-AF65-F5344CB8AC3E}">
        <p14:creationId xmlns:p14="http://schemas.microsoft.com/office/powerpoint/2010/main" val="2769226265"/>
      </p:ext>
    </p:extLst>
  </p:cSld>
  <p:clrMapOvr>
    <a:masterClrMapping/>
  </p:clrMapOvr>
  <p:transition advTm="110043"/>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955541" y="273775"/>
            <a:ext cx="8353425" cy="504055"/>
          </a:xfrm>
        </p:spPr>
        <p:txBody>
          <a:bodyPr anchor="ctr">
            <a:noAutofit/>
          </a:bodyPr>
          <a:lstStyle/>
          <a:p>
            <a:pPr algn="ctr" eaLnBrk="1" hangingPunct="1">
              <a:defRPr/>
            </a:pPr>
            <a:r>
              <a:rPr lang="en-CA" sz="3600" b="1" dirty="0">
                <a:latin typeface="+mn-lt"/>
              </a:rPr>
              <a:t>Main Data Sources</a:t>
            </a:r>
          </a:p>
        </p:txBody>
      </p:sp>
      <p:sp>
        <p:nvSpPr>
          <p:cNvPr id="6" name="Content Placeholder 5"/>
          <p:cNvSpPr>
            <a:spLocks noGrp="1"/>
          </p:cNvSpPr>
          <p:nvPr>
            <p:ph idx="1"/>
          </p:nvPr>
        </p:nvSpPr>
        <p:spPr/>
        <p:txBody>
          <a:bodyPr/>
          <a:lstStyle/>
          <a:p>
            <a:endParaRPr lang="en-CA" dirty="0"/>
          </a:p>
        </p:txBody>
      </p:sp>
      <p:sp>
        <p:nvSpPr>
          <p:cNvPr id="7" name="Slide Number Placeholder 6"/>
          <p:cNvSpPr>
            <a:spLocks noGrp="1"/>
          </p:cNvSpPr>
          <p:nvPr>
            <p:ph type="sldNum" sz="quarter" idx="12"/>
          </p:nvPr>
        </p:nvSpPr>
        <p:spPr/>
        <p:txBody>
          <a:bodyPr/>
          <a:lstStyle/>
          <a:p>
            <a:fld id="{456AE437-B3E9-42AD-81C9-39FEF333B4AE}" type="slidenum">
              <a:rPr lang="en-CA" smtClean="0"/>
              <a:pPr/>
              <a:t>45</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96404910"/>
              </p:ext>
            </p:extLst>
          </p:nvPr>
        </p:nvGraphicFramePr>
        <p:xfrm>
          <a:off x="638628" y="837442"/>
          <a:ext cx="11045372" cy="5587669"/>
        </p:xfrm>
        <a:graphic>
          <a:graphicData uri="http://schemas.openxmlformats.org/drawingml/2006/table">
            <a:tbl>
              <a:tblPr firstRow="1" bandRow="1">
                <a:tableStyleId>{F5AB1C69-6EDB-4FF4-983F-18BD219EF322}</a:tableStyleId>
              </a:tblPr>
              <a:tblGrid>
                <a:gridCol w="5117031"/>
                <a:gridCol w="5928341"/>
              </a:tblGrid>
              <a:tr h="381217">
                <a:tc>
                  <a:txBody>
                    <a:bodyPr/>
                    <a:lstStyle/>
                    <a:p>
                      <a:r>
                        <a:rPr lang="en-US" sz="1800" b="1" dirty="0" smtClean="0"/>
                        <a:t>Data</a:t>
                      </a:r>
                      <a:r>
                        <a:rPr lang="en-US" sz="1800" b="1" baseline="0" dirty="0" smtClean="0"/>
                        <a:t> Type</a:t>
                      </a:r>
                      <a:endParaRPr lang="en-US" sz="1800" b="1" dirty="0"/>
                    </a:p>
                  </a:txBody>
                  <a:tcPr/>
                </a:tc>
                <a:tc>
                  <a:txBody>
                    <a:bodyPr/>
                    <a:lstStyle/>
                    <a:p>
                      <a:r>
                        <a:rPr lang="en-US" sz="1800" b="1" dirty="0" smtClean="0"/>
                        <a:t>Source</a:t>
                      </a:r>
                      <a:endParaRPr lang="en-US" sz="1800" b="1" dirty="0"/>
                    </a:p>
                  </a:txBody>
                  <a:tcPr/>
                </a:tc>
              </a:tr>
              <a:tr h="381217">
                <a:tc>
                  <a:txBody>
                    <a:bodyPr/>
                    <a:lstStyle/>
                    <a:p>
                      <a:r>
                        <a:rPr lang="en-US" sz="1400" b="1" dirty="0" smtClean="0"/>
                        <a:t>Mortality, Birth, Population projections</a:t>
                      </a:r>
                      <a:endParaRPr lang="en-US" sz="1400" b="1" dirty="0"/>
                    </a:p>
                  </a:txBody>
                  <a:tcPr/>
                </a:tc>
                <a:tc>
                  <a:txBody>
                    <a:bodyPr/>
                    <a:lstStyle/>
                    <a:p>
                      <a:r>
                        <a:rPr lang="en-US" sz="1400" b="1" dirty="0" smtClean="0"/>
                        <a:t>Vital Statistics (1950-2005), Census (2006, 2011)</a:t>
                      </a:r>
                    </a:p>
                  </a:txBody>
                  <a:tcPr/>
                </a:tc>
              </a:tr>
              <a:tr h="381217">
                <a:tc>
                  <a:txBody>
                    <a:bodyPr/>
                    <a:lstStyle/>
                    <a:p>
                      <a:r>
                        <a:rPr lang="en-US" sz="1400" b="1" dirty="0" smtClean="0">
                          <a:solidFill>
                            <a:schemeClr val="tx1"/>
                          </a:solidFill>
                        </a:rPr>
                        <a:t>Incidence, Staging (Survival)</a:t>
                      </a:r>
                      <a:endParaRPr lang="en-US" sz="1400" b="1" dirty="0">
                        <a:solidFill>
                          <a:schemeClr val="tx1"/>
                        </a:solidFill>
                      </a:endParaRPr>
                    </a:p>
                  </a:txBody>
                  <a:tcPr/>
                </a:tc>
                <a:tc>
                  <a:txBody>
                    <a:bodyPr/>
                    <a:lstStyle/>
                    <a:p>
                      <a:r>
                        <a:rPr lang="en-US" sz="1400" b="1" dirty="0" smtClean="0">
                          <a:solidFill>
                            <a:schemeClr val="tx1"/>
                          </a:solidFill>
                        </a:rPr>
                        <a:t>Canadian Cancer Registry (1992-2010)</a:t>
                      </a:r>
                      <a:endParaRPr lang="en-US" sz="1400" b="1" dirty="0">
                        <a:solidFill>
                          <a:schemeClr val="tx1"/>
                        </a:solidFill>
                      </a:endParaRPr>
                    </a:p>
                  </a:txBody>
                  <a:tcPr/>
                </a:tc>
              </a:tr>
              <a:tr h="381217">
                <a:tc>
                  <a:txBody>
                    <a:bodyPr/>
                    <a:lstStyle/>
                    <a:p>
                      <a:r>
                        <a:rPr lang="en-US" sz="1400" b="1" dirty="0" smtClean="0"/>
                        <a:t>Cancer survival by stage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British Columbia Cancer Registry</a:t>
                      </a:r>
                      <a:r>
                        <a:rPr lang="en-US" sz="1400" b="1" baseline="0" dirty="0" smtClean="0"/>
                        <a:t> Data (1992-2012)</a:t>
                      </a:r>
                      <a:endParaRPr lang="en-US" sz="1400" b="1" dirty="0" smtClean="0"/>
                    </a:p>
                    <a:p>
                      <a:r>
                        <a:rPr lang="en-US" sz="1400" b="1" dirty="0" smtClean="0"/>
                        <a:t>Chart review (1991-92), Literature (1981, 1990-2000, 2005)</a:t>
                      </a:r>
                      <a:endParaRPr lang="en-US" sz="1400" b="1" dirty="0"/>
                    </a:p>
                  </a:txBody>
                  <a:tcPr/>
                </a:tc>
              </a:tr>
              <a:tr h="570581">
                <a:tc>
                  <a:txBody>
                    <a:bodyPr/>
                    <a:lstStyle/>
                    <a:p>
                      <a:r>
                        <a:rPr lang="en-US" sz="1400" b="1" dirty="0" smtClean="0"/>
                        <a:t>Smoking rates</a:t>
                      </a:r>
                      <a:endParaRPr lang="en-US" sz="1400" b="1" dirty="0"/>
                    </a:p>
                  </a:txBody>
                  <a:tcPr/>
                </a:tc>
                <a:tc>
                  <a:txBody>
                    <a:bodyPr/>
                    <a:lstStyle/>
                    <a:p>
                      <a:r>
                        <a:rPr lang="en-US" sz="1400" b="1" dirty="0" smtClean="0"/>
                        <a:t>Canadian Community Health Survey (CCHS) (2000-2007)</a:t>
                      </a:r>
                      <a:r>
                        <a:rPr lang="en-US" sz="1400" b="1" baseline="0" dirty="0" smtClean="0"/>
                        <a:t> </a:t>
                      </a:r>
                    </a:p>
                    <a:p>
                      <a:r>
                        <a:rPr lang="en-US" sz="1400" b="1" baseline="0" dirty="0" smtClean="0"/>
                        <a:t>National Population Health Survey (1994-2004)</a:t>
                      </a:r>
                    </a:p>
                    <a:p>
                      <a:r>
                        <a:rPr lang="en-US" sz="1400" b="1" baseline="0" dirty="0" smtClean="0"/>
                        <a:t>Canadian Health Survey (1979)</a:t>
                      </a:r>
                      <a:endParaRPr lang="en-US" sz="1400" b="1" dirty="0"/>
                    </a:p>
                  </a:txBody>
                  <a:tcPr/>
                </a:tc>
              </a:tr>
              <a:tr h="381217">
                <a:tc>
                  <a:txBody>
                    <a:bodyPr/>
                    <a:lstStyle/>
                    <a:p>
                      <a:r>
                        <a:rPr lang="en-US" sz="1400" b="1" dirty="0" smtClean="0"/>
                        <a:t>Time use data</a:t>
                      </a:r>
                      <a:endParaRPr lang="en-US" sz="1400" b="1" dirty="0"/>
                    </a:p>
                  </a:txBody>
                  <a:tcPr/>
                </a:tc>
                <a:tc>
                  <a:txBody>
                    <a:bodyPr/>
                    <a:lstStyle/>
                    <a:p>
                      <a:r>
                        <a:rPr lang="en-US" sz="1400" b="1" dirty="0" smtClean="0"/>
                        <a:t>General Social Survey (2005)</a:t>
                      </a:r>
                      <a:endParaRPr lang="en-US" sz="1400" b="1" dirty="0"/>
                    </a:p>
                  </a:txBody>
                  <a:tcPr/>
                </a:tc>
              </a:tr>
              <a:tr h="381217">
                <a:tc>
                  <a:txBody>
                    <a:bodyPr/>
                    <a:lstStyle/>
                    <a:p>
                      <a:r>
                        <a:rPr lang="en-US" sz="1400" b="1" dirty="0" smtClean="0"/>
                        <a:t>Earnings,</a:t>
                      </a:r>
                      <a:r>
                        <a:rPr lang="en-US" sz="1400" b="1" baseline="0" dirty="0" smtClean="0"/>
                        <a:t> Transfers, and Taxes</a:t>
                      </a:r>
                      <a:endParaRPr lang="en-US" sz="1400" b="1" dirty="0"/>
                    </a:p>
                  </a:txBody>
                  <a:tcPr/>
                </a:tc>
                <a:tc>
                  <a:txBody>
                    <a:bodyPr/>
                    <a:lstStyle/>
                    <a:p>
                      <a:r>
                        <a:rPr lang="en-US" sz="1400" b="1" dirty="0" smtClean="0"/>
                        <a:t>Census 2006, SPSD/M</a:t>
                      </a:r>
                      <a:r>
                        <a:rPr lang="en-US" sz="1400" b="1" baseline="0" dirty="0" smtClean="0"/>
                        <a:t> v16.1 (2005)</a:t>
                      </a:r>
                      <a:endParaRPr lang="en-US" sz="1400" b="1" dirty="0"/>
                    </a:p>
                  </a:txBody>
                  <a:tcPr/>
                </a:tc>
              </a:tr>
              <a:tr h="381217">
                <a:tc>
                  <a:txBody>
                    <a:bodyPr/>
                    <a:lstStyle/>
                    <a:p>
                      <a:r>
                        <a:rPr lang="en-US" sz="1400" b="1" dirty="0" smtClean="0"/>
                        <a:t>Total health care expenditures</a:t>
                      </a:r>
                      <a:endParaRPr lang="en-US" sz="1400" b="1" dirty="0"/>
                    </a:p>
                  </a:txBody>
                  <a:tcPr/>
                </a:tc>
                <a:tc>
                  <a:txBody>
                    <a:bodyPr/>
                    <a:lstStyle/>
                    <a:p>
                      <a:r>
                        <a:rPr lang="en-US" sz="1400" b="1" dirty="0" smtClean="0"/>
                        <a:t>Canadian Institute for Health</a:t>
                      </a:r>
                      <a:r>
                        <a:rPr lang="en-US" sz="1400" b="1" baseline="0" dirty="0" smtClean="0"/>
                        <a:t> Information (2006)</a:t>
                      </a:r>
                      <a:endParaRPr lang="en-US" sz="1400" b="1" dirty="0"/>
                    </a:p>
                  </a:txBody>
                  <a:tcPr/>
                </a:tc>
              </a:tr>
              <a:tr h="745608">
                <a:tc>
                  <a:txBody>
                    <a:bodyPr/>
                    <a:lstStyle/>
                    <a:p>
                      <a:r>
                        <a:rPr lang="en-US" sz="1400" b="1" dirty="0" smtClean="0"/>
                        <a:t>Health care costs</a:t>
                      </a:r>
                      <a:r>
                        <a:rPr lang="en-US" sz="1400" b="1" baseline="0" dirty="0" smtClean="0"/>
                        <a:t>: diagnosis, treatment, follow-up, palliative and terminal care</a:t>
                      </a:r>
                      <a:endParaRPr lang="en-US" sz="1400" b="1" dirty="0"/>
                    </a:p>
                  </a:txBody>
                  <a:tcPr/>
                </a:tc>
                <a:tc>
                  <a:txBody>
                    <a:bodyPr/>
                    <a:lstStyle/>
                    <a:p>
                      <a:r>
                        <a:rPr lang="en-US" sz="1400" b="1" dirty="0" smtClean="0"/>
                        <a:t>Ontario Case Costing Initiative (2007-2008)</a:t>
                      </a:r>
                      <a:r>
                        <a:rPr lang="en-US" sz="1400" b="1" baseline="0" dirty="0" smtClean="0"/>
                        <a:t> </a:t>
                      </a:r>
                    </a:p>
                    <a:p>
                      <a:r>
                        <a:rPr lang="en-US" sz="1400" b="1" baseline="0" dirty="0" smtClean="0"/>
                        <a:t>Provincial formulary (2009) </a:t>
                      </a:r>
                    </a:p>
                    <a:p>
                      <a:r>
                        <a:rPr lang="en-US" sz="1400" b="1" baseline="0" dirty="0" smtClean="0"/>
                        <a:t>Provincial Ministries of Health (2009)</a:t>
                      </a:r>
                      <a:endParaRPr lang="en-US" sz="1400" b="1" dirty="0"/>
                    </a:p>
                  </a:txBody>
                  <a:tcPr/>
                </a:tc>
              </a:tr>
              <a:tr h="381217">
                <a:tc>
                  <a:txBody>
                    <a:bodyPr/>
                    <a:lstStyle/>
                    <a:p>
                      <a:r>
                        <a:rPr lang="en-US" sz="1400" b="1" dirty="0" smtClean="0"/>
                        <a:t>Current treatment practice</a:t>
                      </a:r>
                      <a:endParaRPr lang="en-US" sz="1400" b="1" dirty="0"/>
                    </a:p>
                  </a:txBody>
                  <a:tcPr/>
                </a:tc>
                <a:tc>
                  <a:txBody>
                    <a:bodyPr/>
                    <a:lstStyle/>
                    <a:p>
                      <a:r>
                        <a:rPr lang="en-US" sz="1400" b="1" dirty="0" smtClean="0"/>
                        <a:t>Expert Opinion, Ontario</a:t>
                      </a:r>
                      <a:r>
                        <a:rPr lang="en-US" sz="1400" b="1" baseline="0" dirty="0" smtClean="0"/>
                        <a:t> administrative data</a:t>
                      </a:r>
                      <a:endParaRPr lang="en-US" sz="1400" b="1" dirty="0"/>
                    </a:p>
                  </a:txBody>
                  <a:tcPr/>
                </a:tc>
              </a:tr>
              <a:tr h="543091">
                <a:tc>
                  <a:txBody>
                    <a:bodyPr/>
                    <a:lstStyle/>
                    <a:p>
                      <a:r>
                        <a:rPr lang="en-US" sz="1400" b="1" dirty="0" smtClean="0"/>
                        <a:t>Screening</a:t>
                      </a:r>
                      <a:r>
                        <a:rPr lang="en-US" sz="1400" b="1" baseline="0" dirty="0" smtClean="0"/>
                        <a:t>, </a:t>
                      </a:r>
                      <a:r>
                        <a:rPr lang="en-US" sz="1400" b="1" dirty="0" smtClean="0"/>
                        <a:t>Lung cancer risk equation, </a:t>
                      </a:r>
                      <a:r>
                        <a:rPr lang="en-US" sz="1400" b="1" baseline="0" dirty="0" smtClean="0"/>
                        <a:t>Radon exposure, sexual network, HPV virus transmission</a:t>
                      </a:r>
                      <a:endParaRPr lang="en-US" sz="1400" b="1" dirty="0"/>
                    </a:p>
                  </a:txBody>
                  <a:tcPr/>
                </a:tc>
                <a:tc>
                  <a:txBody>
                    <a:bodyPr/>
                    <a:lstStyle/>
                    <a:p>
                      <a:r>
                        <a:rPr lang="en-US" sz="1400" b="1" baseline="0" dirty="0" smtClean="0"/>
                        <a:t>Canadian Breast Cancer Screening Database, </a:t>
                      </a:r>
                      <a:r>
                        <a:rPr lang="en-US" sz="1400" b="1" dirty="0" smtClean="0"/>
                        <a:t>British Columbia</a:t>
                      </a:r>
                      <a:r>
                        <a:rPr lang="en-US" sz="1400" b="1" baseline="0" dirty="0" smtClean="0"/>
                        <a:t> administrative data, CCHS, Reports, </a:t>
                      </a:r>
                      <a:r>
                        <a:rPr lang="en-US" sz="1400" b="1" dirty="0" smtClean="0"/>
                        <a:t>Literature</a:t>
                      </a:r>
                      <a:endParaRPr lang="en-US" sz="1400" b="1" dirty="0"/>
                    </a:p>
                  </a:txBody>
                  <a:tcPr/>
                </a:tc>
              </a:tr>
              <a:tr h="380771">
                <a:tc>
                  <a:txBody>
                    <a:bodyPr/>
                    <a:lstStyle/>
                    <a:p>
                      <a:r>
                        <a:rPr lang="en-US" sz="1400" b="1" dirty="0" smtClean="0"/>
                        <a:t>Health status </a:t>
                      </a:r>
                      <a:endParaRPr lang="en-US" sz="1400" b="1" dirty="0"/>
                    </a:p>
                  </a:txBody>
                  <a:tcPr/>
                </a:tc>
                <a:tc>
                  <a:txBody>
                    <a:bodyPr/>
                    <a:lstStyle/>
                    <a:p>
                      <a:r>
                        <a:rPr lang="en-US" sz="1400" b="1" dirty="0" smtClean="0"/>
                        <a:t>Classification</a:t>
                      </a:r>
                      <a:r>
                        <a:rPr lang="en-US" sz="1400" b="1" baseline="0" dirty="0" smtClean="0"/>
                        <a:t> and Measurement System</a:t>
                      </a:r>
                      <a:r>
                        <a:rPr lang="en-US" sz="1400" b="1" dirty="0" smtClean="0"/>
                        <a:t>, CCHS</a:t>
                      </a:r>
                      <a:endParaRPr lang="en-US" sz="1400" b="1" dirty="0"/>
                    </a:p>
                  </a:txBody>
                  <a:tcPr/>
                </a:tc>
              </a:tr>
            </a:tbl>
          </a:graphicData>
        </a:graphic>
      </p:graphicFrame>
    </p:spTree>
    <p:extLst>
      <p:ext uri="{BB962C8B-B14F-4D97-AF65-F5344CB8AC3E}">
        <p14:creationId xmlns:p14="http://schemas.microsoft.com/office/powerpoint/2010/main" val="3392628814"/>
      </p:ext>
    </p:extLst>
  </p:cSld>
  <p:clrMapOvr>
    <a:masterClrMapping/>
  </p:clrMapOvr>
  <p:transition spd="slow" advTm="143879"/>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009900" y="228600"/>
            <a:ext cx="6172200" cy="437606"/>
          </a:xfrm>
        </p:spPr>
        <p:txBody>
          <a:bodyPr>
            <a:normAutofit fontScale="90000"/>
          </a:bodyPr>
          <a:lstStyle/>
          <a:p>
            <a:pPr algn="ctr"/>
            <a:r>
              <a:rPr lang="en-US" altLang="en-US" sz="3600" b="1" dirty="0">
                <a:latin typeface="+mn-lt"/>
              </a:rPr>
              <a:t>CRMM Publications (10)</a:t>
            </a:r>
          </a:p>
        </p:txBody>
      </p:sp>
      <p:sp>
        <p:nvSpPr>
          <p:cNvPr id="35842" name="Content Placeholder 2"/>
          <p:cNvSpPr>
            <a:spLocks noGrp="1"/>
          </p:cNvSpPr>
          <p:nvPr>
            <p:ph idx="1"/>
          </p:nvPr>
        </p:nvSpPr>
        <p:spPr>
          <a:xfrm>
            <a:off x="464457" y="666208"/>
            <a:ext cx="11524343" cy="6104697"/>
          </a:xfrm>
        </p:spPr>
        <p:txBody>
          <a:bodyPr>
            <a:noAutofit/>
          </a:bodyPr>
          <a:lstStyle/>
          <a:p>
            <a:pPr>
              <a:spcBef>
                <a:spcPts val="1200"/>
              </a:spcBef>
              <a:buNone/>
            </a:pPr>
            <a:r>
              <a:rPr lang="en-US" sz="1300" b="1" dirty="0">
                <a:solidFill>
                  <a:srgbClr val="0000FF"/>
                </a:solidFill>
              </a:rPr>
              <a:t>FOUNDATIONAL</a:t>
            </a:r>
          </a:p>
          <a:p>
            <a:pPr>
              <a:spcBef>
                <a:spcPts val="1200"/>
              </a:spcBef>
            </a:pPr>
            <a:r>
              <a:rPr lang="en-US" sz="1300" dirty="0"/>
              <a:t>Evans WK, Wolfson MC, Flanagan WM, et al. </a:t>
            </a:r>
            <a:r>
              <a:rPr lang="en-US" sz="1300" b="1" dirty="0">
                <a:solidFill>
                  <a:schemeClr val="accent1">
                    <a:lumMod val="75000"/>
                  </a:schemeClr>
                </a:solidFill>
              </a:rPr>
              <a:t>Canadian Cancer Risk Management Model: Evaluation of cancer control.</a:t>
            </a:r>
            <a:r>
              <a:rPr lang="en-US" sz="1300" dirty="0">
                <a:solidFill>
                  <a:schemeClr val="accent1">
                    <a:lumMod val="75000"/>
                  </a:schemeClr>
                </a:solidFill>
              </a:rPr>
              <a:t> </a:t>
            </a:r>
            <a:r>
              <a:rPr lang="en-US" sz="1300" dirty="0"/>
              <a:t>Int J Technol Assess Health Care. 2013 Apr; 29(2):131-9. </a:t>
            </a:r>
            <a:endParaRPr lang="en-CA" sz="1300" dirty="0"/>
          </a:p>
          <a:p>
            <a:pPr>
              <a:spcBef>
                <a:spcPts val="1200"/>
              </a:spcBef>
              <a:buNone/>
            </a:pPr>
            <a:r>
              <a:rPr lang="en-US" sz="1300" b="1" dirty="0">
                <a:solidFill>
                  <a:srgbClr val="0000FF"/>
                </a:solidFill>
              </a:rPr>
              <a:t>LUNG CANCER</a:t>
            </a:r>
          </a:p>
          <a:p>
            <a:pPr>
              <a:spcBef>
                <a:spcPts val="1200"/>
              </a:spcBef>
            </a:pPr>
            <a:r>
              <a:rPr lang="en-US" sz="1300" dirty="0"/>
              <a:t>Evans WK, Wolfson M, Flanagan WM, et al. </a:t>
            </a:r>
            <a:r>
              <a:rPr lang="en-US" sz="1300" b="1" dirty="0">
                <a:solidFill>
                  <a:schemeClr val="accent1">
                    <a:lumMod val="75000"/>
                  </a:schemeClr>
                </a:solidFill>
              </a:rPr>
              <a:t>The evaluation of cancer control intervention in lung cancer using the Canadian Cancer Risk Management Model</a:t>
            </a:r>
            <a:r>
              <a:rPr lang="en-US" sz="1300" dirty="0">
                <a:solidFill>
                  <a:schemeClr val="accent1">
                    <a:lumMod val="75000"/>
                  </a:schemeClr>
                </a:solidFill>
              </a:rPr>
              <a:t>.  </a:t>
            </a:r>
            <a:r>
              <a:rPr lang="en-US" sz="1300" dirty="0"/>
              <a:t>Lung Cancer Manage. 2012; 1(1):25-33. </a:t>
            </a:r>
            <a:endParaRPr lang="en-CA" sz="1300" dirty="0"/>
          </a:p>
          <a:p>
            <a:pPr>
              <a:spcBef>
                <a:spcPts val="1200"/>
              </a:spcBef>
            </a:pPr>
            <a:r>
              <a:rPr lang="en-US" sz="1300" dirty="0"/>
              <a:t>Louie AV, Rodrigues GB, Palma DA, et al. </a:t>
            </a:r>
            <a:r>
              <a:rPr lang="en-US" sz="1300" b="1" dirty="0">
                <a:solidFill>
                  <a:schemeClr val="accent1">
                    <a:lumMod val="75000"/>
                  </a:schemeClr>
                </a:solidFill>
              </a:rPr>
              <a:t>Measuring the population impact of introducing stereotactic ablative radiotherapy for stage I non-small cell lung cancer in Canada</a:t>
            </a:r>
            <a:r>
              <a:rPr lang="en-US" sz="1300" b="1" dirty="0"/>
              <a:t>. </a:t>
            </a:r>
            <a:r>
              <a:rPr lang="en-US" sz="1300" dirty="0"/>
              <a:t>Oncologist. 2014 Aug; 19(8):880-5.</a:t>
            </a:r>
            <a:endParaRPr lang="en-CA" sz="1300" dirty="0"/>
          </a:p>
          <a:p>
            <a:pPr>
              <a:spcBef>
                <a:spcPts val="1200"/>
              </a:spcBef>
            </a:pPr>
            <a:r>
              <a:rPr lang="en-US" sz="1300" dirty="0"/>
              <a:t>Fitzgerald NR, Flanagan WM, Evans WK, et al. </a:t>
            </a:r>
            <a:r>
              <a:rPr lang="en-US" sz="1300" b="1" dirty="0">
                <a:solidFill>
                  <a:schemeClr val="accent1">
                    <a:lumMod val="75000"/>
                  </a:schemeClr>
                </a:solidFill>
              </a:rPr>
              <a:t>Eligibility for low-dose computerized tomography screening among asbestos-exposed individuals</a:t>
            </a:r>
            <a:r>
              <a:rPr lang="en-US" sz="1300" b="1" dirty="0"/>
              <a:t>. </a:t>
            </a:r>
            <a:r>
              <a:rPr lang="en-US" sz="1300" dirty="0"/>
              <a:t>Scand J Work Environ Health. 2015 Apr. </a:t>
            </a:r>
          </a:p>
          <a:p>
            <a:pPr>
              <a:spcBef>
                <a:spcPts val="1200"/>
              </a:spcBef>
            </a:pPr>
            <a:r>
              <a:rPr lang="en-US" sz="1300" dirty="0"/>
              <a:t>Flanagan WM, Evans WK, Fitzgerald NR, et al.  </a:t>
            </a:r>
            <a:r>
              <a:rPr lang="en-US" sz="1300" b="1" dirty="0">
                <a:solidFill>
                  <a:schemeClr val="accent1">
                    <a:lumMod val="75000"/>
                  </a:schemeClr>
                </a:solidFill>
              </a:rPr>
              <a:t>Performance of the Cancer Risk Management Model lung cancer screening module</a:t>
            </a:r>
            <a:r>
              <a:rPr lang="en-US" sz="1300" b="1" dirty="0"/>
              <a:t>.</a:t>
            </a:r>
            <a:r>
              <a:rPr lang="en-US" sz="1300" dirty="0"/>
              <a:t>  Health Reports. 2015 May; 26(5).</a:t>
            </a:r>
          </a:p>
          <a:p>
            <a:pPr>
              <a:spcBef>
                <a:spcPts val="1200"/>
              </a:spcBef>
            </a:pPr>
            <a:r>
              <a:rPr lang="en-US" sz="1300" dirty="0"/>
              <a:t>Goffin JR, Flanagan WM, Miller AB et al. </a:t>
            </a:r>
            <a:r>
              <a:rPr lang="en-US" sz="1300" b="1" dirty="0">
                <a:solidFill>
                  <a:schemeClr val="accent1">
                    <a:lumMod val="75000"/>
                  </a:schemeClr>
                </a:solidFill>
              </a:rPr>
              <a:t>The Cost-Effectiveness of Lung Cancer Screening in Canada. </a:t>
            </a:r>
            <a:r>
              <a:rPr lang="en-US" sz="1300" dirty="0"/>
              <a:t>JAMA Oncology; </a:t>
            </a:r>
            <a:r>
              <a:rPr lang="en-CA" sz="1300" dirty="0"/>
              <a:t>2015;1(6):807-813</a:t>
            </a:r>
          </a:p>
          <a:p>
            <a:pPr>
              <a:spcBef>
                <a:spcPts val="1200"/>
              </a:spcBef>
            </a:pPr>
            <a:r>
              <a:rPr lang="en-US" sz="1300" dirty="0"/>
              <a:t>Evans WK, Flanagan WM, Miller AB, et al. </a:t>
            </a:r>
            <a:r>
              <a:rPr lang="en-US" sz="1300" b="1" dirty="0">
                <a:solidFill>
                  <a:schemeClr val="accent1">
                    <a:lumMod val="75000"/>
                  </a:schemeClr>
                </a:solidFill>
              </a:rPr>
              <a:t>Implementing Low Dose CT Screening for Lung Cancer in Canada:  Implications of Alternative At Risk Populations, Screening Frequency and Duration. </a:t>
            </a:r>
            <a:r>
              <a:rPr lang="en-CA" sz="1300" b="1" dirty="0" smtClean="0"/>
              <a:t>Accepted for publication to Current Oncology</a:t>
            </a:r>
            <a:endParaRPr lang="en-CA" sz="1300" dirty="0"/>
          </a:p>
          <a:p>
            <a:pPr>
              <a:spcBef>
                <a:spcPts val="1200"/>
              </a:spcBef>
              <a:buNone/>
            </a:pPr>
            <a:r>
              <a:rPr lang="en-US" sz="1300" b="1" dirty="0">
                <a:solidFill>
                  <a:srgbClr val="0000FF"/>
                </a:solidFill>
              </a:rPr>
              <a:t>COLORECTAL CANCER</a:t>
            </a:r>
          </a:p>
          <a:p>
            <a:pPr>
              <a:spcBef>
                <a:spcPts val="1200"/>
              </a:spcBef>
            </a:pPr>
            <a:r>
              <a:rPr lang="en-US" sz="1300" dirty="0"/>
              <a:t>Coldman AJ, Phillips N, Brisson J, et al. </a:t>
            </a:r>
            <a:r>
              <a:rPr lang="en-US" sz="1300" b="1" dirty="0">
                <a:solidFill>
                  <a:schemeClr val="accent1">
                    <a:lumMod val="75000"/>
                  </a:schemeClr>
                </a:solidFill>
              </a:rPr>
              <a:t>Evaluating colorectal cancer screening options for Canada using the Cancer Risk Management Model</a:t>
            </a:r>
            <a:r>
              <a:rPr lang="en-US" sz="1300" b="1" dirty="0"/>
              <a:t>.  </a:t>
            </a:r>
            <a:r>
              <a:rPr lang="en-US" sz="1300" dirty="0"/>
              <a:t>2015 Apr; 22(2):e41-50. </a:t>
            </a:r>
            <a:endParaRPr lang="en-CA" sz="1300" dirty="0"/>
          </a:p>
          <a:p>
            <a:pPr>
              <a:spcBef>
                <a:spcPts val="1200"/>
              </a:spcBef>
              <a:buNone/>
            </a:pPr>
            <a:r>
              <a:rPr lang="en-GB" sz="1300" b="1" dirty="0">
                <a:solidFill>
                  <a:srgbClr val="0000FF"/>
                </a:solidFill>
              </a:rPr>
              <a:t>CERVICAL CANCER / HPV</a:t>
            </a:r>
          </a:p>
          <a:p>
            <a:pPr>
              <a:spcBef>
                <a:spcPts val="1200"/>
              </a:spcBef>
            </a:pPr>
            <a:r>
              <a:rPr lang="en-GB" sz="1300" dirty="0"/>
              <a:t>Miller AB, Gribble S, Nadeau C et al. </a:t>
            </a:r>
            <a:r>
              <a:rPr lang="en-GB" sz="1300" b="1" dirty="0">
                <a:solidFill>
                  <a:schemeClr val="accent1">
                    <a:lumMod val="75000"/>
                  </a:schemeClr>
                </a:solidFill>
              </a:rPr>
              <a:t>Evaluation of the Natural History of cancer of the cervix, implications for prevention.  The Cancer Risk Management Model (CRMM)- Human PapillomaVirus and Cervical components.</a:t>
            </a:r>
            <a:r>
              <a:rPr lang="en-GB" sz="1300" b="1" dirty="0"/>
              <a:t> </a:t>
            </a:r>
            <a:r>
              <a:rPr lang="en-CA" sz="1300" dirty="0"/>
              <a:t>Journal of Cancer Policy 4 (2015) 1–6.</a:t>
            </a:r>
          </a:p>
          <a:p>
            <a:pPr>
              <a:spcBef>
                <a:spcPts val="1200"/>
              </a:spcBef>
            </a:pPr>
            <a:r>
              <a:rPr lang="en-CA" sz="1300" dirty="0"/>
              <a:t>Popadiuk C, Bhavsar</a:t>
            </a:r>
            <a:r>
              <a:rPr lang="en-CA" sz="1300" baseline="30000" dirty="0"/>
              <a:t> </a:t>
            </a:r>
            <a:r>
              <a:rPr lang="en-CA" sz="1300" dirty="0"/>
              <a:t>M, Wolfson MC, et al. </a:t>
            </a:r>
            <a:r>
              <a:rPr lang="en-CA" sz="1300" b="1" dirty="0">
                <a:solidFill>
                  <a:schemeClr val="accent1">
                    <a:lumMod val="75000"/>
                  </a:schemeClr>
                </a:solidFill>
              </a:rPr>
              <a:t>Evaluating the health and economic impact of cytology versus primary HPV DNA cervical cancer screening in Canada using the Cancer Risk Management Model (CRMM). </a:t>
            </a:r>
            <a:r>
              <a:rPr lang="en-CA" sz="1300" dirty="0" err="1"/>
              <a:t>Curr</a:t>
            </a:r>
            <a:r>
              <a:rPr lang="en-CA" sz="1300" dirty="0"/>
              <a:t> </a:t>
            </a:r>
            <a:r>
              <a:rPr lang="en-CA" sz="1300" dirty="0" err="1"/>
              <a:t>Oncol</a:t>
            </a:r>
            <a:r>
              <a:rPr lang="en-CA" sz="1300" dirty="0"/>
              <a:t>. 2016 Feb; 23(</a:t>
            </a:r>
            <a:r>
              <a:rPr lang="en-CA" sz="1300" dirty="0" err="1"/>
              <a:t>Suppl</a:t>
            </a:r>
            <a:r>
              <a:rPr lang="en-CA" sz="1300" dirty="0"/>
              <a:t> 1): </a:t>
            </a:r>
            <a:r>
              <a:rPr lang="en-CA" sz="1300" dirty="0" err="1"/>
              <a:t>S56</a:t>
            </a:r>
            <a:r>
              <a:rPr lang="en-CA" sz="1300" dirty="0"/>
              <a:t>–</a:t>
            </a:r>
            <a:r>
              <a:rPr lang="en-CA" sz="1300" dirty="0" err="1"/>
              <a:t>S63</a:t>
            </a:r>
            <a:r>
              <a:rPr lang="en-CA" sz="1300" dirty="0"/>
              <a:t>.</a:t>
            </a:r>
            <a:endParaRPr lang="en-CA" sz="1300" dirty="0">
              <a:solidFill>
                <a:schemeClr val="accent1">
                  <a:lumMod val="75000"/>
                </a:schemeClr>
              </a:solidFill>
            </a:endParaRPr>
          </a:p>
        </p:txBody>
      </p:sp>
      <p:sp>
        <p:nvSpPr>
          <p:cNvPr id="35843" name="Slide Number Placeholder 3"/>
          <p:cNvSpPr>
            <a:spLocks noGrp="1"/>
          </p:cNvSpPr>
          <p:nvPr>
            <p:ph type="sldNum" sz="quarter" idx="12"/>
          </p:nvPr>
        </p:nvSpPr>
        <p:spPr bwMode="auto">
          <a:xfrm>
            <a:off x="8581444" y="6405780"/>
            <a:ext cx="16002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A6C56E4-686C-4706-B6AE-54B76BD06F9F}" type="slidenum">
              <a:rPr lang="en-CA" altLang="en-US" sz="1200">
                <a:solidFill>
                  <a:srgbClr val="898989"/>
                </a:solidFill>
              </a:rPr>
              <a:pPr/>
              <a:t>46</a:t>
            </a:fld>
            <a:endParaRPr lang="en-CA" altLang="en-US" sz="1200" dirty="0">
              <a:solidFill>
                <a:srgbClr val="898989"/>
              </a:solidFill>
            </a:endParaRPr>
          </a:p>
        </p:txBody>
      </p:sp>
    </p:spTree>
    <p:extLst>
      <p:ext uri="{BB962C8B-B14F-4D97-AF65-F5344CB8AC3E}">
        <p14:creationId xmlns:p14="http://schemas.microsoft.com/office/powerpoint/2010/main" val="3796542797"/>
      </p:ext>
    </p:extLst>
  </p:cSld>
  <p:clrMapOvr>
    <a:masterClrMapping/>
  </p:clrMapOvr>
  <p:transition advTm="2876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1. Canadian </a:t>
            </a:r>
            <a:r>
              <a:rPr lang="en-CA" dirty="0"/>
              <a:t>and US public health guidelines for lung cancer </a:t>
            </a:r>
            <a:r>
              <a:rPr lang="en-CA" dirty="0" smtClean="0"/>
              <a:t>screening</a:t>
            </a: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5</a:t>
            </a:fld>
            <a:endParaRPr lang="en-CA" dirty="0"/>
          </a:p>
        </p:txBody>
      </p:sp>
    </p:spTree>
    <p:extLst>
      <p:ext uri="{BB962C8B-B14F-4D97-AF65-F5344CB8AC3E}">
        <p14:creationId xmlns:p14="http://schemas.microsoft.com/office/powerpoint/2010/main" val="2033628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Lung cancer burden, 2012</a:t>
            </a:r>
            <a:endParaRPr lang="en-CA" b="1" dirty="0">
              <a:latin typeface="+mn-lt"/>
            </a:endParaRPr>
          </a:p>
        </p:txBody>
      </p:sp>
      <p:sp>
        <p:nvSpPr>
          <p:cNvPr id="3" name="Content Placeholder 2"/>
          <p:cNvSpPr>
            <a:spLocks noGrp="1"/>
          </p:cNvSpPr>
          <p:nvPr>
            <p:ph idx="1"/>
          </p:nvPr>
        </p:nvSpPr>
        <p:spPr>
          <a:xfrm>
            <a:off x="1832949" y="1767903"/>
            <a:ext cx="8601873" cy="1233599"/>
          </a:xfrm>
        </p:spPr>
        <p:txBody>
          <a:bodyPr/>
          <a:lstStyle/>
          <a:p>
            <a:r>
              <a:rPr lang="en-CA" dirty="0" smtClean="0"/>
              <a:t>Lung cancer is the most common cancer in the world</a:t>
            </a:r>
          </a:p>
          <a:p>
            <a:r>
              <a:rPr lang="en-CA" dirty="0" smtClean="0"/>
              <a:t>Among cancers, it is the leading killer</a:t>
            </a:r>
          </a:p>
          <a:p>
            <a:pPr marL="0" indent="0">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1483319116"/>
              </p:ext>
            </p:extLst>
          </p:nvPr>
        </p:nvGraphicFramePr>
        <p:xfrm>
          <a:off x="1905112" y="3145805"/>
          <a:ext cx="7808076" cy="2387178"/>
        </p:xfrm>
        <a:graphic>
          <a:graphicData uri="http://schemas.openxmlformats.org/drawingml/2006/table">
            <a:tbl>
              <a:tblPr firstRow="1" bandRow="1">
                <a:tableStyleId>{5C22544A-7EE6-4342-B048-85BDC9FD1C3A}</a:tableStyleId>
              </a:tblPr>
              <a:tblGrid>
                <a:gridCol w="2292792"/>
                <a:gridCol w="2757642"/>
                <a:gridCol w="2757642"/>
              </a:tblGrid>
              <a:tr h="836958">
                <a:tc>
                  <a:txBody>
                    <a:bodyPr/>
                    <a:lstStyle/>
                    <a:p>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Incidence rate p</a:t>
                      </a:r>
                      <a:r>
                        <a:rPr lang="en-CA" baseline="0" dirty="0" smtClean="0"/>
                        <a:t>er 100,000</a:t>
                      </a:r>
                      <a:endParaRPr lang="en-CA" dirty="0" smtClean="0"/>
                    </a:p>
                    <a:p>
                      <a:pPr algn="ctr"/>
                      <a:r>
                        <a:rPr lang="en-CA" baseline="0" dirty="0" smtClean="0"/>
                        <a:t>ASR-W* (Crude)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aseline="0" dirty="0" smtClean="0"/>
                        <a:t>Mortality rate per 100,000</a:t>
                      </a:r>
                      <a:endParaRPr lang="en-CA"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baseline="0" dirty="0" smtClean="0"/>
                        <a:t>ASR-W* (Crude)</a:t>
                      </a:r>
                    </a:p>
                  </a:txBody>
                  <a:tcPr/>
                </a:tc>
              </a:tr>
              <a:tr h="516740">
                <a:tc>
                  <a:txBody>
                    <a:bodyPr/>
                    <a:lstStyle/>
                    <a:p>
                      <a:r>
                        <a:rPr lang="en-CA" sz="2000" b="1" dirty="0" smtClean="0"/>
                        <a:t>World</a:t>
                      </a:r>
                      <a:endParaRPr lang="en-CA" sz="2000" b="1" dirty="0"/>
                    </a:p>
                  </a:txBody>
                  <a:tcPr/>
                </a:tc>
                <a:tc>
                  <a:txBody>
                    <a:bodyPr/>
                    <a:lstStyle/>
                    <a:p>
                      <a:pPr algn="ctr"/>
                      <a:r>
                        <a:rPr lang="en-CA" sz="2000" b="1" dirty="0" smtClean="0"/>
                        <a:t>23.1 (25.9)</a:t>
                      </a:r>
                      <a:endParaRPr lang="en-CA" sz="2000" b="1" dirty="0"/>
                    </a:p>
                  </a:txBody>
                  <a:tcPr/>
                </a:tc>
                <a:tc>
                  <a:txBody>
                    <a:bodyPr/>
                    <a:lstStyle/>
                    <a:p>
                      <a:pPr algn="ctr"/>
                      <a:r>
                        <a:rPr lang="en-CA" sz="2000" b="1" dirty="0" smtClean="0"/>
                        <a:t>19.7</a:t>
                      </a:r>
                      <a:r>
                        <a:rPr lang="en-CA" sz="2000" b="1" baseline="0" dirty="0" smtClean="0"/>
                        <a:t> (</a:t>
                      </a:r>
                      <a:r>
                        <a:rPr lang="en-CA" sz="2000" b="1" dirty="0" smtClean="0"/>
                        <a:t>22.5)</a:t>
                      </a:r>
                      <a:endParaRPr lang="en-CA" sz="2000" b="1" dirty="0"/>
                    </a:p>
                  </a:txBody>
                  <a:tcPr/>
                </a:tc>
              </a:tr>
              <a:tr h="516740">
                <a:tc>
                  <a:txBody>
                    <a:bodyPr/>
                    <a:lstStyle/>
                    <a:p>
                      <a:r>
                        <a:rPr lang="en-CA" sz="2000" b="1" dirty="0" smtClean="0"/>
                        <a:t>Canada </a:t>
                      </a:r>
                      <a:endParaRPr lang="en-CA" sz="2000" b="1" dirty="0"/>
                    </a:p>
                  </a:txBody>
                  <a:tcPr/>
                </a:tc>
                <a:tc>
                  <a:txBody>
                    <a:bodyPr/>
                    <a:lstStyle/>
                    <a:p>
                      <a:pPr algn="ctr"/>
                      <a:r>
                        <a:rPr lang="en-CA" sz="2000" b="1" dirty="0" smtClean="0"/>
                        <a:t>37.9</a:t>
                      </a:r>
                      <a:r>
                        <a:rPr lang="en-CA" sz="2000" b="1" baseline="0" dirty="0" smtClean="0"/>
                        <a:t> (73.5)</a:t>
                      </a:r>
                      <a:endParaRPr lang="en-CA" sz="2000" b="1" dirty="0"/>
                    </a:p>
                  </a:txBody>
                  <a:tcPr/>
                </a:tc>
                <a:tc>
                  <a:txBody>
                    <a:bodyPr/>
                    <a:lstStyle/>
                    <a:p>
                      <a:pPr algn="ctr"/>
                      <a:r>
                        <a:rPr lang="en-CA" sz="2000" b="1" dirty="0" smtClean="0"/>
                        <a:t>28.4 (58.0)</a:t>
                      </a:r>
                      <a:endParaRPr lang="en-CA" sz="2000" b="1" dirty="0"/>
                    </a:p>
                  </a:txBody>
                  <a:tcPr/>
                </a:tc>
              </a:tr>
              <a:tr h="516740">
                <a:tc>
                  <a:txBody>
                    <a:bodyPr/>
                    <a:lstStyle/>
                    <a:p>
                      <a:r>
                        <a:rPr lang="en-CA" sz="2000" b="1" dirty="0" smtClean="0"/>
                        <a:t>United States</a:t>
                      </a:r>
                      <a:endParaRPr lang="en-CA" sz="2000" b="1" dirty="0"/>
                    </a:p>
                  </a:txBody>
                  <a:tcPr/>
                </a:tc>
                <a:tc>
                  <a:txBody>
                    <a:bodyPr/>
                    <a:lstStyle/>
                    <a:p>
                      <a:pPr algn="ctr"/>
                      <a:r>
                        <a:rPr lang="en-CA" sz="2000" b="1" dirty="0" smtClean="0"/>
                        <a:t>38.4 (67.8)</a:t>
                      </a:r>
                      <a:endParaRPr lang="en-CA" sz="2000" b="1" dirty="0"/>
                    </a:p>
                  </a:txBody>
                  <a:tcPr/>
                </a:tc>
                <a:tc>
                  <a:txBody>
                    <a:bodyPr/>
                    <a:lstStyle/>
                    <a:p>
                      <a:pPr algn="ctr"/>
                      <a:r>
                        <a:rPr lang="en-CA" sz="2000" b="1" dirty="0" smtClean="0"/>
                        <a:t>28.6 (53.1)</a:t>
                      </a:r>
                      <a:endParaRPr lang="en-CA" sz="2000" b="1" dirty="0"/>
                    </a:p>
                  </a:txBody>
                  <a:tcPr/>
                </a:tc>
              </a:tr>
            </a:tbl>
          </a:graphicData>
        </a:graphic>
      </p:graphicFrame>
      <p:sp>
        <p:nvSpPr>
          <p:cNvPr id="6" name="TextBox 5"/>
          <p:cNvSpPr txBox="1"/>
          <p:nvPr/>
        </p:nvSpPr>
        <p:spPr>
          <a:xfrm>
            <a:off x="1876248" y="5815411"/>
            <a:ext cx="8024565" cy="646331"/>
          </a:xfrm>
          <a:prstGeom prst="rect">
            <a:avLst/>
          </a:prstGeom>
          <a:noFill/>
        </p:spPr>
        <p:txBody>
          <a:bodyPr wrap="square" rtlCol="0">
            <a:spAutoFit/>
          </a:bodyPr>
          <a:lstStyle/>
          <a:p>
            <a:r>
              <a:rPr lang="en-CA" dirty="0"/>
              <a:t>* Age-standardized to the world population. Source: GLOBOCAN 2012</a:t>
            </a:r>
          </a:p>
          <a:p>
            <a:endParaRPr lang="en-US" dirty="0"/>
          </a:p>
        </p:txBody>
      </p:sp>
    </p:spTree>
    <p:extLst>
      <p:ext uri="{BB962C8B-B14F-4D97-AF65-F5344CB8AC3E}">
        <p14:creationId xmlns:p14="http://schemas.microsoft.com/office/powerpoint/2010/main" val="386768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Compelling effect </a:t>
            </a:r>
            <a:r>
              <a:rPr lang="en-US" b="1" dirty="0" smtClean="0">
                <a:latin typeface="+mn-lt"/>
              </a:rPr>
              <a:t>of LDCT screening on </a:t>
            </a:r>
            <a:r>
              <a:rPr lang="en-US" b="1" dirty="0">
                <a:latin typeface="+mn-lt"/>
              </a:rPr>
              <a:t>lung cancer </a:t>
            </a:r>
            <a:r>
              <a:rPr lang="en-US" b="1" dirty="0" smtClean="0">
                <a:latin typeface="+mn-lt"/>
              </a:rPr>
              <a:t>mortality</a:t>
            </a:r>
            <a:endParaRPr lang="en-CA" dirty="0"/>
          </a:p>
        </p:txBody>
      </p:sp>
      <p:sp>
        <p:nvSpPr>
          <p:cNvPr id="4" name="Content Placeholder 3"/>
          <p:cNvSpPr>
            <a:spLocks noGrp="1"/>
          </p:cNvSpPr>
          <p:nvPr>
            <p:ph sz="half" idx="1"/>
          </p:nvPr>
        </p:nvSpPr>
        <p:spPr>
          <a:xfrm>
            <a:off x="8033238" y="2008187"/>
            <a:ext cx="3897923" cy="4530725"/>
          </a:xfrm>
        </p:spPr>
        <p:txBody>
          <a:bodyPr>
            <a:normAutofit/>
          </a:bodyPr>
          <a:lstStyle/>
          <a:p>
            <a:pPr marL="0" indent="0">
              <a:buNone/>
            </a:pPr>
            <a:r>
              <a:rPr lang="en-CA" sz="3200" dirty="0"/>
              <a:t>R</a:t>
            </a:r>
            <a:r>
              <a:rPr lang="en-CA" sz="3200" dirty="0" smtClean="0"/>
              <a:t>andomized </a:t>
            </a:r>
            <a:r>
              <a:rPr lang="en-CA" sz="3200" dirty="0"/>
              <a:t>controlled trial </a:t>
            </a:r>
            <a:r>
              <a:rPr lang="en-CA" sz="3200" dirty="0" smtClean="0"/>
              <a:t>showed </a:t>
            </a:r>
            <a:r>
              <a:rPr lang="en-CA" sz="3200" dirty="0"/>
              <a:t>LDCT screening compared to conventional chest X-rays reduced mortality by </a:t>
            </a:r>
            <a:r>
              <a:rPr lang="en-CA" sz="3200" dirty="0" smtClean="0"/>
              <a:t>15 - 20</a:t>
            </a:r>
            <a:r>
              <a:rPr lang="en-CA" sz="3200" dirty="0"/>
              <a:t>% (US National Lung Screening Trial, 2002-2004)</a:t>
            </a:r>
            <a:endParaRPr lang="en-US" sz="3200" dirty="0"/>
          </a:p>
          <a:p>
            <a:endParaRPr lang="en-CA" dirty="0"/>
          </a:p>
        </p:txBody>
      </p:sp>
      <p:sp>
        <p:nvSpPr>
          <p:cNvPr id="5" name="Slide Number Placeholder 4"/>
          <p:cNvSpPr>
            <a:spLocks noGrp="1"/>
          </p:cNvSpPr>
          <p:nvPr>
            <p:ph type="sldNum" sz="quarter" idx="12"/>
          </p:nvPr>
        </p:nvSpPr>
        <p:spPr/>
        <p:txBody>
          <a:bodyPr/>
          <a:lstStyle/>
          <a:p>
            <a:fld id="{C9D61BCA-2697-4EBA-B26E-DE0BF1F05F29}" type="slidenum">
              <a:rPr lang="en-CA" smtClean="0"/>
              <a:t>7</a:t>
            </a:fld>
            <a:endParaRPr lang="en-CA" dirty="0"/>
          </a:p>
        </p:txBody>
      </p:sp>
      <p:pic>
        <p:nvPicPr>
          <p:cNvPr id="6" name="Picture 5"/>
          <p:cNvPicPr>
            <a:picLocks noChangeAspect="1"/>
          </p:cNvPicPr>
          <p:nvPr/>
        </p:nvPicPr>
        <p:blipFill rotWithShape="1">
          <a:blip r:embed="rId2"/>
          <a:srcRect l="14329" t="27827" r="43930" b="36302"/>
          <a:stretch/>
        </p:blipFill>
        <p:spPr>
          <a:xfrm>
            <a:off x="838199" y="2554893"/>
            <a:ext cx="6617011" cy="3072184"/>
          </a:xfrm>
          <a:prstGeom prst="rect">
            <a:avLst/>
          </a:prstGeom>
        </p:spPr>
      </p:pic>
    </p:spTree>
    <p:extLst>
      <p:ext uri="{BB962C8B-B14F-4D97-AF65-F5344CB8AC3E}">
        <p14:creationId xmlns:p14="http://schemas.microsoft.com/office/powerpoint/2010/main" val="13943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60" y="365125"/>
            <a:ext cx="10487840" cy="1193347"/>
          </a:xfrm>
        </p:spPr>
        <p:txBody>
          <a:bodyPr>
            <a:normAutofit fontScale="90000"/>
          </a:bodyPr>
          <a:lstStyle/>
          <a:p>
            <a:pPr algn="ctr"/>
            <a:r>
              <a:rPr lang="en-CA" b="1" dirty="0" smtClean="0">
                <a:latin typeface="+mn-lt"/>
              </a:rPr>
              <a:t>Recommendations for lung cancer screening in Canada and the United States</a:t>
            </a:r>
            <a:endParaRPr lang="en-CA"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9800922"/>
              </p:ext>
            </p:extLst>
          </p:nvPr>
        </p:nvGraphicFramePr>
        <p:xfrm>
          <a:off x="1572833" y="1761390"/>
          <a:ext cx="8845210" cy="3163513"/>
        </p:xfrm>
        <a:graphic>
          <a:graphicData uri="http://schemas.openxmlformats.org/drawingml/2006/table">
            <a:tbl>
              <a:tblPr firstRow="1" firstCol="1" bandRow="1">
                <a:tableStyleId>{5C22544A-7EE6-4342-B048-85BDC9FD1C3A}</a:tableStyleId>
              </a:tblPr>
              <a:tblGrid>
                <a:gridCol w="4422605"/>
                <a:gridCol w="4422605"/>
              </a:tblGrid>
              <a:tr h="647377">
                <a:tc>
                  <a:txBody>
                    <a:bodyPr/>
                    <a:lstStyle/>
                    <a:p>
                      <a:pPr algn="ctr">
                        <a:lnSpc>
                          <a:spcPct val="107000"/>
                        </a:lnSpc>
                        <a:spcAft>
                          <a:spcPts val="0"/>
                        </a:spcAft>
                      </a:pPr>
                      <a:r>
                        <a:rPr lang="en-CA" sz="2000" dirty="0">
                          <a:effectLst/>
                        </a:rPr>
                        <a:t>Canadian Task Force on Preventive Health Care (CTFPHC) (2016)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rgbClr r="0" g="0" b="0"/>
                      </a:solidFill>
                      <a:prstDash val="solid"/>
                      <a:round/>
                      <a:headEnd type="none" w="med" len="med"/>
                      <a:tailEnd type="none" w="med" len="med"/>
                    </a:lnB>
                  </a:tcPr>
                </a:tc>
                <a:tc>
                  <a:txBody>
                    <a:bodyPr/>
                    <a:lstStyle/>
                    <a:p>
                      <a:pPr algn="ctr">
                        <a:lnSpc>
                          <a:spcPct val="107000"/>
                        </a:lnSpc>
                        <a:spcAft>
                          <a:spcPts val="0"/>
                        </a:spcAft>
                      </a:pPr>
                      <a:r>
                        <a:rPr lang="en-CA" sz="2000" kern="1800" dirty="0">
                          <a:effectLst/>
                        </a:rPr>
                        <a:t>U.S. Preventive Services Task Force (2013)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rgbClr r="0" g="0" b="0"/>
                      </a:solidFill>
                      <a:prstDash val="solid"/>
                      <a:round/>
                      <a:headEnd type="none" w="med" len="med"/>
                      <a:tailEnd type="none" w="med" len="med"/>
                    </a:lnB>
                  </a:tcPr>
                </a:tc>
              </a:tr>
              <a:tr h="477204">
                <a:tc gridSpan="2">
                  <a:txBody>
                    <a:bodyPr/>
                    <a:lstStyle/>
                    <a:p>
                      <a:pPr algn="ctr">
                        <a:lnSpc>
                          <a:spcPct val="107000"/>
                        </a:lnSpc>
                        <a:spcAft>
                          <a:spcPts val="0"/>
                        </a:spcAft>
                      </a:pPr>
                      <a:r>
                        <a:rPr lang="en-CA" sz="1800" dirty="0">
                          <a:solidFill>
                            <a:schemeClr val="tx1"/>
                          </a:solidFill>
                          <a:effectLst/>
                        </a:rPr>
                        <a:t>Smoking history of at least 30 pack years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CA"/>
                    </a:p>
                  </a:txBody>
                  <a:tcPr/>
                </a:tc>
              </a:tr>
              <a:tr h="492369">
                <a:tc gridSpan="2">
                  <a:txBody>
                    <a:bodyPr/>
                    <a:lstStyle/>
                    <a:p>
                      <a:pPr algn="ctr">
                        <a:lnSpc>
                          <a:spcPct val="107000"/>
                        </a:lnSpc>
                        <a:spcAft>
                          <a:spcPts val="0"/>
                        </a:spcAft>
                      </a:pPr>
                      <a:r>
                        <a:rPr lang="en-CA" sz="1800" dirty="0">
                          <a:solidFill>
                            <a:schemeClr val="tx1"/>
                          </a:solidFill>
                          <a:effectLst/>
                        </a:rPr>
                        <a:t>Currently smoke or quit less than 15 years ago</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CA"/>
                    </a:p>
                  </a:txBody>
                  <a:tcPr/>
                </a:tc>
              </a:tr>
              <a:tr h="595813">
                <a:tc>
                  <a:txBody>
                    <a:bodyPr/>
                    <a:lstStyle/>
                    <a:p>
                      <a:pPr algn="ctr">
                        <a:lnSpc>
                          <a:spcPct val="107000"/>
                        </a:lnSpc>
                        <a:spcAft>
                          <a:spcPts val="0"/>
                        </a:spcAft>
                      </a:pPr>
                      <a:r>
                        <a:rPr lang="en-CA" sz="1800" dirty="0">
                          <a:solidFill>
                            <a:schemeClr val="tx1"/>
                          </a:solidFill>
                          <a:effectLst/>
                        </a:rPr>
                        <a:t>Annual </a:t>
                      </a:r>
                      <a:r>
                        <a:rPr lang="en-CA" sz="1800" dirty="0" smtClean="0">
                          <a:solidFill>
                            <a:schemeClr val="tx1"/>
                          </a:solidFill>
                          <a:effectLst/>
                        </a:rPr>
                        <a:t>LDCT screening up </a:t>
                      </a:r>
                      <a:r>
                        <a:rPr lang="en-CA" sz="1800" dirty="0">
                          <a:solidFill>
                            <a:schemeClr val="tx1"/>
                          </a:solidFill>
                          <a:effectLst/>
                        </a:rPr>
                        <a:t>to three consecutive times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7000"/>
                        </a:lnSpc>
                        <a:spcAft>
                          <a:spcPts val="0"/>
                        </a:spcAft>
                      </a:pPr>
                      <a:r>
                        <a:rPr lang="en-CA" sz="1800" b="1" dirty="0">
                          <a:effectLst/>
                        </a:rPr>
                        <a:t>Annual </a:t>
                      </a:r>
                      <a:r>
                        <a:rPr lang="en-CA" sz="1800" b="1" dirty="0" smtClean="0">
                          <a:effectLst/>
                        </a:rPr>
                        <a:t>LDCT screening</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0042">
                <a:tc>
                  <a:txBody>
                    <a:bodyPr/>
                    <a:lstStyle/>
                    <a:p>
                      <a:pPr algn="ctr">
                        <a:lnSpc>
                          <a:spcPct val="107000"/>
                        </a:lnSpc>
                        <a:spcAft>
                          <a:spcPts val="0"/>
                        </a:spcAft>
                      </a:pPr>
                      <a:r>
                        <a:rPr lang="en-CA" sz="1800" dirty="0" smtClean="0">
                          <a:solidFill>
                            <a:schemeClr val="tx1"/>
                          </a:solidFill>
                          <a:effectLst/>
                        </a:rPr>
                        <a:t>55</a:t>
                      </a:r>
                      <a:r>
                        <a:rPr lang="en-CA" sz="1800" baseline="0" dirty="0" smtClean="0">
                          <a:solidFill>
                            <a:schemeClr val="tx1"/>
                          </a:solidFill>
                          <a:effectLst/>
                        </a:rPr>
                        <a:t> to </a:t>
                      </a:r>
                      <a:r>
                        <a:rPr lang="en-CA" sz="1800" dirty="0" smtClean="0">
                          <a:solidFill>
                            <a:schemeClr val="tx1"/>
                          </a:solidFill>
                          <a:effectLst/>
                        </a:rPr>
                        <a:t>74 </a:t>
                      </a:r>
                      <a:r>
                        <a:rPr lang="en-CA" sz="1800" dirty="0">
                          <a:solidFill>
                            <a:schemeClr val="tx1"/>
                          </a:solidFill>
                          <a:effectLst/>
                        </a:rPr>
                        <a:t>years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7000"/>
                        </a:lnSpc>
                        <a:spcAft>
                          <a:spcPts val="0"/>
                        </a:spcAft>
                      </a:pPr>
                      <a:r>
                        <a:rPr lang="en-CA" sz="1800" b="1" dirty="0">
                          <a:effectLst/>
                        </a:rPr>
                        <a:t>55 to 80 years old</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95813">
                <a:tc>
                  <a:txBody>
                    <a:bodyPr/>
                    <a:lstStyle/>
                    <a:p>
                      <a:pPr algn="ctr">
                        <a:lnSpc>
                          <a:spcPct val="107000"/>
                        </a:lnSpc>
                        <a:spcAft>
                          <a:spcPts val="0"/>
                        </a:spcAft>
                      </a:pPr>
                      <a:r>
                        <a:rPr lang="en-CA" sz="1800" dirty="0">
                          <a:solidFill>
                            <a:schemeClr val="tx1"/>
                          </a:solidFill>
                          <a:effectLst/>
                        </a:rPr>
                        <a:t>Weak </a:t>
                      </a:r>
                      <a:r>
                        <a:rPr lang="en-CA" sz="1800" dirty="0" smtClean="0">
                          <a:solidFill>
                            <a:schemeClr val="tx1"/>
                          </a:solidFill>
                          <a:effectLst/>
                        </a:rPr>
                        <a:t>recommendation</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7000"/>
                        </a:lnSpc>
                        <a:spcAft>
                          <a:spcPts val="0"/>
                        </a:spcAft>
                      </a:pPr>
                      <a:r>
                        <a:rPr lang="en-CA" sz="1800" b="1" dirty="0" smtClean="0">
                          <a:effectLst/>
                        </a:rPr>
                        <a:t>Grade B </a:t>
                      </a:r>
                      <a:r>
                        <a:rPr lang="en-CA" sz="1800" b="1" dirty="0">
                          <a:effectLst/>
                        </a:rPr>
                        <a:t>evidence</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C9D61BCA-2697-4EBA-B26E-DE0BF1F05F29}" type="slidenum">
              <a:rPr lang="en-CA" smtClean="0"/>
              <a:t>8</a:t>
            </a:fld>
            <a:endParaRPr lang="en-CA" dirty="0"/>
          </a:p>
        </p:txBody>
      </p:sp>
      <p:sp>
        <p:nvSpPr>
          <p:cNvPr id="6" name="TextBox 5"/>
          <p:cNvSpPr txBox="1"/>
          <p:nvPr/>
        </p:nvSpPr>
        <p:spPr>
          <a:xfrm>
            <a:off x="1458532" y="5419670"/>
            <a:ext cx="9275866" cy="1077218"/>
          </a:xfrm>
          <a:prstGeom prst="rect">
            <a:avLst/>
          </a:prstGeom>
          <a:noFill/>
        </p:spPr>
        <p:txBody>
          <a:bodyPr wrap="square" rtlCol="0">
            <a:spAutoFit/>
          </a:bodyPr>
          <a:lstStyle/>
          <a:p>
            <a:r>
              <a:rPr lang="en-CA" sz="1600" dirty="0" smtClean="0"/>
              <a:t>CTFPH Lung Cancer Screening Guidelines </a:t>
            </a:r>
            <a:r>
              <a:rPr lang="en-CA" sz="1600" dirty="0" smtClean="0">
                <a:hlinkClick r:id="rId2"/>
              </a:rPr>
              <a:t>http</a:t>
            </a:r>
            <a:r>
              <a:rPr lang="en-CA" sz="1600" dirty="0">
                <a:hlinkClick r:id="rId2"/>
              </a:rPr>
              <a:t>://canadiantaskforce.ca/ctfphc-guidelines/2015-lung-cancer</a:t>
            </a:r>
            <a:r>
              <a:rPr lang="en-CA" sz="1600" dirty="0" smtClean="0">
                <a:hlinkClick r:id="rId2"/>
              </a:rPr>
              <a:t>/</a:t>
            </a:r>
            <a:endParaRPr lang="en-CA" sz="1600" dirty="0" smtClean="0"/>
          </a:p>
          <a:p>
            <a:endParaRPr lang="en-CA" sz="1600" dirty="0"/>
          </a:p>
          <a:p>
            <a:r>
              <a:rPr lang="en-CA" sz="1600" dirty="0" smtClean="0"/>
              <a:t>USPSTF Lung Cancer </a:t>
            </a:r>
            <a:r>
              <a:rPr lang="en-CA" sz="1600" dirty="0"/>
              <a:t>Screening Guidelines </a:t>
            </a:r>
            <a:r>
              <a:rPr lang="en-CA" sz="1600" dirty="0">
                <a:hlinkClick r:id="rId3"/>
              </a:rPr>
              <a:t>http://</a:t>
            </a:r>
            <a:r>
              <a:rPr lang="en-CA" sz="1600" dirty="0" smtClean="0">
                <a:hlinkClick r:id="rId3"/>
              </a:rPr>
              <a:t>www.uspreventiveservicestaskforce.org/Page/Document/UpdateSummaryFinal/lung-cancer-screening</a:t>
            </a:r>
            <a:endParaRPr lang="en-CA" sz="1600" dirty="0" smtClean="0"/>
          </a:p>
        </p:txBody>
      </p:sp>
    </p:spTree>
    <p:extLst>
      <p:ext uri="{BB962C8B-B14F-4D97-AF65-F5344CB8AC3E}">
        <p14:creationId xmlns:p14="http://schemas.microsoft.com/office/powerpoint/2010/main" val="329896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Benefit-risk weighing </a:t>
            </a:r>
            <a:r>
              <a:rPr lang="en-CA" b="1" dirty="0">
                <a:latin typeface="+mn-lt"/>
              </a:rPr>
              <a:t>- CTFPHC</a:t>
            </a:r>
          </a:p>
        </p:txBody>
      </p:sp>
      <p:sp>
        <p:nvSpPr>
          <p:cNvPr id="3" name="Content Placeholder 2"/>
          <p:cNvSpPr>
            <a:spLocks noGrp="1"/>
          </p:cNvSpPr>
          <p:nvPr>
            <p:ph idx="1"/>
          </p:nvPr>
        </p:nvSpPr>
        <p:spPr>
          <a:xfrm>
            <a:off x="782933" y="1825624"/>
            <a:ext cx="10570867" cy="4714915"/>
          </a:xfrm>
        </p:spPr>
        <p:txBody>
          <a:bodyPr>
            <a:normAutofit/>
          </a:bodyPr>
          <a:lstStyle/>
          <a:p>
            <a:pPr lvl="1"/>
            <a:r>
              <a:rPr lang="en-CA" sz="2800" dirty="0" smtClean="0"/>
              <a:t>“The </a:t>
            </a:r>
            <a:r>
              <a:rPr lang="en-CA" sz="2800" dirty="0"/>
              <a:t>CTFPHC based the recommendations on the overall balance between the possible benefits and harms of screening for lung cancer, weighing the potential benefits of early disease detection against the harms of </a:t>
            </a:r>
            <a:r>
              <a:rPr lang="en-CA" sz="2800" dirty="0" smtClean="0"/>
              <a:t>overdiagnosis </a:t>
            </a:r>
            <a:r>
              <a:rPr lang="en-CA" sz="2800" dirty="0"/>
              <a:t>and invasive follow up testing</a:t>
            </a:r>
            <a:r>
              <a:rPr lang="en-CA" sz="2800" dirty="0" smtClean="0"/>
              <a:t>.”</a:t>
            </a:r>
          </a:p>
          <a:p>
            <a:pPr lvl="1"/>
            <a:endParaRPr lang="en-CA" sz="2800" dirty="0"/>
          </a:p>
          <a:p>
            <a:pPr lvl="1"/>
            <a:r>
              <a:rPr lang="en-CA" sz="2800" i="1" dirty="0" smtClean="0"/>
              <a:t>Benefits</a:t>
            </a:r>
            <a:r>
              <a:rPr lang="en-CA" sz="2800" dirty="0" smtClean="0"/>
              <a:t>: LDCT scans are more able to pick up small masses compared to old technology of conventional chest x-rays using smaller doses of radiation</a:t>
            </a:r>
          </a:p>
          <a:p>
            <a:pPr lvl="1"/>
            <a:endParaRPr lang="en-CA" sz="2800" dirty="0" smtClean="0"/>
          </a:p>
          <a:p>
            <a:pPr lvl="1"/>
            <a:r>
              <a:rPr lang="en-CA" sz="2800" i="1" dirty="0" smtClean="0"/>
              <a:t>Risks</a:t>
            </a:r>
            <a:r>
              <a:rPr lang="en-CA" sz="2800" dirty="0" smtClean="0"/>
              <a:t>: identifies many masses that may never progress to cancer, but incurs follow ups of biopsies, etc. that have their own risks</a:t>
            </a:r>
          </a:p>
          <a:p>
            <a:pPr marL="457200" lvl="1" indent="0">
              <a:buNone/>
            </a:pPr>
            <a:endParaRPr lang="en-CA" dirty="0"/>
          </a:p>
        </p:txBody>
      </p:sp>
      <p:sp>
        <p:nvSpPr>
          <p:cNvPr id="4" name="Slide Number Placeholder 3"/>
          <p:cNvSpPr>
            <a:spLocks noGrp="1"/>
          </p:cNvSpPr>
          <p:nvPr>
            <p:ph type="sldNum" sz="quarter" idx="12"/>
          </p:nvPr>
        </p:nvSpPr>
        <p:spPr/>
        <p:txBody>
          <a:bodyPr/>
          <a:lstStyle/>
          <a:p>
            <a:fld id="{C9D61BCA-2697-4EBA-B26E-DE0BF1F05F29}" type="slidenum">
              <a:rPr lang="en-CA" smtClean="0"/>
              <a:t>9</a:t>
            </a:fld>
            <a:endParaRPr lang="en-CA" dirty="0"/>
          </a:p>
        </p:txBody>
      </p:sp>
    </p:spTree>
    <p:extLst>
      <p:ext uri="{BB962C8B-B14F-4D97-AF65-F5344CB8AC3E}">
        <p14:creationId xmlns:p14="http://schemas.microsoft.com/office/powerpoint/2010/main" val="21955387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1|27.7|51.6|36.4|28.6|5.5|14.8"/>
</p:tagLst>
</file>

<file path=ppt/theme/theme1.xml><?xml version="1.0" encoding="utf-8"?>
<a:theme xmlns:a="http://schemas.openxmlformats.org/drawingml/2006/main" name="CRMM Opp vs Organized Scree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CRMM Opp vs Organized Screening</Template>
  <TotalTime>4624</TotalTime>
  <Words>2754</Words>
  <Application>Microsoft Office PowerPoint</Application>
  <PresentationFormat>Widescreen</PresentationFormat>
  <Paragraphs>580</Paragraphs>
  <Slides>46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MS PGothic</vt:lpstr>
      <vt:lpstr>Arial</vt:lpstr>
      <vt:lpstr>Calibri</vt:lpstr>
      <vt:lpstr>Calibri Light</vt:lpstr>
      <vt:lpstr>Times New Roman</vt:lpstr>
      <vt:lpstr>CRMM Opp vs Organized Screening</vt:lpstr>
      <vt:lpstr>Health and Economic Impacts of  Organized vs Opportunistic Lung Cancer Screening  Analytic Capacity Building Initiative webinar</vt:lpstr>
      <vt:lpstr>Acknowledgements </vt:lpstr>
      <vt:lpstr>Objectives </vt:lpstr>
      <vt:lpstr>Outline</vt:lpstr>
      <vt:lpstr>1. Canadian and US public health guidelines for lung cancer screening</vt:lpstr>
      <vt:lpstr>Lung cancer burden, 2012</vt:lpstr>
      <vt:lpstr>Compelling effect of LDCT screening on lung cancer mortality</vt:lpstr>
      <vt:lpstr>Recommendations for lung cancer screening in Canada and the United States</vt:lpstr>
      <vt:lpstr>Benefit-risk weighing - CTFPHC</vt:lpstr>
      <vt:lpstr>Benefit-risk weighing - USPHTF</vt:lpstr>
      <vt:lpstr>2. The CRMM lung cancer model</vt:lpstr>
      <vt:lpstr>Cancer Risk Management Model</vt:lpstr>
      <vt:lpstr>How does microsimulation work? (non-interacting agent approach)</vt:lpstr>
      <vt:lpstr>3. Scenarios for organized vs opportunistic screening</vt:lpstr>
      <vt:lpstr>Scenario Terms and Definitions</vt:lpstr>
      <vt:lpstr>Types of scenarios</vt:lpstr>
      <vt:lpstr>Key Scenario Assumptions</vt:lpstr>
      <vt:lpstr> Key Cost Assumptions (CAD$ 2008)</vt:lpstr>
      <vt:lpstr>4. Comparative health outcomes</vt:lpstr>
      <vt:lpstr>PowerPoint Presentation</vt:lpstr>
      <vt:lpstr>PowerPoint Presentation</vt:lpstr>
      <vt:lpstr>PowerPoint Presentation</vt:lpstr>
      <vt:lpstr>PowerPoint Presentation</vt:lpstr>
      <vt:lpstr>Average Annual Incidence and Mortality Rates (2016-2036)*</vt:lpstr>
      <vt:lpstr>PowerPoint Presentation</vt:lpstr>
      <vt:lpstr>5. Comparative economic outcomes</vt:lpstr>
      <vt:lpstr>PowerPoint Presentation</vt:lpstr>
      <vt:lpstr>Total Costs per Year (2016-2036)* Organized vs opportunistic screening</vt:lpstr>
      <vt:lpstr>Difference of Total Costs (2016-2036)   Opportunistic compared to organized screening</vt:lpstr>
      <vt:lpstr>Cost-effectiveness analysis can help sort out competing choices</vt:lpstr>
      <vt:lpstr>QALYs – a standardized measure of benefit or effectiveness</vt:lpstr>
      <vt:lpstr>PowerPoint Presentation</vt:lpstr>
      <vt:lpstr>PowerPoint Presentation</vt:lpstr>
      <vt:lpstr>6. Summary, conclusions, questions</vt:lpstr>
      <vt:lpstr>Summary Comparisons Opportunistic vs organized screening, various participation, 30 pack-years</vt:lpstr>
      <vt:lpstr>Conclusions</vt:lpstr>
      <vt:lpstr>Key Limitations</vt:lpstr>
      <vt:lpstr>Questions to the audience – please take home, or share your thoughts now through webinar</vt:lpstr>
      <vt:lpstr>PowerPoint Presentation</vt:lpstr>
      <vt:lpstr>Appendix</vt:lpstr>
      <vt:lpstr>PowerPoint Presentation</vt:lpstr>
      <vt:lpstr>PowerPoint Presentation</vt:lpstr>
      <vt:lpstr>PowerPoint Presentation</vt:lpstr>
      <vt:lpstr>How the model has been used</vt:lpstr>
      <vt:lpstr>Main Data Sources</vt:lpstr>
      <vt:lpstr>CRMM Publications (10)</vt:lpstr>
    </vt:vector>
  </TitlesOfParts>
  <Company>Canadian Partnership Against Cancer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 screening network presentation</dc:title>
  <dc:creator>Canadian Partnership Against Cancer</dc:creator>
  <cp:lastModifiedBy>Lindsay McDonald</cp:lastModifiedBy>
  <cp:revision>316</cp:revision>
  <cp:lastPrinted>2016-04-14T13:38:50Z</cp:lastPrinted>
  <dcterms:created xsi:type="dcterms:W3CDTF">2015-12-23T14:42:56Z</dcterms:created>
  <dcterms:modified xsi:type="dcterms:W3CDTF">2017-11-07T15:53:11Z</dcterms:modified>
</cp:coreProperties>
</file>