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tags/tag2.xml" ContentType="application/vnd.openxmlformats-officedocument.presentationml.tags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363" r:id="rId3"/>
    <p:sldId id="364" r:id="rId4"/>
    <p:sldId id="362" r:id="rId5"/>
    <p:sldId id="312" r:id="rId6"/>
    <p:sldId id="359" r:id="rId7"/>
    <p:sldId id="275" r:id="rId8"/>
    <p:sldId id="361" r:id="rId9"/>
    <p:sldId id="265" r:id="rId10"/>
    <p:sldId id="345" r:id="rId11"/>
    <p:sldId id="346" r:id="rId12"/>
    <p:sldId id="365" r:id="rId13"/>
    <p:sldId id="260" r:id="rId14"/>
    <p:sldId id="350" r:id="rId15"/>
    <p:sldId id="322" r:id="rId16"/>
    <p:sldId id="341" r:id="rId17"/>
    <p:sldId id="316" r:id="rId18"/>
    <p:sldId id="308" r:id="rId19"/>
    <p:sldId id="292" r:id="rId20"/>
    <p:sldId id="358" r:id="rId2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80"/>
    <a:srgbClr val="663300"/>
    <a:srgbClr val="FF3300"/>
    <a:srgbClr val="FF5050"/>
    <a:srgbClr val="FF0000"/>
    <a:srgbClr val="4D4D4D"/>
    <a:srgbClr val="3333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26" autoAdjust="0"/>
    <p:restoredTop sz="80462" autoAdjust="0"/>
  </p:normalViewPr>
  <p:slideViewPr>
    <p:cSldViewPr snapToGrid="0">
      <p:cViewPr varScale="1">
        <p:scale>
          <a:sx n="70" d="100"/>
          <a:sy n="70" d="100"/>
        </p:scale>
        <p:origin x="-1422" y="-96"/>
      </p:cViewPr>
      <p:guideLst>
        <p:guide orient="horz" pos="1536"/>
        <p:guide pos="288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72"/>
    </p:cViewPr>
  </p:sorterViewPr>
  <p:notesViewPr>
    <p:cSldViewPr snapToGrid="0" snapToObjects="1" showGuides="1">
      <p:cViewPr>
        <p:scale>
          <a:sx n="200" d="100"/>
          <a:sy n="200" d="100"/>
        </p:scale>
        <p:origin x="450" y="4284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5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val>
            <c:numRef>
              <c:f>Sheet1!$D$2:$D$3</c:f>
              <c:numCache>
                <c:formatCode>General</c:formatCode>
                <c:ptCount val="2"/>
                <c:pt idx="0">
                  <c:v>50</c:v>
                </c:pt>
                <c:pt idx="1">
                  <c:v>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9.8571741032371027E-2"/>
          <c:y val="5.6030183727034118E-2"/>
          <c:w val="0.86140048118985124"/>
          <c:h val="0.89719889180519163"/>
        </c:manualLayout>
      </c:layout>
      <c:lineChart>
        <c:grouping val="standard"/>
        <c:varyColors val="0"/>
        <c:ser>
          <c:idx val="0"/>
          <c:order val="0"/>
          <c:spPr>
            <a:ln>
              <a:noFill/>
            </a:ln>
          </c:spPr>
          <c:marker>
            <c:symbol val="none"/>
          </c:marker>
          <c:trendline>
            <c:spPr>
              <a:ln w="38100">
                <a:solidFill>
                  <a:schemeClr val="accent1"/>
                </a:solidFill>
              </a:ln>
            </c:spPr>
            <c:trendlineType val="poly"/>
            <c:order val="2"/>
            <c:dispRSqr val="0"/>
            <c:dispEq val="0"/>
          </c:trendline>
          <c:val>
            <c:numRef>
              <c:f>Sheet2!$C$3:$P$3</c:f>
              <c:numCache>
                <c:formatCode>General</c:formatCode>
                <c:ptCount val="14"/>
                <c:pt idx="0">
                  <c:v>5</c:v>
                </c:pt>
                <c:pt idx="1">
                  <c:v>10</c:v>
                </c:pt>
                <c:pt idx="2">
                  <c:v>15</c:v>
                </c:pt>
                <c:pt idx="3">
                  <c:v>20</c:v>
                </c:pt>
                <c:pt idx="4">
                  <c:v>25</c:v>
                </c:pt>
                <c:pt idx="5">
                  <c:v>30</c:v>
                </c:pt>
                <c:pt idx="6">
                  <c:v>35</c:v>
                </c:pt>
                <c:pt idx="7">
                  <c:v>40</c:v>
                </c:pt>
                <c:pt idx="8">
                  <c:v>45</c:v>
                </c:pt>
                <c:pt idx="9">
                  <c:v>50</c:v>
                </c:pt>
                <c:pt idx="10">
                  <c:v>55</c:v>
                </c:pt>
                <c:pt idx="11">
                  <c:v>60</c:v>
                </c:pt>
                <c:pt idx="12">
                  <c:v>65</c:v>
                </c:pt>
                <c:pt idx="13">
                  <c:v>70</c:v>
                </c:pt>
              </c:numCache>
            </c:numRef>
          </c:val>
          <c:smooth val="0"/>
        </c:ser>
        <c:ser>
          <c:idx val="1"/>
          <c:order val="1"/>
          <c:spPr>
            <a:ln>
              <a:noFill/>
            </a:ln>
          </c:spPr>
          <c:marker>
            <c:symbol val="none"/>
          </c:marker>
          <c:trendline>
            <c:spPr>
              <a:ln w="38100">
                <a:solidFill>
                  <a:srgbClr val="9BBB59">
                    <a:lumMod val="75000"/>
                  </a:srgbClr>
                </a:solidFill>
              </a:ln>
            </c:spPr>
            <c:trendlineType val="exp"/>
            <c:dispRSqr val="0"/>
            <c:dispEq val="0"/>
          </c:trendline>
          <c:val>
            <c:numRef>
              <c:f>Sheet2!$C$4:$P$4</c:f>
              <c:numCache>
                <c:formatCode>General</c:formatCode>
                <c:ptCount val="14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15</c:v>
                </c:pt>
                <c:pt idx="4">
                  <c:v>30</c:v>
                </c:pt>
                <c:pt idx="5">
                  <c:v>40</c:v>
                </c:pt>
                <c:pt idx="6">
                  <c:v>45</c:v>
                </c:pt>
                <c:pt idx="7">
                  <c:v>50</c:v>
                </c:pt>
                <c:pt idx="8">
                  <c:v>55</c:v>
                </c:pt>
                <c:pt idx="9">
                  <c:v>60</c:v>
                </c:pt>
                <c:pt idx="10">
                  <c:v>61</c:v>
                </c:pt>
                <c:pt idx="11">
                  <c:v>62</c:v>
                </c:pt>
                <c:pt idx="12">
                  <c:v>65</c:v>
                </c:pt>
                <c:pt idx="13">
                  <c:v>70</c:v>
                </c:pt>
              </c:numCache>
            </c:numRef>
          </c:val>
          <c:smooth val="0"/>
        </c:ser>
        <c:ser>
          <c:idx val="2"/>
          <c:order val="2"/>
          <c:spPr>
            <a:ln>
              <a:noFill/>
            </a:ln>
          </c:spPr>
          <c:marker>
            <c:symbol val="none"/>
          </c:marker>
          <c:trendline>
            <c:spPr>
              <a:ln w="38100">
                <a:solidFill>
                  <a:srgbClr val="C00000"/>
                </a:solidFill>
              </a:ln>
            </c:spPr>
            <c:trendlineType val="poly"/>
            <c:order val="2"/>
            <c:dispRSqr val="0"/>
            <c:dispEq val="0"/>
          </c:trendline>
          <c:val>
            <c:numRef>
              <c:f>Sheet2!$C$5:$P$5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50</c:v>
                </c:pt>
                <c:pt idx="6">
                  <c:v>60</c:v>
                </c:pt>
                <c:pt idx="7">
                  <c:v>60</c:v>
                </c:pt>
                <c:pt idx="8">
                  <c:v>60</c:v>
                </c:pt>
                <c:pt idx="9">
                  <c:v>60</c:v>
                </c:pt>
                <c:pt idx="10">
                  <c:v>61</c:v>
                </c:pt>
                <c:pt idx="11">
                  <c:v>69</c:v>
                </c:pt>
                <c:pt idx="12">
                  <c:v>69</c:v>
                </c:pt>
                <c:pt idx="13">
                  <c:v>69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1242624"/>
        <c:axId val="171244160"/>
      </c:lineChart>
      <c:catAx>
        <c:axId val="171242624"/>
        <c:scaling>
          <c:orientation val="minMax"/>
        </c:scaling>
        <c:delete val="0"/>
        <c:axPos val="b"/>
        <c:majorTickMark val="out"/>
        <c:minorTickMark val="none"/>
        <c:tickLblPos val="nextTo"/>
        <c:crossAx val="171244160"/>
        <c:crosses val="autoZero"/>
        <c:auto val="1"/>
        <c:lblAlgn val="ctr"/>
        <c:lblOffset val="100"/>
        <c:noMultiLvlLbl val="0"/>
      </c:catAx>
      <c:valAx>
        <c:axId val="171244160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1712426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00C2A2-0D14-4459-B281-471FBB3D308F}" type="datetimeFigureOut">
              <a:rPr lang="en-CA" smtClean="0"/>
              <a:t>28/03/2014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8385375-B370-4BAA-88E2-83F9C980EE7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452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96889C-6FB6-43DD-92B7-7AA33CEEF610}" type="datetimeFigureOut">
              <a:rPr lang="en-CA"/>
              <a:pPr>
                <a:defRPr/>
              </a:pPr>
              <a:t>28/03/2014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CA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CA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9553522-096C-42B1-9084-36A1ACFFDD9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370308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3F946D-9B4C-472F-A556-08D6115DFF7D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mtClean="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Could remove this slide and touch on this in the following slide (that depicts our organizational structure)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15790"/>
            <a:ext cx="5829018" cy="4183380"/>
          </a:xfrm>
        </p:spPr>
        <p:txBody>
          <a:bodyPr/>
          <a:lstStyle/>
          <a:p>
            <a:pPr marL="174708" indent="-174708">
              <a:spcBef>
                <a:spcPts val="611"/>
              </a:spcBef>
              <a:buFont typeface="Arial"/>
              <a:buChar char="•"/>
            </a:pPr>
            <a:r>
              <a:rPr lang="en-US" sz="1000" dirty="0"/>
              <a:t>QA guidance document download statistics during the first 6 months (April - September 2011):</a:t>
            </a:r>
          </a:p>
          <a:p>
            <a:pPr marL="640594" lvl="1" indent="-174708">
              <a:spcBef>
                <a:spcPts val="611"/>
              </a:spcBef>
              <a:buFont typeface="Arial"/>
              <a:buChar char="•"/>
            </a:pPr>
            <a:r>
              <a:rPr lang="en-US" sz="1000" dirty="0"/>
              <a:t>2059 English downloads from </a:t>
            </a:r>
            <a:r>
              <a:rPr lang="en-US" sz="1000" dirty="0" err="1"/>
              <a:t>Cancerview.ca</a:t>
            </a:r>
            <a:r>
              <a:rPr lang="en-US" sz="1000" dirty="0"/>
              <a:t> and </a:t>
            </a:r>
            <a:r>
              <a:rPr lang="en-US" sz="1000" dirty="0" err="1"/>
              <a:t>PartnershipAgainstCancer.ca</a:t>
            </a:r>
            <a:endParaRPr lang="en-US" sz="1000" dirty="0"/>
          </a:p>
          <a:p>
            <a:pPr marL="640594" lvl="1" indent="-174708">
              <a:spcBef>
                <a:spcPts val="611"/>
              </a:spcBef>
              <a:buFont typeface="Arial"/>
              <a:buChar char="•"/>
            </a:pPr>
            <a:r>
              <a:rPr lang="en-US" sz="1000" dirty="0"/>
              <a:t>495 French language abstract downloads that lead to full English downloads from </a:t>
            </a:r>
            <a:r>
              <a:rPr lang="en-US" sz="1000" dirty="0" err="1"/>
              <a:t>Cancerview.ca</a:t>
            </a:r>
            <a:r>
              <a:rPr lang="en-US" sz="1000" dirty="0"/>
              <a:t> and </a:t>
            </a:r>
            <a:r>
              <a:rPr lang="en-US" sz="1000" dirty="0" err="1"/>
              <a:t>PartnershipAgainstCancer.ca</a:t>
            </a:r>
            <a:endParaRPr lang="en-US" sz="1000" dirty="0"/>
          </a:p>
          <a:p>
            <a:pPr marL="640594" lvl="1" indent="-174708">
              <a:spcBef>
                <a:spcPts val="611"/>
              </a:spcBef>
              <a:buFont typeface="Arial"/>
              <a:buChar char="•"/>
            </a:pPr>
            <a:r>
              <a:rPr lang="en-US" sz="1000" dirty="0"/>
              <a:t>Ranks among the top document downloads of all time from </a:t>
            </a:r>
            <a:r>
              <a:rPr lang="en-US" sz="1000" dirty="0" err="1"/>
              <a:t>Cancerview.ca</a:t>
            </a:r>
            <a:r>
              <a:rPr lang="en-US" sz="1000" dirty="0"/>
              <a:t> and </a:t>
            </a:r>
            <a:r>
              <a:rPr lang="en-US" sz="1000" dirty="0" err="1"/>
              <a:t>PartnershipAgainstCancer.ca</a:t>
            </a:r>
            <a:endParaRPr lang="en-US" sz="1000" dirty="0"/>
          </a:p>
          <a:p>
            <a:pPr marL="174708" indent="-174708">
              <a:spcBef>
                <a:spcPts val="611"/>
              </a:spcBef>
              <a:buFont typeface="Arial"/>
              <a:buChar char="•"/>
            </a:pPr>
            <a:r>
              <a:rPr lang="en-US" sz="1000" dirty="0"/>
              <a:t>4 workshops at national and provincial conferences plus 1 scheduled for the fall at CARO/COMP: Towards Canadian Consensus on Key Quality Indicators for Radiation Treatment Programs Using a Modified Delphi Process</a:t>
            </a:r>
          </a:p>
          <a:p>
            <a:pPr marL="174708" indent="-174708">
              <a:spcBef>
                <a:spcPts val="611"/>
              </a:spcBef>
              <a:buFont typeface="Arial"/>
              <a:buChar char="•"/>
            </a:pPr>
            <a:r>
              <a:rPr lang="en-US" sz="1000" dirty="0"/>
              <a:t>18 presentations and talks at national and international meetings including 2 coming up at Tom Baker and the Atlantic Oncology Group.  Recently posters were presented at the ASCO Quality Care Symposium and an invited talk is being prepared for the CARO-ESTRO Symposium at CARO/COMP ASM</a:t>
            </a:r>
          </a:p>
          <a:p>
            <a:pPr marL="174708" indent="-174708">
              <a:spcBef>
                <a:spcPts val="611"/>
              </a:spcBef>
              <a:buFont typeface="Arial"/>
              <a:buChar char="•"/>
            </a:pPr>
            <a:r>
              <a:rPr lang="en-US" sz="1000" dirty="0"/>
              <a:t>3 Papers directly discussing CPQR QA Indicators and potential impacts of this work including the </a:t>
            </a:r>
            <a:r>
              <a:rPr lang="en-US" sz="1000" dirty="0" err="1"/>
              <a:t>ASTRONews</a:t>
            </a:r>
            <a:r>
              <a:rPr lang="en-US" sz="1000" dirty="0"/>
              <a:t> article</a:t>
            </a:r>
          </a:p>
          <a:p>
            <a:pPr marL="174708" indent="-174708">
              <a:spcBef>
                <a:spcPts val="611"/>
              </a:spcBef>
              <a:buFont typeface="Arial"/>
              <a:buChar char="•"/>
            </a:pPr>
            <a:r>
              <a:rPr lang="en-US" sz="1000" dirty="0"/>
              <a:t>QA Guidance document referenced </a:t>
            </a:r>
          </a:p>
          <a:p>
            <a:pPr marL="174708" indent="-174708">
              <a:spcBef>
                <a:spcPts val="611"/>
              </a:spcBef>
              <a:buFont typeface="Arial"/>
              <a:buChar char="•"/>
            </a:pPr>
            <a:r>
              <a:rPr lang="en-US" sz="1000" dirty="0"/>
              <a:t>COMP Winter School 2012 - 11 presentations referenced CPQR TQC or QA Guidance work</a:t>
            </a:r>
          </a:p>
          <a:p>
            <a:pPr marL="174708" indent="-174708">
              <a:spcBef>
                <a:spcPts val="611"/>
              </a:spcBef>
              <a:buFont typeface="Arial"/>
              <a:buChar char="•"/>
            </a:pPr>
            <a:r>
              <a:rPr lang="en-US" sz="1000" dirty="0"/>
              <a:t>COMP Winter School 2013 - 13 presentations referenced CPQR TQC or QA Guidance work</a:t>
            </a:r>
          </a:p>
          <a:p>
            <a:pPr marL="174708" indent="-174708">
              <a:buFont typeface="Arial"/>
              <a:buChar char="•"/>
            </a:pPr>
            <a:r>
              <a:rPr lang="en-US" sz="1000" dirty="0"/>
              <a:t>Advisory Group poll:</a:t>
            </a:r>
          </a:p>
          <a:p>
            <a:pPr marL="640594" lvl="1" indent="-174708">
              <a:buFont typeface="Arial"/>
              <a:buChar char="•"/>
            </a:pPr>
            <a:r>
              <a:rPr lang="en-US" sz="1000" dirty="0"/>
              <a:t>20/22 centres report having accessed the document</a:t>
            </a:r>
          </a:p>
          <a:p>
            <a:pPr marL="640594" lvl="1" indent="-174708">
              <a:buFont typeface="Arial"/>
              <a:buChar char="•"/>
            </a:pPr>
            <a:r>
              <a:rPr lang="en-US" sz="1000" dirty="0"/>
              <a:t>67% of those have made changes to their policies and procedures as a result of the indicators contained within</a:t>
            </a:r>
          </a:p>
          <a:p>
            <a:pPr marL="174708" indent="-174708">
              <a:spcBef>
                <a:spcPts val="611"/>
              </a:spcBef>
              <a:buFont typeface="Arial"/>
              <a:buChar char="•"/>
            </a:pPr>
            <a:endParaRPr lang="en-US" sz="1100" dirty="0"/>
          </a:p>
          <a:p>
            <a:pPr>
              <a:spcBef>
                <a:spcPts val="611"/>
              </a:spcBef>
            </a:pPr>
            <a:endParaRPr lang="en-US" sz="11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553522-096C-42B1-9084-36A1ACFFDD95}" type="slidenum">
              <a:rPr lang="en-CA" smtClean="0"/>
              <a:pPr>
                <a:defRPr/>
              </a:pPr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75381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E80967-E6AB-4F1B-99DF-C320BC7AD814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mtClean="0">
              <a:latin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C3F946D-9B4C-472F-A556-08D6115DFF7D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mtClean="0">
              <a:latin typeface="Arial" charset="0"/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Could remove this slide and touch on this in the following slide (that depicts our organizational structure)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D037FE-D88A-4F8D-860B-EF7CFFAFC73F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mtClean="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Steering Committee nationally representative.</a:t>
            </a:r>
          </a:p>
          <a:p>
            <a:pPr marL="174708" indent="-174708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Responsible for setting work agenda and developing processes to ensure appropriate national input is included in their implementation/achievement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/>
              <a:t>Advisory Group currently has over 50 members. </a:t>
            </a:r>
          </a:p>
          <a:p>
            <a:pPr marL="174708" indent="-174708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Receives quarterly updates of Partnership progress</a:t>
            </a:r>
          </a:p>
          <a:p>
            <a:pPr marL="174708" indent="-174708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Provides input on draft documents and plans</a:t>
            </a:r>
          </a:p>
          <a:p>
            <a:pPr marL="174708" indent="-174708" eaLnBrk="1" fontAlgn="auto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Helps increase awareness of importance of CPQR activities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D037FE-D88A-4F8D-860B-EF7CFFAFC73F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mtClean="0">
              <a:latin typeface="Arial" charset="0"/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E33E213-A60C-436A-AB36-76D24DB6EC73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mtClean="0">
              <a:latin typeface="Arial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E80967-E6AB-4F1B-99DF-C320BC7AD814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mtClean="0">
              <a:latin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E80967-E6AB-4F1B-99DF-C320BC7AD814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mtClean="0">
              <a:latin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E80967-E6AB-4F1B-99DF-C320BC7AD814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mtClean="0">
              <a:latin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DE80967-E6AB-4F1B-99DF-C320BC7AD814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mtClean="0">
              <a:latin typeface="Arial" charset="0"/>
            </a:endParaRPr>
          </a:p>
        </p:txBody>
      </p:sp>
      <p:sp>
        <p:nvSpPr>
          <p:cNvPr id="24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F598E34A-40C0-4ACF-B1FD-0412C66F4973}" type="datetime4">
              <a:rPr lang="en-US"/>
              <a:pPr>
                <a:defRPr/>
              </a:pPr>
              <a:t>March 28, 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A6ED1-21B3-400B-9C40-66E8F6D98E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61BC4-BC2A-48BC-A745-98AAB9539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52395-A3E8-452F-9D34-26F59379893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5A8362-335D-422F-AE1F-AD1E16814B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/>
          <p:nvPr/>
        </p:nvSpPr>
        <p:spPr>
          <a:xfrm>
            <a:off x="-1588" y="-1588"/>
            <a:ext cx="9145588" cy="6859588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B463F600-129F-462E-9442-E9C9E5EE6308}" type="datetime4">
              <a:rPr lang="en-US"/>
              <a:pPr>
                <a:defRPr/>
              </a:pPr>
              <a:t>March 28, 2014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D762A-3FDA-4B0D-824F-0A5FC4DB5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EA1397-C302-4FD6-9721-45E8C42B1D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9367E0-6EB0-4B0F-8455-36FF30EBE9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BE6879-97EB-484F-BBCD-021480F6E49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AEE01-97B8-4FB1-9043-B0CF38669F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7"/>
          <p:cNvSpPr/>
          <p:nvPr/>
        </p:nvSpPr>
        <p:spPr>
          <a:xfrm rot="5400000">
            <a:off x="433388" y="-433388"/>
            <a:ext cx="6858000" cy="7724775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A10193A4-4330-4ECA-A54C-B2F751E7E487}" type="datetime4">
              <a:rPr lang="en-US"/>
              <a:pPr>
                <a:defRPr/>
              </a:pPr>
              <a:t>March 28, 2014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DFBF8F5-FD70-4C2E-9476-EBB9FAEC4BC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rtlCol="0" anchor="ctr">
            <a:normAutofit/>
          </a:bodyPr>
          <a:lstStyle>
            <a:lvl1pPr algn="r">
              <a:defRPr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5"/>
          </p:nvPr>
        </p:nvSpPr>
        <p:spPr>
          <a:xfrm rot="19140000">
            <a:off x="201613" y="5870575"/>
            <a:ext cx="2176462" cy="201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A7857821-9816-42C6-94F9-7CD8AAA1B85B}" type="datetime4">
              <a:rPr lang="en-US"/>
              <a:pPr>
                <a:defRPr/>
              </a:pPr>
              <a:t>March 28, 2014</a:t>
            </a:fld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18037-471D-4995-BAE2-59CB49E20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949950"/>
            <a:ext cx="3575050" cy="9080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1588" y="5949950"/>
            <a:ext cx="9145588" cy="908050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325" y="365125"/>
            <a:ext cx="7521575" cy="549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22325" y="1100138"/>
            <a:ext cx="7521575" cy="357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900" y="6284913"/>
            <a:ext cx="4724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00" cap="all" spc="200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50" y="6170613"/>
            <a:ext cx="503238" cy="503237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5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EFADD35C-BA67-44E1-B38A-0478F38667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61" r:id="rId3"/>
    <p:sldLayoutId id="2147483658" r:id="rId4"/>
    <p:sldLayoutId id="2147483657" r:id="rId5"/>
    <p:sldLayoutId id="2147483656" r:id="rId6"/>
    <p:sldLayoutId id="2147483655" r:id="rId7"/>
    <p:sldLayoutId id="2147483662" r:id="rId8"/>
    <p:sldLayoutId id="2147483663" r:id="rId9"/>
    <p:sldLayoutId id="2147483654" r:id="rId10"/>
    <p:sldLayoutId id="214748365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Franklin Gothic Medium" pitchFamily="34" charset="0"/>
        </a:defRPr>
      </a:lvl9pPr>
    </p:titleStyle>
    <p:bodyStyle>
      <a:lvl1pPr marL="342900" indent="-342900" algn="l" rtl="0" eaLnBrk="0" fontAlgn="base" hangingPunct="0">
        <a:spcBef>
          <a:spcPts val="800"/>
        </a:spcBef>
        <a:spcAft>
          <a:spcPct val="0"/>
        </a:spcAft>
        <a:buFont typeface="Arial" charset="0"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0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16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238" indent="-16351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8838" indent="-173038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4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4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4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2.wma"/><Relationship Id="rId7" Type="http://schemas.openxmlformats.org/officeDocument/2006/relationships/image" Target="../media/image6.jpeg"/><Relationship Id="rId2" Type="http://schemas.microsoft.com/office/2007/relationships/media" Target="../media/media2.wma"/><Relationship Id="rId1" Type="http://schemas.openxmlformats.org/officeDocument/2006/relationships/tags" Target="../tags/tag1.xml"/><Relationship Id="rId6" Type="http://schemas.openxmlformats.org/officeDocument/2006/relationships/chart" Target="../charts/chart1.xml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4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chart" Target="../charts/chart2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emf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4.png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4.png"/><Relationship Id="rId5" Type="http://schemas.openxmlformats.org/officeDocument/2006/relationships/image" Target="../media/image12.emf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766428" y="1603134"/>
            <a:ext cx="6065258" cy="12049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CA" dirty="0" smtClean="0"/>
              <a:t>Harmonizing radiotherapy</a:t>
            </a:r>
            <a:br>
              <a:rPr lang="en-CA" dirty="0" smtClean="0"/>
            </a:br>
            <a:r>
              <a:rPr lang="en-CA" dirty="0" smtClean="0"/>
              <a:t>Quality and safety in Canada</a:t>
            </a:r>
            <a:endParaRPr lang="en-CA" dirty="0"/>
          </a:p>
        </p:txBody>
      </p:sp>
      <p:pic>
        <p:nvPicPr>
          <p:cNvPr id="14340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225" y="188913"/>
            <a:ext cx="3613150" cy="144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30555" y="3684896"/>
            <a:ext cx="48449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>
                <a:latin typeface="+mn-lt"/>
              </a:rPr>
              <a:t>Narrated by:</a:t>
            </a:r>
          </a:p>
          <a:p>
            <a:r>
              <a:rPr lang="en-CA" dirty="0" smtClean="0">
                <a:latin typeface="+mn-lt"/>
              </a:rPr>
              <a:t>Erika Brown – CPQR Project Lead</a:t>
            </a:r>
          </a:p>
          <a:p>
            <a:r>
              <a:rPr lang="en-CA" dirty="0" smtClean="0">
                <a:latin typeface="+mn-lt"/>
              </a:rPr>
              <a:t>administration@cpqr.ca</a:t>
            </a:r>
            <a:endParaRPr lang="en-CA" dirty="0">
              <a:latin typeface="+mn-lt"/>
            </a:endParaRPr>
          </a:p>
        </p:txBody>
      </p:sp>
      <p:pic>
        <p:nvPicPr>
          <p:cNvPr id="7" name="Slide 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166" y="616537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5322888" y="6181725"/>
            <a:ext cx="333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Canadian Partnership for Quality Radiotherapy</a:t>
            </a: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5121275" y="6423025"/>
            <a:ext cx="3717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Partenariat canadien pour la qualit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 en radioth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rapie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520701" y="203200"/>
            <a:ext cx="8140700" cy="1072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3820"/>
              </a:lnSpc>
            </a:pPr>
            <a:r>
              <a:rPr lang="en-CA" sz="3600" b="1" dirty="0" smtClean="0">
                <a:solidFill>
                  <a:schemeClr val="accent2"/>
                </a:solidFill>
                <a:latin typeface="+mj-lt"/>
                <a:cs typeface="Arial" charset="0"/>
              </a:rPr>
              <a:t>QUALITY ASSURANCE GUIDANCE FOR CANADIAN RADIATION PROGRAMS</a:t>
            </a:r>
            <a:endParaRPr lang="en-CA" sz="3600" b="1" dirty="0">
              <a:solidFill>
                <a:schemeClr val="accent2"/>
              </a:solidFill>
              <a:latin typeface="+mj-lt"/>
              <a:cs typeface="Arial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080125" y="5470525"/>
            <a:ext cx="300091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 smtClean="0"/>
              <a:t>www.cpqr.ca and </a:t>
            </a:r>
            <a:r>
              <a:rPr lang="en-US" sz="1600" i="1" dirty="0" err="1" smtClean="0"/>
              <a:t>www.pcqr.ca</a:t>
            </a:r>
            <a:endParaRPr lang="en-US" sz="1600" i="1" dirty="0"/>
          </a:p>
        </p:txBody>
      </p:sp>
      <p:sp>
        <p:nvSpPr>
          <p:cNvPr id="10" name="Rectangle 4"/>
          <p:cNvSpPr txBox="1">
            <a:spLocks/>
          </p:cNvSpPr>
          <p:nvPr/>
        </p:nvSpPr>
        <p:spPr bwMode="auto">
          <a:xfrm>
            <a:off x="4038600" y="1371600"/>
            <a:ext cx="4927600" cy="403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ct val="30000"/>
              </a:spcBef>
              <a:buClrTx/>
              <a:defRPr/>
            </a:pPr>
            <a:r>
              <a:rPr lang="en-US" sz="2000" dirty="0" smtClean="0">
                <a:cs typeface="Arial"/>
              </a:rPr>
              <a:t>Harmonized QA framework </a:t>
            </a:r>
            <a:r>
              <a:rPr lang="en-US" sz="2000" dirty="0">
                <a:cs typeface="Arial"/>
              </a:rPr>
              <a:t>for radiation treatment programs across </a:t>
            </a:r>
            <a:r>
              <a:rPr lang="en-US" sz="2000" dirty="0" smtClean="0">
                <a:cs typeface="Arial"/>
              </a:rPr>
              <a:t>Canada</a:t>
            </a:r>
          </a:p>
          <a:p>
            <a:pPr>
              <a:spcBef>
                <a:spcPct val="30000"/>
              </a:spcBef>
              <a:buClrTx/>
              <a:defRPr/>
            </a:pPr>
            <a:r>
              <a:rPr lang="en-US" sz="2000" dirty="0" smtClean="0">
                <a:cs typeface="Arial"/>
              </a:rPr>
              <a:t>Key quality </a:t>
            </a:r>
            <a:r>
              <a:rPr lang="en-US" sz="2000" dirty="0">
                <a:cs typeface="Arial"/>
              </a:rPr>
              <a:t>indicators for monitoring programmatic performance </a:t>
            </a:r>
            <a:endParaRPr lang="en-US" sz="2000" dirty="0" smtClean="0">
              <a:cs typeface="Arial"/>
            </a:endParaRPr>
          </a:p>
          <a:p>
            <a:pPr>
              <a:spcBef>
                <a:spcPct val="30000"/>
              </a:spcBef>
              <a:buClrTx/>
              <a:defRPr/>
            </a:pPr>
            <a:r>
              <a:rPr lang="en-US" altLang="ja-JP" sz="2000" dirty="0" smtClean="0">
                <a:cs typeface="Arial"/>
              </a:rPr>
              <a:t>Published online in 2011 with V2.0 released in Sept 2013 following broad community consultation</a:t>
            </a:r>
          </a:p>
          <a:p>
            <a:pPr>
              <a:spcBef>
                <a:spcPct val="30000"/>
              </a:spcBef>
              <a:buClrTx/>
              <a:defRPr/>
            </a:pPr>
            <a:r>
              <a:rPr lang="en-US" altLang="ja-JP" sz="2000" dirty="0" smtClean="0">
                <a:cs typeface="Arial"/>
              </a:rPr>
              <a:t>CPQR and CPAC are partnering with Accreditation Canada on the development of a </a:t>
            </a:r>
            <a:r>
              <a:rPr lang="en-US" altLang="ja-JP" sz="2000" dirty="0" err="1" smtClean="0">
                <a:cs typeface="Arial"/>
              </a:rPr>
              <a:t>Qmentum</a:t>
            </a:r>
            <a:r>
              <a:rPr lang="en-US" altLang="ja-JP" sz="2000" dirty="0" smtClean="0">
                <a:cs typeface="Arial"/>
              </a:rPr>
              <a:t> module on radiation treatment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6747" t="10452" r="5539"/>
          <a:stretch/>
        </p:blipFill>
        <p:spPr>
          <a:xfrm>
            <a:off x="685801" y="1427161"/>
            <a:ext cx="3135769" cy="41760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dist="106680" dir="2700000" algn="tl" rotWithShape="0">
              <a:srgbClr val="663300">
                <a:alpha val="43000"/>
              </a:srgbClr>
            </a:outerShdw>
          </a:effectLst>
        </p:spPr>
      </p:pic>
      <p:pic>
        <p:nvPicPr>
          <p:cNvPr id="2" name="Slide 9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5901" y="6088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055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5322888" y="6181725"/>
            <a:ext cx="333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Canadian Partnership for Quality Radiotherapy</a:t>
            </a: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5121275" y="6423025"/>
            <a:ext cx="3717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Partenariat canadien pour la qualit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 en radioth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rapie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57200" y="492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+mj-lt"/>
                <a:cs typeface="Arial" charset="0"/>
              </a:rPr>
              <a:t>PEER REVIEW</a:t>
            </a:r>
            <a:endParaRPr lang="en-US" sz="4000" b="1" dirty="0">
              <a:solidFill>
                <a:schemeClr val="accent2"/>
              </a:solidFill>
              <a:latin typeface="+mj-lt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200" y="1147762"/>
            <a:ext cx="7226132" cy="4498433"/>
          </a:xfrm>
          <a:prstGeom prst="rect">
            <a:avLst/>
          </a:prstGeom>
        </p:spPr>
      </p:pic>
      <p:pic>
        <p:nvPicPr>
          <p:cNvPr id="3" name="Slide 10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151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23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61" y="1754396"/>
            <a:ext cx="3197725" cy="2398294"/>
          </a:xfrm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42974" y="1481327"/>
            <a:ext cx="4141719" cy="387705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CA" sz="2400" b="0" dirty="0"/>
              <a:t>Develop quality of care indicators guiding the use of radiotherapy (external and brachytherapy) for complex cancer sites including </a:t>
            </a:r>
            <a:r>
              <a:rPr lang="en-CA" sz="2400" b="0" dirty="0" smtClean="0"/>
              <a:t>cervix, breast</a:t>
            </a:r>
            <a:r>
              <a:rPr lang="en-CA" sz="2400" b="0" dirty="0"/>
              <a:t>, and prostate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CA" sz="2400" b="0" dirty="0" smtClean="0"/>
              <a:t>Incorporate these indicators into a national monitoring program</a:t>
            </a:r>
            <a:endParaRPr lang="en-CA" sz="2400" b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Quality Indicators for Radiation treatment</a:t>
            </a:r>
            <a:endParaRPr lang="en-CA" dirty="0"/>
          </a:p>
        </p:txBody>
      </p: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5121275" y="6181725"/>
            <a:ext cx="3654425" cy="515938"/>
            <a:chOff x="3226" y="3894"/>
            <a:chExt cx="2302" cy="325"/>
          </a:xfrm>
        </p:grpSpPr>
        <p:sp>
          <p:nvSpPr>
            <p:cNvPr id="9" name="Text Box 8"/>
            <p:cNvSpPr txBox="1">
              <a:spLocks noChangeArrowheads="1"/>
            </p:cNvSpPr>
            <p:nvPr/>
          </p:nvSpPr>
          <p:spPr bwMode="auto">
            <a:xfrm>
              <a:off x="3353" y="3894"/>
              <a:ext cx="203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solidFill>
                    <a:srgbClr val="4D4D4D"/>
                  </a:solidFill>
                  <a:latin typeface="Franklin Gothic Medium" charset="0"/>
                </a:rPr>
                <a:t>Canadian Partnership for Quality Radiotherapy</a:t>
              </a: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3226" y="4046"/>
              <a:ext cx="23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</a:rPr>
                <a:t>Partenariat</a:t>
              </a:r>
              <a:r>
                <a:rPr lang="en-US" sz="1200" dirty="0">
                  <a:solidFill>
                    <a:srgbClr val="4D4D4D"/>
                  </a:solidFill>
                  <a:latin typeface="Franklin Gothic Medium" charset="0"/>
                </a:rPr>
                <a:t> 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</a:rPr>
                <a:t>canadien</a:t>
              </a:r>
              <a:r>
                <a:rPr lang="en-US" sz="1200" dirty="0">
                  <a:solidFill>
                    <a:srgbClr val="4D4D4D"/>
                  </a:solidFill>
                  <a:latin typeface="Franklin Gothic Medium" charset="0"/>
                </a:rPr>
                <a:t> pour la 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</a:rPr>
                <a:t>qualit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  <a:cs typeface="Arial" charset="0"/>
                </a:rPr>
                <a:t>é</a:t>
              </a:r>
              <a:r>
                <a:rPr lang="en-US" sz="1200" dirty="0">
                  <a:solidFill>
                    <a:srgbClr val="4D4D4D"/>
                  </a:solidFill>
                  <a:latin typeface="Franklin Gothic Medium" charset="0"/>
                </a:rPr>
                <a:t> en 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</a:rPr>
                <a:t>radioth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  <a:cs typeface="Arial" charset="0"/>
                </a:rPr>
                <a:t>é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</a:rPr>
                <a:t>rapie</a:t>
              </a:r>
              <a:endParaRPr lang="en-US" sz="1200" dirty="0">
                <a:solidFill>
                  <a:srgbClr val="4D4D4D"/>
                </a:solidFill>
                <a:latin typeface="Franklin Gothic Medium" charset="0"/>
              </a:endParaRPr>
            </a:p>
          </p:txBody>
        </p:sp>
      </p:grpSp>
      <p:pic>
        <p:nvPicPr>
          <p:cNvPr id="11" name="Slide 10a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6645" y="6088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4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38100"/>
            <a:ext cx="82296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b="1" cap="none" dirty="0" smtClean="0">
                <a:solidFill>
                  <a:schemeClr val="accent2"/>
                </a:solidFill>
                <a:cs typeface="Arial" charset="0"/>
              </a:rPr>
              <a:t>TECHNICAL QUALITY CONTROL</a:t>
            </a: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5322888" y="6181725"/>
            <a:ext cx="333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Canadian Partnership for Quality Radiotherapy</a:t>
            </a:r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5121275" y="6423025"/>
            <a:ext cx="3717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Partenariat canadien pour la qualit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 en radioth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rapie</a:t>
            </a: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3733800" y="1174750"/>
            <a:ext cx="5270500" cy="471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buClrTx/>
              <a:defRPr/>
            </a:pPr>
            <a:r>
              <a:rPr lang="en-US" sz="2300" dirty="0" smtClean="0"/>
              <a:t>Assure predictable, reproducible performance of hardware and software</a:t>
            </a:r>
          </a:p>
          <a:p>
            <a:pPr>
              <a:spcBef>
                <a:spcPts val="600"/>
              </a:spcBef>
              <a:buClrTx/>
              <a:defRPr/>
            </a:pPr>
            <a:r>
              <a:rPr lang="en-US" sz="2300" dirty="0" smtClean="0"/>
              <a:t>Guidance for acceptance testing, commissioning, periodic quality control testing</a:t>
            </a:r>
          </a:p>
          <a:p>
            <a:pPr>
              <a:spcBef>
                <a:spcPts val="600"/>
              </a:spcBef>
              <a:buClrTx/>
              <a:defRPr/>
            </a:pPr>
            <a:r>
              <a:rPr lang="en-US" sz="2300" dirty="0" smtClean="0"/>
              <a:t>Indicators of compliance and performance</a:t>
            </a:r>
          </a:p>
          <a:p>
            <a:pPr>
              <a:spcBef>
                <a:spcPts val="600"/>
              </a:spcBef>
              <a:buClrTx/>
              <a:defRPr/>
            </a:pPr>
            <a:r>
              <a:rPr lang="en-US" sz="2300" dirty="0" smtClean="0"/>
              <a:t>Comprehensive, relevant, adaptable</a:t>
            </a:r>
          </a:p>
        </p:txBody>
      </p:sp>
      <p:pic>
        <p:nvPicPr>
          <p:cNvPr id="8" name="Picture 40" descr="DSCN128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5833" b="7584"/>
          <a:stretch>
            <a:fillRect/>
          </a:stretch>
        </p:blipFill>
        <p:spPr bwMode="auto">
          <a:xfrm>
            <a:off x="533400" y="1357313"/>
            <a:ext cx="2984500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444500" y="3644900"/>
            <a:ext cx="32385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latin typeface="+mn-lt"/>
              </a:rPr>
              <a:t>Guidelines for hardware and software technologies</a:t>
            </a:r>
          </a:p>
        </p:txBody>
      </p:sp>
      <p:pic>
        <p:nvPicPr>
          <p:cNvPr id="2" name="Slide 11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9700" y="611822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38100"/>
            <a:ext cx="82296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b="1" cap="none" dirty="0" smtClean="0">
                <a:solidFill>
                  <a:schemeClr val="accent2"/>
                </a:solidFill>
                <a:cs typeface="Arial" charset="0"/>
              </a:rPr>
              <a:t>TECHNICAL QUALITY CONTROL</a:t>
            </a: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5322888" y="6181725"/>
            <a:ext cx="333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Canadian Partnership for Quality Radiotherapy</a:t>
            </a:r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5121275" y="6423025"/>
            <a:ext cx="3717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Partenariat canadien pour la qualit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 en radioth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rapie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5"/>
          <a:srcRect l="4500" t="10601" r="6016" b="80211"/>
          <a:stretch/>
        </p:blipFill>
        <p:spPr bwMode="auto">
          <a:xfrm>
            <a:off x="698500" y="970692"/>
            <a:ext cx="7789334" cy="798331"/>
          </a:xfrm>
          <a:prstGeom prst="rect">
            <a:avLst/>
          </a:prstGeom>
          <a:noFill/>
          <a:ln w="9525">
            <a:solidFill>
              <a:srgbClr val="000090"/>
            </a:solidFill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508000" y="1975316"/>
            <a:ext cx="7545527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Accelerator-Integrated Cone-Beam Systems for Verification Imaging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Brachytherapy </a:t>
            </a:r>
            <a:r>
              <a:rPr lang="en-US" sz="2000" dirty="0">
                <a:latin typeface="+mn-lt"/>
              </a:rPr>
              <a:t>R</a:t>
            </a:r>
            <a:r>
              <a:rPr lang="en-US" sz="2000" dirty="0" smtClean="0">
                <a:latin typeface="+mn-lt"/>
              </a:rPr>
              <a:t>emote </a:t>
            </a:r>
            <a:r>
              <a:rPr lang="en-US" sz="2000" dirty="0" err="1" smtClean="0">
                <a:latin typeface="+mn-lt"/>
              </a:rPr>
              <a:t>Afterloaders</a:t>
            </a:r>
            <a:endParaRPr lang="en-US" sz="2000" dirty="0" smtClean="0">
              <a:latin typeface="+mn-lt"/>
            </a:endParaRP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Conventional Radiotherapy S</a:t>
            </a:r>
            <a:r>
              <a:rPr lang="en-US" sz="2000" dirty="0">
                <a:latin typeface="+mn-lt"/>
              </a:rPr>
              <a:t>i</a:t>
            </a:r>
            <a:r>
              <a:rPr lang="en-US" sz="2000" dirty="0" smtClean="0">
                <a:latin typeface="+mn-lt"/>
              </a:rPr>
              <a:t>mulators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Medical Linear Accelerators and </a:t>
            </a:r>
            <a:r>
              <a:rPr lang="en-US" sz="2000" dirty="0" err="1" smtClean="0">
                <a:latin typeface="+mn-lt"/>
              </a:rPr>
              <a:t>Multileaf</a:t>
            </a:r>
            <a:r>
              <a:rPr lang="en-US" sz="2000" dirty="0" smtClean="0">
                <a:latin typeface="+mn-lt"/>
              </a:rPr>
              <a:t> Collimators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Treatment Planning Systems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err="1" smtClean="0">
                <a:latin typeface="+mn-lt"/>
              </a:rPr>
              <a:t>Kilovoltage</a:t>
            </a:r>
            <a:r>
              <a:rPr lang="en-US" sz="2000" dirty="0" smtClean="0">
                <a:latin typeface="+mn-lt"/>
              </a:rPr>
              <a:t> X-ray Radiotherapy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Major </a:t>
            </a:r>
            <a:r>
              <a:rPr lang="en-US" sz="2000" dirty="0" err="1" smtClean="0">
                <a:latin typeface="+mn-lt"/>
              </a:rPr>
              <a:t>Dosimetry</a:t>
            </a:r>
            <a:r>
              <a:rPr lang="en-US" sz="2000" dirty="0" smtClean="0">
                <a:latin typeface="+mn-lt"/>
              </a:rPr>
              <a:t> Equipment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Low Dose Rate Permanent Seed Brachytherapy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US" sz="2000" dirty="0" smtClean="0">
                <a:latin typeface="+mn-lt"/>
              </a:rPr>
              <a:t>Computed Tomography Simulators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5343525" y="5407025"/>
            <a:ext cx="30005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 dirty="0" smtClean="0">
                <a:latin typeface="+mn-lt"/>
              </a:rPr>
              <a:t>www.cpqr.ca or </a:t>
            </a:r>
            <a:r>
              <a:rPr lang="en-US" sz="1600" i="1" dirty="0" err="1" smtClean="0">
                <a:latin typeface="+mn-lt"/>
              </a:rPr>
              <a:t>www.medphys.ca</a:t>
            </a:r>
            <a:endParaRPr lang="en-US" sz="1600" i="1" dirty="0">
              <a:latin typeface="+mn-lt"/>
            </a:endParaRPr>
          </a:p>
        </p:txBody>
      </p:sp>
      <p:pic>
        <p:nvPicPr>
          <p:cNvPr id="4" name="Slide 12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3200" y="6088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9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38100"/>
            <a:ext cx="82296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b="1" cap="none" dirty="0" smtClean="0">
                <a:solidFill>
                  <a:schemeClr val="accent2"/>
                </a:solidFill>
                <a:cs typeface="Arial" charset="0"/>
              </a:rPr>
              <a:t>TECHNICAL QUALITY CONTROL</a:t>
            </a:r>
          </a:p>
        </p:txBody>
      </p:sp>
      <p:pic>
        <p:nvPicPr>
          <p:cNvPr id="55" name="Picture 4" descr="http://hrsbstaff.ednet.ns.ca/gradyj/CHS%2011%20Files/Maps/Canada-Political%20Map%20-%20No%20Tit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65225" y="1441562"/>
            <a:ext cx="6115050" cy="4552951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885950" y="1579720"/>
            <a:ext cx="6124418" cy="4151841"/>
            <a:chOff x="1885950" y="2057400"/>
            <a:chExt cx="6124418" cy="4151841"/>
          </a:xfrm>
        </p:grpSpPr>
        <p:grpSp>
          <p:nvGrpSpPr>
            <p:cNvPr id="56" name="Group 55"/>
            <p:cNvGrpSpPr/>
            <p:nvPr/>
          </p:nvGrpSpPr>
          <p:grpSpPr>
            <a:xfrm>
              <a:off x="1885950" y="2057400"/>
              <a:ext cx="6124418" cy="3886200"/>
              <a:chOff x="2457450" y="1600200"/>
              <a:chExt cx="6124418" cy="3886200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5705475" y="1695450"/>
                <a:ext cx="161925" cy="152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886450" y="1600200"/>
                <a:ext cx="269541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+mn-lt"/>
                  </a:rPr>
                  <a:t>Steering Committee Members</a:t>
                </a:r>
                <a:endParaRPr lang="en-US" sz="1600" dirty="0">
                  <a:latin typeface="+mn-lt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867400" y="5200650"/>
                <a:ext cx="161925" cy="152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3181350" y="4572000"/>
                <a:ext cx="161925" cy="152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3152775" y="4819650"/>
                <a:ext cx="161925" cy="152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5695950" y="5334000"/>
                <a:ext cx="161925" cy="152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5715000" y="5267325"/>
                <a:ext cx="161925" cy="152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2457450" y="4821237"/>
                <a:ext cx="161925" cy="152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505575" y="4687887"/>
                <a:ext cx="161925" cy="152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5734050" y="5286375"/>
                <a:ext cx="161925" cy="152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>
                <a:off x="2486025" y="4829175"/>
                <a:ext cx="161925" cy="152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3133725" y="4686300"/>
                <a:ext cx="161925" cy="152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6726555" y="4690110"/>
                <a:ext cx="161925" cy="152400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2562225" y="2362200"/>
              <a:ext cx="5435155" cy="3663950"/>
              <a:chOff x="3133725" y="1905000"/>
              <a:chExt cx="5435155" cy="3663950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5876925" y="1905000"/>
                <a:ext cx="26919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+mn-lt"/>
                  </a:rPr>
                  <a:t>QARSAC Committee Members</a:t>
                </a:r>
                <a:endParaRPr lang="en-US" sz="1600" dirty="0">
                  <a:latin typeface="+mn-lt"/>
                </a:endParaRPr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5705475" y="2000250"/>
                <a:ext cx="161925" cy="152400"/>
              </a:xfrm>
              <a:prstGeom prst="ellipse">
                <a:avLst/>
              </a:prstGeom>
              <a:solidFill>
                <a:srgbClr val="FDA9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5629275" y="5207000"/>
                <a:ext cx="161925" cy="152400"/>
              </a:xfrm>
              <a:prstGeom prst="ellipse">
                <a:avLst/>
              </a:prstGeom>
              <a:solidFill>
                <a:srgbClr val="FDA9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/>
              <p:cNvSpPr/>
              <p:nvPr/>
            </p:nvSpPr>
            <p:spPr>
              <a:xfrm>
                <a:off x="5673725" y="5416550"/>
                <a:ext cx="161925" cy="152400"/>
              </a:xfrm>
              <a:prstGeom prst="ellipse">
                <a:avLst/>
              </a:prstGeom>
              <a:solidFill>
                <a:srgbClr val="FDA9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3133725" y="4859337"/>
                <a:ext cx="161925" cy="152400"/>
              </a:xfrm>
              <a:prstGeom prst="ellipse">
                <a:avLst/>
              </a:prstGeom>
              <a:solidFill>
                <a:srgbClr val="FDA9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/>
              <p:cNvSpPr/>
              <p:nvPr/>
            </p:nvSpPr>
            <p:spPr>
              <a:xfrm>
                <a:off x="6854825" y="4394200"/>
                <a:ext cx="161925" cy="152400"/>
              </a:xfrm>
              <a:prstGeom prst="ellipse">
                <a:avLst/>
              </a:prstGeom>
              <a:solidFill>
                <a:srgbClr val="FDA9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6569075" y="4673600"/>
                <a:ext cx="161925" cy="152400"/>
              </a:xfrm>
              <a:prstGeom prst="ellipse">
                <a:avLst/>
              </a:prstGeom>
              <a:solidFill>
                <a:srgbClr val="FDA9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6061075" y="4806950"/>
                <a:ext cx="161925" cy="152400"/>
              </a:xfrm>
              <a:prstGeom prst="ellipse">
                <a:avLst/>
              </a:prstGeom>
              <a:solidFill>
                <a:srgbClr val="FDA9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5889625" y="5200650"/>
                <a:ext cx="161925" cy="152400"/>
              </a:xfrm>
              <a:prstGeom prst="ellipse">
                <a:avLst/>
              </a:prstGeom>
              <a:solidFill>
                <a:srgbClr val="FDA9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5743575" y="5270500"/>
                <a:ext cx="161925" cy="152400"/>
              </a:xfrm>
              <a:prstGeom prst="ellipse">
                <a:avLst/>
              </a:prstGeom>
              <a:solidFill>
                <a:srgbClr val="FDA9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Oval 80"/>
              <p:cNvSpPr/>
              <p:nvPr/>
            </p:nvSpPr>
            <p:spPr>
              <a:xfrm>
                <a:off x="5699125" y="5340350"/>
                <a:ext cx="161925" cy="152400"/>
              </a:xfrm>
              <a:prstGeom prst="ellipse">
                <a:avLst/>
              </a:prstGeom>
              <a:solidFill>
                <a:srgbClr val="FDA91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/>
            <p:cNvGrpSpPr/>
            <p:nvPr/>
          </p:nvGrpSpPr>
          <p:grpSpPr>
            <a:xfrm>
              <a:off x="2596779" y="2651125"/>
              <a:ext cx="4350482" cy="3302846"/>
              <a:chOff x="3168279" y="2193925"/>
              <a:chExt cx="4350482" cy="3302846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5899150" y="2193925"/>
                <a:ext cx="161961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+mn-lt"/>
                  </a:rPr>
                  <a:t>Expert Reviewers</a:t>
                </a:r>
                <a:endParaRPr lang="en-US" sz="1600" dirty="0">
                  <a:latin typeface="+mn-lt"/>
                </a:endParaRPr>
              </a:p>
            </p:txBody>
          </p:sp>
          <p:sp>
            <p:nvSpPr>
              <p:cNvPr id="84" name="Oval 83"/>
              <p:cNvSpPr/>
              <p:nvPr/>
            </p:nvSpPr>
            <p:spPr>
              <a:xfrm>
                <a:off x="5705739" y="2303991"/>
                <a:ext cx="161925" cy="152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/>
              <p:nvPr/>
            </p:nvSpPr>
            <p:spPr>
              <a:xfrm>
                <a:off x="3663579" y="4833831"/>
                <a:ext cx="161925" cy="152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/>
              <p:nvPr/>
            </p:nvSpPr>
            <p:spPr>
              <a:xfrm>
                <a:off x="6018159" y="4808748"/>
                <a:ext cx="161925" cy="152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/>
              <p:nvPr/>
            </p:nvSpPr>
            <p:spPr>
              <a:xfrm>
                <a:off x="5957199" y="4991628"/>
                <a:ext cx="161925" cy="152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/>
              <p:nvPr/>
            </p:nvSpPr>
            <p:spPr>
              <a:xfrm>
                <a:off x="6101979" y="4468071"/>
                <a:ext cx="161925" cy="152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3168279" y="4864311"/>
                <a:ext cx="161925" cy="152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3221619" y="5054811"/>
                <a:ext cx="161925" cy="152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5829300" y="5100531"/>
                <a:ext cx="161925" cy="152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5641975" y="5344371"/>
                <a:ext cx="161925" cy="152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5722938" y="5291031"/>
                <a:ext cx="161925" cy="152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/>
              <p:nvPr/>
            </p:nvSpPr>
            <p:spPr>
              <a:xfrm>
                <a:off x="6147699" y="4414731"/>
                <a:ext cx="161925" cy="152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/>
              <p:nvPr/>
            </p:nvSpPr>
            <p:spPr>
              <a:xfrm>
                <a:off x="5919099" y="5146251"/>
                <a:ext cx="161925" cy="152400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1895739" y="2955245"/>
              <a:ext cx="5841157" cy="3253996"/>
              <a:chOff x="2467239" y="2498045"/>
              <a:chExt cx="5841157" cy="3253996"/>
            </a:xfrm>
          </p:grpSpPr>
          <p:sp>
            <p:nvSpPr>
              <p:cNvPr id="97" name="Oval 96"/>
              <p:cNvSpPr/>
              <p:nvPr/>
            </p:nvSpPr>
            <p:spPr>
              <a:xfrm>
                <a:off x="2467239" y="4875741"/>
                <a:ext cx="161925" cy="1524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5715264" y="5266266"/>
                <a:ext cx="161925" cy="1524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5791464" y="5275791"/>
                <a:ext cx="161925" cy="1524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99"/>
              <p:cNvSpPr/>
              <p:nvPr/>
            </p:nvSpPr>
            <p:spPr>
              <a:xfrm>
                <a:off x="6534414" y="4666191"/>
                <a:ext cx="161925" cy="1524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00"/>
              <p:cNvSpPr/>
              <p:nvPr/>
            </p:nvSpPr>
            <p:spPr>
              <a:xfrm>
                <a:off x="5981964" y="4923366"/>
                <a:ext cx="161925" cy="1524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2695839" y="4751916"/>
                <a:ext cx="161925" cy="1524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Oval 102"/>
              <p:cNvSpPr/>
              <p:nvPr/>
            </p:nvSpPr>
            <p:spPr>
              <a:xfrm>
                <a:off x="5477139" y="5599641"/>
                <a:ext cx="161925" cy="1524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5878244" y="2498045"/>
                <a:ext cx="243015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latin typeface="+mn-lt"/>
                  </a:rPr>
                  <a:t>External Validation Centres</a:t>
                </a:r>
                <a:endParaRPr lang="en-US" sz="1600" dirty="0">
                  <a:latin typeface="+mn-lt"/>
                </a:endParaRPr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5708652" y="2591328"/>
                <a:ext cx="161925" cy="1524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155700" y="771660"/>
            <a:ext cx="43011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Pan-Canadian Engagement</a:t>
            </a:r>
            <a:endParaRPr lang="en-US" sz="2800" dirty="0">
              <a:latin typeface="+mn-lt"/>
            </a:endParaRPr>
          </a:p>
        </p:txBody>
      </p:sp>
      <p:grpSp>
        <p:nvGrpSpPr>
          <p:cNvPr id="108" name="Group 5"/>
          <p:cNvGrpSpPr>
            <a:grpSpLocks/>
          </p:cNvGrpSpPr>
          <p:nvPr/>
        </p:nvGrpSpPr>
        <p:grpSpPr bwMode="auto">
          <a:xfrm>
            <a:off x="5121275" y="6181725"/>
            <a:ext cx="3654425" cy="515938"/>
            <a:chOff x="3226" y="3894"/>
            <a:chExt cx="2302" cy="325"/>
          </a:xfrm>
        </p:grpSpPr>
        <p:sp>
          <p:nvSpPr>
            <p:cNvPr id="109" name="Text Box 8"/>
            <p:cNvSpPr txBox="1">
              <a:spLocks noChangeArrowheads="1"/>
            </p:cNvSpPr>
            <p:nvPr/>
          </p:nvSpPr>
          <p:spPr bwMode="auto">
            <a:xfrm>
              <a:off x="3353" y="3894"/>
              <a:ext cx="203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>
                  <a:solidFill>
                    <a:srgbClr val="4D4D4D"/>
                  </a:solidFill>
                  <a:latin typeface="Franklin Gothic Medium" charset="0"/>
                </a:rPr>
                <a:t>Canadian Partnership for Quality Radiotherapy</a:t>
              </a:r>
            </a:p>
          </p:txBody>
        </p:sp>
        <p:sp>
          <p:nvSpPr>
            <p:cNvPr id="110" name="Text Box 9"/>
            <p:cNvSpPr txBox="1">
              <a:spLocks noChangeArrowheads="1"/>
            </p:cNvSpPr>
            <p:nvPr/>
          </p:nvSpPr>
          <p:spPr bwMode="auto">
            <a:xfrm>
              <a:off x="3226" y="4046"/>
              <a:ext cx="23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</a:rPr>
                <a:t>Partenariat</a:t>
              </a:r>
              <a:r>
                <a:rPr lang="en-US" sz="1200" dirty="0">
                  <a:solidFill>
                    <a:srgbClr val="4D4D4D"/>
                  </a:solidFill>
                  <a:latin typeface="Franklin Gothic Medium" charset="0"/>
                </a:rPr>
                <a:t> 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</a:rPr>
                <a:t>canadien</a:t>
              </a:r>
              <a:r>
                <a:rPr lang="en-US" sz="1200" dirty="0">
                  <a:solidFill>
                    <a:srgbClr val="4D4D4D"/>
                  </a:solidFill>
                  <a:latin typeface="Franklin Gothic Medium" charset="0"/>
                </a:rPr>
                <a:t> pour la 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</a:rPr>
                <a:t>qualit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  <a:cs typeface="Arial" charset="0"/>
                </a:rPr>
                <a:t>é</a:t>
              </a:r>
              <a:r>
                <a:rPr lang="en-US" sz="1200" dirty="0">
                  <a:solidFill>
                    <a:srgbClr val="4D4D4D"/>
                  </a:solidFill>
                  <a:latin typeface="Franklin Gothic Medium" charset="0"/>
                </a:rPr>
                <a:t> en 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</a:rPr>
                <a:t>radioth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  <a:cs typeface="Arial" charset="0"/>
                </a:rPr>
                <a:t>é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</a:rPr>
                <a:t>rapie</a:t>
              </a:r>
              <a:endParaRPr lang="en-US" sz="1200" dirty="0">
                <a:solidFill>
                  <a:srgbClr val="4D4D4D"/>
                </a:solidFill>
                <a:latin typeface="Franklin Gothic Medium" charset="0"/>
              </a:endParaRPr>
            </a:p>
          </p:txBody>
        </p:sp>
      </p:grpSp>
      <p:pic>
        <p:nvPicPr>
          <p:cNvPr id="4" name="Slide 1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8406" y="6088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10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/>
          </p:cNvSpPr>
          <p:nvPr/>
        </p:nvSpPr>
        <p:spPr bwMode="auto">
          <a:xfrm>
            <a:off x="682625" y="1282700"/>
            <a:ext cx="7724775" cy="403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charset="0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0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16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2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5000"/>
              </a:lnSpc>
              <a:spcBef>
                <a:spcPct val="30000"/>
              </a:spcBef>
            </a:pPr>
            <a:r>
              <a:rPr lang="en-US" sz="3000" b="0" dirty="0" smtClean="0">
                <a:latin typeface="Franklin Gothic Book" charset="0"/>
              </a:rPr>
              <a:t>Benefits</a:t>
            </a:r>
          </a:p>
          <a:p>
            <a:pPr lvl="1">
              <a:lnSpc>
                <a:spcPct val="95000"/>
              </a:lnSpc>
              <a:buClr>
                <a:schemeClr val="tx1"/>
              </a:buClr>
              <a:buFontTx/>
              <a:buChar char="•"/>
            </a:pPr>
            <a:r>
              <a:rPr lang="en-US" sz="3000" dirty="0" smtClean="0">
                <a:latin typeface="Franklin Gothic Book" charset="0"/>
              </a:rPr>
              <a:t> Learn from our mistakes</a:t>
            </a:r>
          </a:p>
          <a:p>
            <a:pPr lvl="1">
              <a:lnSpc>
                <a:spcPct val="95000"/>
              </a:lnSpc>
              <a:buClr>
                <a:schemeClr val="tx1"/>
              </a:buClr>
              <a:buFontTx/>
              <a:buChar char="•"/>
            </a:pPr>
            <a:r>
              <a:rPr lang="en-US" sz="3000" dirty="0" smtClean="0">
                <a:latin typeface="Franklin Gothic Book" charset="0"/>
              </a:rPr>
              <a:t> Prevent incident propagation</a:t>
            </a:r>
          </a:p>
          <a:p>
            <a:pPr lvl="1">
              <a:lnSpc>
                <a:spcPct val="95000"/>
              </a:lnSpc>
              <a:buClr>
                <a:schemeClr val="tx1"/>
              </a:buClr>
              <a:buFontTx/>
              <a:buChar char="•"/>
            </a:pPr>
            <a:r>
              <a:rPr lang="en-US" sz="3000" dirty="0" smtClean="0">
                <a:latin typeface="Franklin Gothic Book" charset="0"/>
              </a:rPr>
              <a:t> Drive technology and process improvements</a:t>
            </a:r>
          </a:p>
          <a:p>
            <a:pPr lvl="1">
              <a:lnSpc>
                <a:spcPct val="95000"/>
              </a:lnSpc>
              <a:spcBef>
                <a:spcPts val="1500"/>
              </a:spcBef>
              <a:buClr>
                <a:schemeClr val="tx1"/>
              </a:buClr>
              <a:buFontTx/>
              <a:buNone/>
            </a:pPr>
            <a:r>
              <a:rPr lang="en-US" sz="3000" dirty="0" smtClean="0">
                <a:latin typeface="Franklin Gothic Book" charset="0"/>
              </a:rPr>
              <a:t>Why now?</a:t>
            </a:r>
          </a:p>
          <a:p>
            <a:pPr lvl="1">
              <a:lnSpc>
                <a:spcPct val="95000"/>
              </a:lnSpc>
              <a:buClr>
                <a:schemeClr val="tx1"/>
              </a:buClr>
              <a:buFontTx/>
              <a:buChar char="•"/>
            </a:pPr>
            <a:r>
              <a:rPr lang="en-US" sz="3000" dirty="0" smtClean="0">
                <a:latin typeface="Franklin Gothic Book" charset="0"/>
              </a:rPr>
              <a:t> Public demand</a:t>
            </a:r>
          </a:p>
          <a:p>
            <a:pPr lvl="1">
              <a:lnSpc>
                <a:spcPct val="95000"/>
              </a:lnSpc>
              <a:buClr>
                <a:schemeClr val="tx1"/>
              </a:buClr>
              <a:buFontTx/>
              <a:buChar char="•"/>
            </a:pPr>
            <a:r>
              <a:rPr lang="en-US" sz="3000" dirty="0" smtClean="0">
                <a:latin typeface="Franklin Gothic Book" charset="0"/>
              </a:rPr>
              <a:t> Increasing interest by regulators</a:t>
            </a:r>
          </a:p>
          <a:p>
            <a:pPr lvl="1">
              <a:lnSpc>
                <a:spcPct val="95000"/>
              </a:lnSpc>
              <a:buClr>
                <a:schemeClr val="tx1"/>
              </a:buClr>
              <a:buFontTx/>
              <a:buChar char="•"/>
            </a:pPr>
            <a:r>
              <a:rPr lang="en-US" sz="3000" dirty="0" smtClean="0">
                <a:latin typeface="Franklin Gothic Book" charset="0"/>
              </a:rPr>
              <a:t> Window of opportunity to self-monitor</a:t>
            </a:r>
            <a:endParaRPr lang="en-US" sz="3000" dirty="0">
              <a:latin typeface="Franklin Gothic Book" charset="0"/>
            </a:endParaRPr>
          </a:p>
        </p:txBody>
      </p:sp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5121275" y="6181725"/>
            <a:ext cx="3654425" cy="515938"/>
            <a:chOff x="3226" y="3894"/>
            <a:chExt cx="2302" cy="325"/>
          </a:xfrm>
        </p:grpSpPr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353" y="3894"/>
              <a:ext cx="203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dirty="0">
                  <a:solidFill>
                    <a:srgbClr val="4D4D4D"/>
                  </a:solidFill>
                  <a:latin typeface="Franklin Gothic Medium" charset="0"/>
                </a:rPr>
                <a:t>Canadian Partnership for Quality Radiotherapy</a:t>
              </a:r>
            </a:p>
          </p:txBody>
        </p:sp>
        <p:sp>
          <p:nvSpPr>
            <p:cNvPr id="9" name="Text Box 9"/>
            <p:cNvSpPr txBox="1">
              <a:spLocks noChangeArrowheads="1"/>
            </p:cNvSpPr>
            <p:nvPr/>
          </p:nvSpPr>
          <p:spPr bwMode="auto">
            <a:xfrm>
              <a:off x="3226" y="4046"/>
              <a:ext cx="230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</a:rPr>
                <a:t>Partenariat</a:t>
              </a:r>
              <a:r>
                <a:rPr lang="en-US" sz="1200" dirty="0">
                  <a:solidFill>
                    <a:srgbClr val="4D4D4D"/>
                  </a:solidFill>
                  <a:latin typeface="Franklin Gothic Medium" charset="0"/>
                </a:rPr>
                <a:t> 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</a:rPr>
                <a:t>canadien</a:t>
              </a:r>
              <a:r>
                <a:rPr lang="en-US" sz="1200" dirty="0">
                  <a:solidFill>
                    <a:srgbClr val="4D4D4D"/>
                  </a:solidFill>
                  <a:latin typeface="Franklin Gothic Medium" charset="0"/>
                </a:rPr>
                <a:t> pour la 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</a:rPr>
                <a:t>qualit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  <a:cs typeface="Arial" charset="0"/>
                </a:rPr>
                <a:t>é</a:t>
              </a:r>
              <a:r>
                <a:rPr lang="en-US" sz="1200" dirty="0">
                  <a:solidFill>
                    <a:srgbClr val="4D4D4D"/>
                  </a:solidFill>
                  <a:latin typeface="Franklin Gothic Medium" charset="0"/>
                </a:rPr>
                <a:t> en 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</a:rPr>
                <a:t>radioth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  <a:cs typeface="Arial" charset="0"/>
                </a:rPr>
                <a:t>é</a:t>
              </a:r>
              <a:r>
                <a:rPr lang="en-US" sz="1200" dirty="0" err="1">
                  <a:solidFill>
                    <a:srgbClr val="4D4D4D"/>
                  </a:solidFill>
                  <a:latin typeface="Franklin Gothic Medium" charset="0"/>
                </a:rPr>
                <a:t>rapie</a:t>
              </a:r>
              <a:endParaRPr lang="en-US" sz="1200" dirty="0">
                <a:solidFill>
                  <a:srgbClr val="4D4D4D"/>
                </a:solidFill>
                <a:latin typeface="Franklin Gothic Medium" charset="0"/>
              </a:endParaRPr>
            </a:p>
          </p:txBody>
        </p:sp>
      </p:grp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1300" y="50800"/>
            <a:ext cx="8623299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b="1" cap="none" dirty="0" smtClean="0">
                <a:solidFill>
                  <a:schemeClr val="accent2"/>
                </a:solidFill>
                <a:cs typeface="Arial" charset="0"/>
              </a:rPr>
              <a:t>NATIONAL INCIDENT LEARNING</a:t>
            </a:r>
          </a:p>
        </p:txBody>
      </p:sp>
      <p:pic>
        <p:nvPicPr>
          <p:cNvPr id="2" name="Slide 1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825" y="60142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2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1300" y="50800"/>
            <a:ext cx="8623299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b="1" cap="none" dirty="0" smtClean="0">
                <a:solidFill>
                  <a:schemeClr val="accent2"/>
                </a:solidFill>
                <a:cs typeface="Arial" charset="0"/>
              </a:rPr>
              <a:t>NATIONAL INCIDENT LEARNING</a:t>
            </a: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5322888" y="6181725"/>
            <a:ext cx="333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4D4D4D"/>
                </a:solidFill>
              </a:rPr>
              <a:t>Canadian Partnership for Quality Radiotherapy</a:t>
            </a:r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5121275" y="6423025"/>
            <a:ext cx="3717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Partenariat canadien pour la qualit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 en radioth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rapie</a:t>
            </a:r>
          </a:p>
        </p:txBody>
      </p:sp>
      <p:sp>
        <p:nvSpPr>
          <p:cNvPr id="6" name="Rectangle 4"/>
          <p:cNvSpPr txBox="1">
            <a:spLocks/>
          </p:cNvSpPr>
          <p:nvPr/>
        </p:nvSpPr>
        <p:spPr bwMode="auto">
          <a:xfrm>
            <a:off x="847725" y="1130299"/>
            <a:ext cx="7419975" cy="434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66700" indent="0">
              <a:lnSpc>
                <a:spcPct val="95000"/>
              </a:lnSpc>
              <a:spcBef>
                <a:spcPts val="300"/>
              </a:spcBef>
              <a:buNone/>
              <a:defRPr/>
            </a:pPr>
            <a:r>
              <a:rPr lang="en-US" dirty="0" smtClean="0"/>
              <a:t>Challenges</a:t>
            </a:r>
          </a:p>
          <a:p>
            <a:pPr marL="622300" indent="-355600">
              <a:lnSpc>
                <a:spcPct val="95000"/>
              </a:lnSpc>
              <a:spcBef>
                <a:spcPts val="900"/>
              </a:spcBef>
              <a:buClrTx/>
              <a:buFont typeface="Arial"/>
              <a:buChar char="•"/>
              <a:defRPr/>
            </a:pPr>
            <a:r>
              <a:rPr lang="en-US" sz="2800" dirty="0" smtClean="0"/>
              <a:t>Scope</a:t>
            </a:r>
          </a:p>
          <a:p>
            <a:pPr marL="622300" indent="-355600">
              <a:lnSpc>
                <a:spcPct val="95000"/>
              </a:lnSpc>
              <a:spcBef>
                <a:spcPts val="900"/>
              </a:spcBef>
              <a:buClrTx/>
              <a:buFont typeface="Arial"/>
              <a:buChar char="•"/>
              <a:defRPr/>
            </a:pPr>
            <a:r>
              <a:rPr lang="en-US" sz="2800" dirty="0"/>
              <a:t>Severity </a:t>
            </a:r>
            <a:r>
              <a:rPr lang="en-US" sz="2800" dirty="0" smtClean="0"/>
              <a:t>classification</a:t>
            </a:r>
          </a:p>
          <a:p>
            <a:pPr marL="622300" indent="-355600">
              <a:lnSpc>
                <a:spcPct val="95000"/>
              </a:lnSpc>
              <a:spcBef>
                <a:spcPts val="900"/>
              </a:spcBef>
              <a:buClrTx/>
              <a:buFont typeface="Arial"/>
              <a:buChar char="•"/>
              <a:defRPr/>
            </a:pPr>
            <a:r>
              <a:rPr lang="en-US" sz="2800" dirty="0" smtClean="0"/>
              <a:t>Taxonomy </a:t>
            </a:r>
          </a:p>
          <a:p>
            <a:pPr marL="622300" indent="-355600">
              <a:lnSpc>
                <a:spcPct val="95000"/>
              </a:lnSpc>
              <a:spcBef>
                <a:spcPts val="900"/>
              </a:spcBef>
              <a:buClrTx/>
              <a:buFont typeface="Arial"/>
              <a:buChar char="•"/>
              <a:defRPr/>
            </a:pPr>
            <a:r>
              <a:rPr lang="en-US" sz="2800" dirty="0" smtClean="0"/>
              <a:t>Privacy and confidentiality</a:t>
            </a:r>
          </a:p>
          <a:p>
            <a:pPr marL="622300" indent="-355600">
              <a:lnSpc>
                <a:spcPct val="95000"/>
              </a:lnSpc>
              <a:spcBef>
                <a:spcPts val="900"/>
              </a:spcBef>
              <a:buClrTx/>
              <a:buFont typeface="Arial"/>
              <a:buChar char="•"/>
              <a:defRPr/>
            </a:pPr>
            <a:r>
              <a:rPr lang="en-US" sz="2800" dirty="0" smtClean="0"/>
              <a:t>Compatible with other reporting systems </a:t>
            </a:r>
          </a:p>
          <a:p>
            <a:pPr marL="622300" indent="-355600">
              <a:lnSpc>
                <a:spcPct val="95000"/>
              </a:lnSpc>
              <a:spcBef>
                <a:spcPts val="900"/>
              </a:spcBef>
              <a:buClrTx/>
              <a:buFont typeface="Arial"/>
              <a:buChar char="•"/>
              <a:defRPr/>
            </a:pPr>
            <a:r>
              <a:rPr lang="en-US" sz="2800" dirty="0" smtClean="0"/>
              <a:t>Data ownership and access</a:t>
            </a:r>
          </a:p>
          <a:p>
            <a:pPr marL="622300" indent="-355600">
              <a:lnSpc>
                <a:spcPct val="95000"/>
              </a:lnSpc>
              <a:spcBef>
                <a:spcPts val="900"/>
              </a:spcBef>
              <a:buClrTx/>
              <a:buFont typeface="Arial"/>
              <a:buChar char="•"/>
              <a:defRPr/>
            </a:pPr>
            <a:r>
              <a:rPr lang="en-US" sz="2800" dirty="0" smtClean="0"/>
              <a:t>Culture of trust and disclosure</a:t>
            </a:r>
            <a:endParaRPr lang="en-US" sz="2800" dirty="0"/>
          </a:p>
        </p:txBody>
      </p:sp>
      <p:pic>
        <p:nvPicPr>
          <p:cNvPr id="3" name="Slide 1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929" y="6181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3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354012" y="50800"/>
            <a:ext cx="8434387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algn="ctr" eaLnBrk="1" hangingPunct="1"/>
            <a:r>
              <a:rPr lang="en-US" sz="4000" b="1" cap="none" dirty="0" smtClean="0">
                <a:solidFill>
                  <a:schemeClr val="accent2"/>
                </a:solidFill>
                <a:latin typeface="Franklin Gothic Medium" charset="0"/>
                <a:cs typeface="Arial" charset="0"/>
              </a:rPr>
              <a:t>PATIENT PERSPECTIVE</a:t>
            </a:r>
            <a:endParaRPr lang="en-US" sz="4000" b="1" cap="none" dirty="0">
              <a:solidFill>
                <a:schemeClr val="accent2"/>
              </a:solidFill>
              <a:latin typeface="Franklin Gothic Medium" charset="0"/>
              <a:cs typeface="Arial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322888" y="6181725"/>
            <a:ext cx="333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4D4D4D"/>
                </a:solidFill>
              </a:rPr>
              <a:t>Canadian Partnership for Quality Radiotherapy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121275" y="6423025"/>
            <a:ext cx="3717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Partenariat canadien pour la qualit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 en radioth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rapie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750888" y="1193800"/>
            <a:ext cx="7618412" cy="4278952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charset="0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0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16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2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buFont typeface="Arial"/>
              <a:buChar char="•"/>
              <a:defRPr/>
            </a:pPr>
            <a:r>
              <a:rPr lang="en-US" sz="2800" b="0" dirty="0" smtClean="0"/>
              <a:t>Integrating the patient perspective into CPQR initiatives through patient representation at all CPQR committee levels</a:t>
            </a:r>
          </a:p>
          <a:p>
            <a:pPr marL="355600" indent="-355600">
              <a:buFont typeface="Arial"/>
              <a:buChar char="•"/>
              <a:defRPr/>
            </a:pPr>
            <a:r>
              <a:rPr lang="en-US" sz="2800" b="0" dirty="0" smtClean="0"/>
              <a:t>Addressing expectations related to patient experience and satisfaction through the development of indicators related to quality of care</a:t>
            </a:r>
          </a:p>
        </p:txBody>
      </p:sp>
      <p:pic>
        <p:nvPicPr>
          <p:cNvPr id="4" name="Slide 1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288" y="6088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53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42913" y="50800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algn="ctr" eaLnBrk="1" hangingPunct="1"/>
            <a:r>
              <a:rPr lang="en-US" sz="4000" b="1" cap="none" dirty="0" smtClean="0">
                <a:solidFill>
                  <a:schemeClr val="accent2"/>
                </a:solidFill>
                <a:cs typeface="Arial" charset="0"/>
              </a:rPr>
              <a:t>CPQR UPTAKE</a:t>
            </a:r>
            <a:endParaRPr lang="en-US" sz="4000" b="1" cap="none" dirty="0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661988" y="1085850"/>
            <a:ext cx="7885112" cy="470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charset="0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0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16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2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en-US" sz="2800" b="0" dirty="0" smtClean="0">
                <a:cs typeface="Arial" charset="0"/>
              </a:rPr>
              <a:t>CPQR ‘</a:t>
            </a:r>
            <a:r>
              <a:rPr lang="en-US" sz="2800" b="0" i="1" dirty="0" smtClean="0">
                <a:cs typeface="Arial" charset="0"/>
              </a:rPr>
              <a:t>Quality Assurance Guidance for Canadian Radiation Treatment Programs’ </a:t>
            </a:r>
            <a:r>
              <a:rPr lang="en-US" sz="2800" b="0" dirty="0" smtClean="0">
                <a:cs typeface="Arial" charset="0"/>
              </a:rPr>
              <a:t>downloaded  &gt;2000 times in 6 months</a:t>
            </a:r>
          </a:p>
          <a:p>
            <a:pPr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en-US" sz="2800" b="0" dirty="0" smtClean="0">
                <a:cs typeface="Arial" charset="0"/>
              </a:rPr>
              <a:t>New CPQR </a:t>
            </a:r>
            <a:r>
              <a:rPr lang="en-US" sz="2800" b="0" i="1" dirty="0" smtClean="0">
                <a:cs typeface="Arial" charset="0"/>
              </a:rPr>
              <a:t>Technical Quality Control Guidelines  </a:t>
            </a:r>
            <a:r>
              <a:rPr lang="en-US" sz="2800" b="0" dirty="0" smtClean="0">
                <a:cs typeface="Arial" charset="0"/>
              </a:rPr>
              <a:t>&gt;1000 website ‘hits’ in 2 weeks</a:t>
            </a:r>
          </a:p>
          <a:p>
            <a:pPr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en-US" sz="2800" b="0" dirty="0" smtClean="0">
                <a:cs typeface="Arial" charset="0"/>
              </a:rPr>
              <a:t>Changes to policies and procedures in &gt;50% of programs across Canada</a:t>
            </a:r>
          </a:p>
        </p:txBody>
      </p:sp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5322888" y="6181725"/>
            <a:ext cx="333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4D4D4D"/>
                </a:solidFill>
              </a:rPr>
              <a:t>Canadian Partnership for Quality Radiotherapy</a:t>
            </a:r>
          </a:p>
        </p:txBody>
      </p:sp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5121275" y="6423025"/>
            <a:ext cx="3717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Partenariat canadien pour la qualit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 en radioth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rapie</a:t>
            </a:r>
          </a:p>
        </p:txBody>
      </p:sp>
      <p:pic>
        <p:nvPicPr>
          <p:cNvPr id="7" name="Slide 1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8113" y="6088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ravelgaycanada.com/images/map-of-canad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7787" y="2063853"/>
            <a:ext cx="3117184" cy="2742066"/>
          </a:xfrm>
          <a:prstGeom prst="rect">
            <a:avLst/>
          </a:prstGeom>
          <a:noFill/>
        </p:spPr>
      </p:pic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322888" y="6181725"/>
            <a:ext cx="333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4D4D4D"/>
                </a:solidFill>
              </a:rPr>
              <a:t>Canadian Partnership for Quality Radiotherapy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121275" y="6423025"/>
            <a:ext cx="3717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Partenariat canadien pour la qualit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 en radioth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rapie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2913" y="177800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algn="ctr" eaLnBrk="1" hangingPunct="1"/>
            <a:r>
              <a:rPr lang="en-US" sz="4000" b="1" cap="none" dirty="0" smtClean="0">
                <a:solidFill>
                  <a:schemeClr val="accent2"/>
                </a:solidFill>
                <a:cs typeface="Arial" charset="0"/>
              </a:rPr>
              <a:t>RADIOTHERAPY IN CANADA TODAY</a:t>
            </a:r>
            <a:endParaRPr lang="en-US" sz="4000" b="1" cap="none" dirty="0">
              <a:solidFill>
                <a:schemeClr val="accent2"/>
              </a:solidFill>
              <a:cs typeface="Arial" charset="0"/>
            </a:endParaRPr>
          </a:p>
        </p:txBody>
      </p:sp>
      <p:graphicFrame>
        <p:nvGraphicFramePr>
          <p:cNvPr id="10" name="Chart 9"/>
          <p:cNvGraphicFramePr/>
          <p:nvPr/>
        </p:nvGraphicFramePr>
        <p:xfrm>
          <a:off x="0" y="1451345"/>
          <a:ext cx="2860158" cy="1716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1" name="Rectangle 10"/>
          <p:cNvSpPr/>
          <p:nvPr/>
        </p:nvSpPr>
        <p:spPr>
          <a:xfrm>
            <a:off x="2573078" y="1574746"/>
            <a:ext cx="6007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en-US" dirty="0" smtClean="0">
                <a:latin typeface="+mn-lt"/>
                <a:cs typeface="Arial" charset="0"/>
              </a:rPr>
              <a:t> </a:t>
            </a:r>
            <a:r>
              <a:rPr lang="en-US" dirty="0" smtClean="0">
                <a:latin typeface="+mn-lt"/>
                <a:cs typeface="Arial" charset="0"/>
              </a:rPr>
              <a:t>More than 40</a:t>
            </a:r>
            <a:r>
              <a:rPr lang="en-US" dirty="0" smtClean="0">
                <a:latin typeface="+mn-lt"/>
                <a:cs typeface="Arial" charset="0"/>
              </a:rPr>
              <a:t>% of cancer cases will require radiotherapy</a:t>
            </a: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1850065" y="1754372"/>
            <a:ext cx="861237" cy="71238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191386" y="3361025"/>
            <a:ext cx="51248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en-US" dirty="0" smtClean="0">
                <a:latin typeface="+mn-lt"/>
                <a:cs typeface="Arial" charset="0"/>
              </a:rPr>
              <a:t> 42 radiation treatment </a:t>
            </a:r>
            <a:r>
              <a:rPr lang="en-US" dirty="0" err="1" smtClean="0">
                <a:latin typeface="+mn-lt"/>
                <a:cs typeface="Arial" charset="0"/>
              </a:rPr>
              <a:t>centres</a:t>
            </a:r>
            <a:r>
              <a:rPr lang="en-US" dirty="0" smtClean="0">
                <a:latin typeface="+mn-lt"/>
                <a:cs typeface="Arial" charset="0"/>
              </a:rPr>
              <a:t> in Canada</a:t>
            </a:r>
          </a:p>
        </p:txBody>
      </p:sp>
      <p:sp>
        <p:nvSpPr>
          <p:cNvPr id="64" name="Rectangle 63"/>
          <p:cNvSpPr/>
          <p:nvPr/>
        </p:nvSpPr>
        <p:spPr>
          <a:xfrm>
            <a:off x="3540642" y="5039833"/>
            <a:ext cx="4789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en-US" dirty="0" smtClean="0">
                <a:latin typeface="+mn-lt"/>
                <a:cs typeface="Arial" charset="0"/>
              </a:rPr>
              <a:t>100,000 courses of radiotherapy annually</a:t>
            </a:r>
          </a:p>
        </p:txBody>
      </p:sp>
      <p:pic>
        <p:nvPicPr>
          <p:cNvPr id="1028" name="Picture 4" descr="http://www.aps1.net/images/pages/N1380/calendar+ico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0607" y="3998691"/>
            <a:ext cx="1864611" cy="1864611"/>
          </a:xfrm>
          <a:prstGeom prst="rect">
            <a:avLst/>
          </a:prstGeom>
          <a:noFill/>
        </p:spPr>
      </p:pic>
      <p:cxnSp>
        <p:nvCxnSpPr>
          <p:cNvPr id="65" name="Straight Connector 64"/>
          <p:cNvCxnSpPr/>
          <p:nvPr/>
        </p:nvCxnSpPr>
        <p:spPr>
          <a:xfrm>
            <a:off x="2094617" y="4805919"/>
            <a:ext cx="1573617" cy="40403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1026" idx="1"/>
          </p:cNvCxnSpPr>
          <p:nvPr/>
        </p:nvCxnSpPr>
        <p:spPr>
          <a:xfrm>
            <a:off x="5037826" y="3434886"/>
            <a:ext cx="63996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677787" y="3434886"/>
            <a:ext cx="122039" cy="4987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677787" y="3424957"/>
            <a:ext cx="257631" cy="4137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698441" y="3434886"/>
            <a:ext cx="151071" cy="40386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677787" y="3434886"/>
            <a:ext cx="343451" cy="1108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5701257" y="3434886"/>
            <a:ext cx="319981" cy="2954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677787" y="3426530"/>
            <a:ext cx="639961" cy="41222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698441" y="3434886"/>
            <a:ext cx="639961" cy="49875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5677786" y="3426530"/>
            <a:ext cx="639961" cy="5721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5701257" y="3434886"/>
            <a:ext cx="616490" cy="6799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5698441" y="3424957"/>
            <a:ext cx="943899" cy="68984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5662606" y="3432281"/>
            <a:ext cx="979734" cy="50136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5662606" y="3426530"/>
            <a:ext cx="1234381" cy="77035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5677785" y="3451107"/>
            <a:ext cx="1853075" cy="82759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5677787" y="3439605"/>
            <a:ext cx="1965217" cy="98574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5662606" y="3439605"/>
            <a:ext cx="2066662" cy="10620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5677785" y="3424957"/>
            <a:ext cx="2051483" cy="122912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5677785" y="3432281"/>
            <a:ext cx="2206758" cy="106940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5701257" y="3426800"/>
            <a:ext cx="2329935" cy="8519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>
            <a:off x="5719313" y="3434886"/>
            <a:ext cx="2311879" cy="9904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5701257" y="3432281"/>
            <a:ext cx="2329935" cy="9068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5689521" y="3438302"/>
            <a:ext cx="2721234" cy="79556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5689521" y="3439605"/>
            <a:ext cx="2721234" cy="89948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5662606" y="3451107"/>
            <a:ext cx="3132365" cy="5158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>
            <a:off x="5677785" y="3444188"/>
            <a:ext cx="2608965" cy="89489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Slide 2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1386" y="61790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268229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1300" y="50800"/>
            <a:ext cx="8623299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b="1" cap="none" dirty="0" smtClean="0">
                <a:solidFill>
                  <a:schemeClr val="accent2"/>
                </a:solidFill>
                <a:cs typeface="Arial" charset="0"/>
              </a:rPr>
              <a:t>CPQR ON THE WEB</a:t>
            </a:r>
          </a:p>
        </p:txBody>
      </p:sp>
      <p:sp>
        <p:nvSpPr>
          <p:cNvPr id="23555" name="Text Box 6"/>
          <p:cNvSpPr txBox="1">
            <a:spLocks noChangeArrowheads="1"/>
          </p:cNvSpPr>
          <p:nvPr/>
        </p:nvSpPr>
        <p:spPr bwMode="auto">
          <a:xfrm>
            <a:off x="5322888" y="6181725"/>
            <a:ext cx="333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4D4D4D"/>
                </a:solidFill>
              </a:rPr>
              <a:t>Canadian Partnership for Quality Radiotherapy</a:t>
            </a:r>
          </a:p>
        </p:txBody>
      </p:sp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5121275" y="6423025"/>
            <a:ext cx="3717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Partenariat canadien pour la qualit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 en radioth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rapie</a:t>
            </a:r>
          </a:p>
        </p:txBody>
      </p:sp>
      <p:pic>
        <p:nvPicPr>
          <p:cNvPr id="7" name="Picture 6" descr="Screen Shot 2013-09-18 at 6.34.51 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6" t="15416" r="17223" b="33111"/>
          <a:stretch/>
        </p:blipFill>
        <p:spPr>
          <a:xfrm>
            <a:off x="317499" y="1287462"/>
            <a:ext cx="8479415" cy="40719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678213" y="5345605"/>
            <a:ext cx="3172378" cy="357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23900" indent="-457200" algn="ctr">
              <a:lnSpc>
                <a:spcPct val="95000"/>
              </a:lnSpc>
              <a:spcBef>
                <a:spcPts val="1500"/>
              </a:spcBef>
              <a:buClrTx/>
              <a:defRPr/>
            </a:pPr>
            <a:r>
              <a:rPr lang="en-US" i="1" dirty="0" smtClean="0"/>
              <a:t>www.cpqr.ca or </a:t>
            </a:r>
            <a:r>
              <a:rPr lang="en-US" i="1" dirty="0" err="1" smtClean="0"/>
              <a:t>www.pcqr.ca</a:t>
            </a:r>
            <a:endParaRPr lang="en-US" i="1" dirty="0"/>
          </a:p>
        </p:txBody>
      </p:sp>
      <p:pic>
        <p:nvPicPr>
          <p:cNvPr id="2" name="Slide 1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6520" y="6088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314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322888" y="6181725"/>
            <a:ext cx="333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4D4D4D"/>
                </a:solidFill>
              </a:rPr>
              <a:t>Canadian Partnership for Quality Radiotherapy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121275" y="6423025"/>
            <a:ext cx="3717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Partenariat canadien pour la qualit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 en radioth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rapie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442913" y="177800"/>
            <a:ext cx="8229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 eaLnBrk="1" hangingPunct="1"/>
            <a:r>
              <a:rPr lang="en-US" sz="4000" b="1" cap="none" dirty="0" smtClean="0">
                <a:solidFill>
                  <a:schemeClr val="accent2"/>
                </a:solidFill>
                <a:cs typeface="Arial" charset="0"/>
              </a:rPr>
              <a:t>RADIOTHERAPY IS…</a:t>
            </a:r>
            <a:endParaRPr lang="en-US" sz="4000" b="1" cap="none" dirty="0">
              <a:solidFill>
                <a:schemeClr val="accent2"/>
              </a:solidFill>
              <a:cs typeface="Arial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137655" y="1403497"/>
            <a:ext cx="5518299" cy="4253023"/>
            <a:chOff x="1807534" y="1403497"/>
            <a:chExt cx="5518299" cy="4253023"/>
          </a:xfrm>
        </p:grpSpPr>
        <p:graphicFrame>
          <p:nvGraphicFramePr>
            <p:cNvPr id="11" name="Chart 10"/>
            <p:cNvGraphicFramePr/>
            <p:nvPr/>
          </p:nvGraphicFramePr>
          <p:xfrm>
            <a:off x="1807534" y="1403497"/>
            <a:ext cx="5518299" cy="42530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13" name="Straight Connector 12"/>
            <p:cNvCxnSpPr/>
            <p:nvPr/>
          </p:nvCxnSpPr>
          <p:spPr>
            <a:xfrm rot="5400000">
              <a:off x="669851" y="3317358"/>
              <a:ext cx="3381154" cy="15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2317898" y="5050465"/>
              <a:ext cx="4827181" cy="510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1726392" y="2659543"/>
            <a:ext cx="24833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en-US" dirty="0" smtClean="0">
                <a:latin typeface="Franklin Gothic Book" charset="0"/>
                <a:cs typeface="Arial" charset="0"/>
              </a:rPr>
              <a:t> Increasingly complex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06714" y="1681348"/>
            <a:ext cx="24792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spcBef>
                <a:spcPct val="40000"/>
              </a:spcBef>
              <a:buFont typeface="Arial" charset="0"/>
              <a:buChar char="•"/>
            </a:pPr>
            <a:r>
              <a:rPr lang="en-US" dirty="0" smtClean="0">
                <a:latin typeface="Franklin Gothic Book" charset="0"/>
                <a:cs typeface="Arial" charset="0"/>
              </a:rPr>
              <a:t> Increasingly effective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42632" y="4454967"/>
            <a:ext cx="5401368" cy="10341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40000"/>
              </a:spcBef>
              <a:buFont typeface="Arial" charset="0"/>
              <a:buChar char="•"/>
            </a:pPr>
            <a:r>
              <a:rPr lang="en-US" dirty="0" smtClean="0">
                <a:latin typeface="Franklin Gothic Book" charset="0"/>
                <a:cs typeface="Arial" charset="0"/>
              </a:rPr>
              <a:t> </a:t>
            </a:r>
            <a:r>
              <a:rPr lang="en-US" dirty="0" smtClean="0">
                <a:solidFill>
                  <a:srgbClr val="292929"/>
                </a:solidFill>
              </a:rPr>
              <a:t>Demanding an increased level of assurance optimal system performance and clinical outcomes </a:t>
            </a:r>
          </a:p>
          <a:p>
            <a:pPr eaLnBrk="1" hangingPunct="1">
              <a:spcBef>
                <a:spcPct val="40000"/>
              </a:spcBef>
              <a:buFont typeface="Arial" charset="0"/>
              <a:buChar char="•"/>
            </a:pPr>
            <a:endParaRPr lang="en-US" dirty="0">
              <a:latin typeface="Franklin Gothic Book" charset="0"/>
              <a:cs typeface="Arial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3211005" y="5153373"/>
            <a:ext cx="1765004" cy="36150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/>
          <p:cNvSpPr/>
          <p:nvPr/>
        </p:nvSpPr>
        <p:spPr>
          <a:xfrm rot="16200000">
            <a:off x="513879" y="3363432"/>
            <a:ext cx="1765004" cy="361507"/>
          </a:xfrm>
          <a:prstGeom prst="rightArrow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16" idx="2"/>
          </p:cNvCxnSpPr>
          <p:nvPr/>
        </p:nvCxnSpPr>
        <p:spPr>
          <a:xfrm rot="16200000" flipH="1">
            <a:off x="2823025" y="3173928"/>
            <a:ext cx="979598" cy="68949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endCxn id="17" idx="2"/>
          </p:cNvCxnSpPr>
          <p:nvPr/>
        </p:nvCxnSpPr>
        <p:spPr>
          <a:xfrm rot="16200000" flipV="1">
            <a:off x="5503013" y="2293985"/>
            <a:ext cx="632135" cy="14552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endCxn id="18" idx="0"/>
          </p:cNvCxnSpPr>
          <p:nvPr/>
        </p:nvCxnSpPr>
        <p:spPr>
          <a:xfrm>
            <a:off x="5400136" y="3614468"/>
            <a:ext cx="1043180" cy="84049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lide 2b.wm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8113" y="618172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355128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5322888" y="6181725"/>
            <a:ext cx="333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4D4D4D"/>
                </a:solidFill>
              </a:rPr>
              <a:t>Canadian Partnership for Quality Radiotherapy</a:t>
            </a:r>
          </a:p>
        </p:txBody>
      </p:sp>
      <p:sp>
        <p:nvSpPr>
          <p:cNvPr id="17419" name="Text Box 14"/>
          <p:cNvSpPr txBox="1">
            <a:spLocks noChangeArrowheads="1"/>
          </p:cNvSpPr>
          <p:nvPr/>
        </p:nvSpPr>
        <p:spPr bwMode="auto">
          <a:xfrm>
            <a:off x="5121275" y="6423025"/>
            <a:ext cx="3717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Partenariat canadien pour la qualit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 en radioth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rapie</a:t>
            </a: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457200" y="138113"/>
            <a:ext cx="82296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4000" b="1" dirty="0" smtClean="0">
                <a:solidFill>
                  <a:schemeClr val="accent2"/>
                </a:solidFill>
                <a:latin typeface="Franklin Gothic Medium" charset="0"/>
                <a:cs typeface="Arial" charset="0"/>
              </a:rPr>
              <a:t>PATIENT AWARENESS</a:t>
            </a:r>
            <a:endParaRPr lang="en-US" sz="4000" b="1" dirty="0">
              <a:solidFill>
                <a:schemeClr val="accent2"/>
              </a:solidFill>
              <a:latin typeface="Franklin Gothic Medium" charset="0"/>
              <a:cs typeface="Arial" charset="0"/>
            </a:endParaRPr>
          </a:p>
        </p:txBody>
      </p:sp>
      <p:pic>
        <p:nvPicPr>
          <p:cNvPr id="14" name="Picture 2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91"/>
          <a:stretch>
            <a:fillRect/>
          </a:stretch>
        </p:blipFill>
        <p:spPr bwMode="auto">
          <a:xfrm>
            <a:off x="885825" y="4621213"/>
            <a:ext cx="7588250" cy="134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383"/>
          <a:stretch>
            <a:fillRect/>
          </a:stretch>
        </p:blipFill>
        <p:spPr bwMode="auto">
          <a:xfrm>
            <a:off x="865188" y="3616325"/>
            <a:ext cx="533876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91"/>
          <a:stretch>
            <a:fillRect/>
          </a:stretch>
        </p:blipFill>
        <p:spPr bwMode="auto">
          <a:xfrm>
            <a:off x="903288" y="2278063"/>
            <a:ext cx="728503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91"/>
          <a:stretch>
            <a:fillRect/>
          </a:stretch>
        </p:blipFill>
        <p:spPr bwMode="auto">
          <a:xfrm>
            <a:off x="890588" y="1033463"/>
            <a:ext cx="7285037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Line 10"/>
          <p:cNvSpPr>
            <a:spLocks noChangeShapeType="1"/>
          </p:cNvSpPr>
          <p:nvPr/>
        </p:nvSpPr>
        <p:spPr bwMode="auto">
          <a:xfrm>
            <a:off x="850900" y="4610100"/>
            <a:ext cx="751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>
            <a:off x="876300" y="2260600"/>
            <a:ext cx="751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>
            <a:off x="838200" y="3517900"/>
            <a:ext cx="7518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Slide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6704" y="6091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70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322888" y="6181725"/>
            <a:ext cx="333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4D4D4D"/>
                </a:solidFill>
              </a:rPr>
              <a:t>Canadian Partnership for Quality Radiotherapy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121275" y="6423025"/>
            <a:ext cx="3717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Partenariat canadien pour la qualit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 en radioth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rapie</a:t>
            </a:r>
          </a:p>
        </p:txBody>
      </p:sp>
      <p:sp>
        <p:nvSpPr>
          <p:cNvPr id="9" name="Rectangle 2"/>
          <p:cNvSpPr txBox="1">
            <a:spLocks/>
          </p:cNvSpPr>
          <p:nvPr/>
        </p:nvSpPr>
        <p:spPr bwMode="auto">
          <a:xfrm>
            <a:off x="381000" y="276225"/>
            <a:ext cx="8356601" cy="968375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Franklin Gothic Medium" pitchFamily="34" charset="0"/>
              </a:defRPr>
            </a:lvl9pPr>
          </a:lstStyle>
          <a:p>
            <a:pPr>
              <a:lnSpc>
                <a:spcPts val="4000"/>
              </a:lnSpc>
            </a:pPr>
            <a:r>
              <a:rPr lang="en-US" sz="3600" b="1" cap="none" dirty="0" smtClean="0">
                <a:solidFill>
                  <a:srgbClr val="F96A1B"/>
                </a:solidFill>
              </a:rPr>
              <a:t>HARMONIZING</a:t>
            </a:r>
          </a:p>
          <a:p>
            <a:pPr>
              <a:lnSpc>
                <a:spcPts val="4000"/>
              </a:lnSpc>
            </a:pPr>
            <a:r>
              <a:rPr lang="en-US" sz="3600" b="1" cap="none" dirty="0" smtClean="0">
                <a:solidFill>
                  <a:srgbClr val="F96A1B"/>
                </a:solidFill>
              </a:rPr>
              <a:t>RADIOTHERAPY QUALITY IN CANADA</a:t>
            </a:r>
            <a:endParaRPr lang="en-US" sz="3600" b="1" cap="none" dirty="0">
              <a:solidFill>
                <a:srgbClr val="F96A1B"/>
              </a:solidFill>
            </a:endParaRPr>
          </a:p>
        </p:txBody>
      </p:sp>
      <p:sp>
        <p:nvSpPr>
          <p:cNvPr id="10" name="Rectangle 3"/>
          <p:cNvSpPr txBox="1">
            <a:spLocks/>
          </p:cNvSpPr>
          <p:nvPr/>
        </p:nvSpPr>
        <p:spPr>
          <a:xfrm>
            <a:off x="380999" y="1447800"/>
            <a:ext cx="7766713" cy="44370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ts val="800"/>
              </a:spcBef>
              <a:spcAft>
                <a:spcPct val="0"/>
              </a:spcAft>
              <a:buFont typeface="Arial" charset="0"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30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016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30238" indent="-163513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58838" indent="-173038" algn="l" rtl="0" eaLnBrk="0" fontAlgn="base" hangingPunct="0">
              <a:spcBef>
                <a:spcPts val="3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97280" indent="-173736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33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81912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92224" indent="-164592" algn="l" defTabSz="914400" rtl="0" eaLnBrk="1" latinLnBrk="0" hangingPunct="1">
              <a:spcBef>
                <a:spcPts val="300"/>
              </a:spcBef>
              <a:buClr>
                <a:schemeClr val="accent2"/>
              </a:buClr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z="2800" b="0" dirty="0" smtClean="0"/>
              <a:t>Local cancer programs</a:t>
            </a:r>
          </a:p>
          <a:p>
            <a:pPr marL="742950" lvl="1" indent="-285750">
              <a:buClr>
                <a:schemeClr val="tx1"/>
              </a:buClr>
              <a:buFont typeface="Franklin Gothic Book" charset="0"/>
              <a:buChar char="–"/>
            </a:pPr>
            <a:r>
              <a:rPr lang="en-US" sz="2400" dirty="0" smtClean="0"/>
              <a:t>Programmatic priority</a:t>
            </a:r>
          </a:p>
          <a:p>
            <a:pPr marL="742950" lvl="1" indent="-285750">
              <a:buClr>
                <a:schemeClr val="tx1"/>
              </a:buClr>
              <a:buFont typeface="Franklin Gothic Book" charset="0"/>
              <a:buChar char="–"/>
            </a:pPr>
            <a:r>
              <a:rPr lang="en-US" sz="2400" dirty="0" smtClean="0"/>
              <a:t>Adequate resources</a:t>
            </a:r>
          </a:p>
          <a:p>
            <a:pPr marL="742950" lvl="1" indent="-285750">
              <a:buClr>
                <a:schemeClr val="tx1"/>
              </a:buClr>
              <a:buFont typeface="Franklin Gothic Book" charset="0"/>
              <a:buChar char="–"/>
            </a:pPr>
            <a:r>
              <a:rPr lang="en-US" sz="2400" dirty="0" smtClean="0"/>
              <a:t>Culture of quality and safety</a:t>
            </a:r>
          </a:p>
          <a:p>
            <a:pPr marL="742950" lvl="1" indent="-285750">
              <a:buClr>
                <a:schemeClr val="tx1"/>
              </a:buClr>
              <a:buFont typeface="Franklin Gothic Book" charset="0"/>
              <a:buChar char="–"/>
            </a:pPr>
            <a:r>
              <a:rPr lang="en-US" sz="2400" dirty="0" smtClean="0"/>
              <a:t>Policies and procedures</a:t>
            </a:r>
          </a:p>
          <a:p>
            <a:pPr>
              <a:spcBef>
                <a:spcPts val="600"/>
              </a:spcBef>
              <a:buFontTx/>
              <a:buChar char="•"/>
            </a:pPr>
            <a:r>
              <a:rPr lang="en-US" sz="2800" b="0" dirty="0" smtClean="0"/>
              <a:t>Provincial</a:t>
            </a:r>
            <a:r>
              <a:rPr lang="en-US" sz="2800" b="0" dirty="0"/>
              <a:t> </a:t>
            </a:r>
            <a:r>
              <a:rPr lang="en-US" sz="2800" b="0" dirty="0" smtClean="0"/>
              <a:t>and national </a:t>
            </a:r>
          </a:p>
          <a:p>
            <a:pPr marL="742950" lvl="1" indent="-285750">
              <a:buClr>
                <a:schemeClr val="tx1"/>
              </a:buClr>
              <a:buFont typeface="Franklin Gothic Book" charset="0"/>
              <a:buChar char="–"/>
            </a:pPr>
            <a:r>
              <a:rPr lang="en-US" sz="2400" dirty="0" smtClean="0"/>
              <a:t>Accreditation</a:t>
            </a:r>
          </a:p>
          <a:p>
            <a:pPr marL="742950" lvl="1" indent="-285750">
              <a:buClr>
                <a:schemeClr val="tx1"/>
              </a:buClr>
              <a:buFont typeface="Franklin Gothic Book" charset="0"/>
              <a:buChar char="–"/>
            </a:pPr>
            <a:r>
              <a:rPr lang="en-US" sz="2400" dirty="0" smtClean="0"/>
              <a:t>Guidelines, standards, indicators</a:t>
            </a:r>
          </a:p>
          <a:p>
            <a:pPr marL="742950" lvl="1" indent="-285750">
              <a:buClr>
                <a:schemeClr val="tx1"/>
              </a:buClr>
              <a:buFont typeface="Franklin Gothic Book" charset="0"/>
              <a:buChar char="–"/>
            </a:pPr>
            <a:r>
              <a:rPr lang="en-US" sz="2400" dirty="0" smtClean="0"/>
              <a:t>Clinical trials</a:t>
            </a:r>
          </a:p>
          <a:p>
            <a:pPr marL="742950" lvl="1" indent="-285750">
              <a:buClr>
                <a:schemeClr val="tx1"/>
              </a:buClr>
              <a:buFont typeface="Franklin Gothic Book" charset="0"/>
              <a:buChar char="–"/>
            </a:pPr>
            <a:r>
              <a:rPr lang="en-US" sz="2400" dirty="0" smtClean="0"/>
              <a:t>Incident reporting and learning</a:t>
            </a:r>
          </a:p>
        </p:txBody>
      </p:sp>
      <p:pic>
        <p:nvPicPr>
          <p:cNvPr id="2" name="Slide 4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6181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5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7" name="TextBox 14"/>
          <p:cNvSpPr txBox="1">
            <a:spLocks noChangeArrowheads="1"/>
          </p:cNvSpPr>
          <p:nvPr/>
        </p:nvSpPr>
        <p:spPr bwMode="auto">
          <a:xfrm>
            <a:off x="520701" y="203200"/>
            <a:ext cx="8140700" cy="112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CA" sz="3600" b="1" dirty="0" smtClean="0">
                <a:solidFill>
                  <a:schemeClr val="accent2"/>
                </a:solidFill>
                <a:latin typeface="+mj-lt"/>
                <a:cs typeface="Arial" charset="0"/>
              </a:rPr>
              <a:t>CANADIAN PARTNERSHIP FOR</a:t>
            </a:r>
          </a:p>
          <a:p>
            <a:pPr algn="ctr">
              <a:lnSpc>
                <a:spcPts val="4000"/>
              </a:lnSpc>
            </a:pPr>
            <a:r>
              <a:rPr lang="en-CA" sz="3600" b="1" dirty="0" smtClean="0">
                <a:solidFill>
                  <a:schemeClr val="accent2"/>
                </a:solidFill>
                <a:latin typeface="+mj-lt"/>
                <a:cs typeface="Arial" charset="0"/>
              </a:rPr>
              <a:t>QUALITY IN RADIOTHERAPY (CPQR)</a:t>
            </a:r>
            <a:endParaRPr lang="en-CA" sz="3600" b="1" dirty="0">
              <a:solidFill>
                <a:schemeClr val="accent2"/>
              </a:solidFill>
              <a:latin typeface="+mj-lt"/>
              <a:cs typeface="Arial" charset="0"/>
            </a:endParaRPr>
          </a:p>
        </p:txBody>
      </p:sp>
      <p:sp>
        <p:nvSpPr>
          <p:cNvPr id="17418" name="Text Box 13"/>
          <p:cNvSpPr txBox="1">
            <a:spLocks noChangeArrowheads="1"/>
          </p:cNvSpPr>
          <p:nvPr/>
        </p:nvSpPr>
        <p:spPr bwMode="auto">
          <a:xfrm>
            <a:off x="5322888" y="6181725"/>
            <a:ext cx="333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4D4D4D"/>
                </a:solidFill>
              </a:rPr>
              <a:t>Canadian Partnership for Quality Radiotherapy</a:t>
            </a:r>
          </a:p>
        </p:txBody>
      </p:sp>
      <p:sp>
        <p:nvSpPr>
          <p:cNvPr id="17419" name="Text Box 14"/>
          <p:cNvSpPr txBox="1">
            <a:spLocks noChangeArrowheads="1"/>
          </p:cNvSpPr>
          <p:nvPr/>
        </p:nvSpPr>
        <p:spPr bwMode="auto">
          <a:xfrm>
            <a:off x="5121275" y="6423025"/>
            <a:ext cx="3717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Partenariat canadien pour la qualit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 en radioth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rapie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0300" y="1384300"/>
            <a:ext cx="7353300" cy="4368800"/>
          </a:xfrm>
          <a:prstGeom prst="rect">
            <a:avLst/>
          </a:prstGeom>
        </p:spPr>
      </p:pic>
      <p:pic>
        <p:nvPicPr>
          <p:cNvPr id="3" name="Slide 5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367" y="6151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86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7889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b="1" cap="none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CPQR </a:t>
            </a:r>
            <a:r>
              <a:rPr lang="en-US" sz="4000" b="1" cap="none" dirty="0" smtClean="0">
                <a:solidFill>
                  <a:schemeClr val="accent2"/>
                </a:solidFill>
                <a:cs typeface="Arial" charset="0"/>
              </a:rPr>
              <a:t>PRIORITIES</a:t>
            </a:r>
            <a:r>
              <a:rPr lang="en-US" sz="4000" b="1" cap="none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5322888" y="6181725"/>
            <a:ext cx="333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4D4D4D"/>
                </a:solidFill>
              </a:rPr>
              <a:t>Canadian Partnership for Quality Radiotherapy</a:t>
            </a:r>
          </a:p>
        </p:txBody>
      </p:sp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5121275" y="6423025"/>
            <a:ext cx="3717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Partenariat canadien pour la qualit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 en radioth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rapie</a:t>
            </a:r>
          </a:p>
        </p:txBody>
      </p:sp>
      <p:sp>
        <p:nvSpPr>
          <p:cNvPr id="7" name="Rectangle 3"/>
          <p:cNvSpPr txBox="1">
            <a:spLocks/>
          </p:cNvSpPr>
          <p:nvPr/>
        </p:nvSpPr>
        <p:spPr bwMode="auto">
          <a:xfrm>
            <a:off x="504967" y="1136650"/>
            <a:ext cx="8334233" cy="441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600"/>
              </a:spcBef>
              <a:buClrTx/>
              <a:defRPr/>
            </a:pPr>
            <a:r>
              <a:rPr lang="en-US" sz="2800" dirty="0" smtClean="0"/>
              <a:t>Five year funding secured from CPAC</a:t>
            </a:r>
          </a:p>
          <a:p>
            <a:pPr>
              <a:spcBef>
                <a:spcPts val="600"/>
              </a:spcBef>
              <a:buClrTx/>
              <a:defRPr/>
            </a:pPr>
            <a:r>
              <a:rPr lang="en-US" sz="2800" dirty="0" smtClean="0"/>
              <a:t>High impact</a:t>
            </a:r>
          </a:p>
          <a:p>
            <a:pPr marL="812800" lvl="3" indent="-355600">
              <a:spcBef>
                <a:spcPts val="600"/>
              </a:spcBef>
              <a:buClrTx/>
              <a:buFontTx/>
              <a:buChar char="-"/>
              <a:defRPr/>
            </a:pPr>
            <a:r>
              <a:rPr lang="en-US" sz="2400" dirty="0" smtClean="0"/>
              <a:t>Build systems and capacity</a:t>
            </a:r>
          </a:p>
          <a:p>
            <a:pPr marL="812800" lvl="3" indent="-355600">
              <a:spcBef>
                <a:spcPts val="600"/>
              </a:spcBef>
              <a:buClrTx/>
              <a:buFontTx/>
              <a:buChar char="-"/>
              <a:defRPr/>
            </a:pPr>
            <a:r>
              <a:rPr lang="en-US" sz="2400" dirty="0" smtClean="0"/>
              <a:t>Harmonize quality and safety practices</a:t>
            </a:r>
          </a:p>
          <a:p>
            <a:pPr marL="812800" lvl="3" indent="-355600">
              <a:spcBef>
                <a:spcPts val="600"/>
              </a:spcBef>
              <a:buClrTx/>
              <a:buFontTx/>
              <a:buChar char="-"/>
              <a:defRPr/>
            </a:pPr>
            <a:r>
              <a:rPr lang="en-US" sz="2400" dirty="0" smtClean="0"/>
              <a:t>Consultation, validation </a:t>
            </a:r>
            <a:r>
              <a:rPr lang="en-US" sz="2400" dirty="0"/>
              <a:t>and </a:t>
            </a:r>
            <a:r>
              <a:rPr lang="en-US" sz="2400" dirty="0" smtClean="0"/>
              <a:t>adoption</a:t>
            </a:r>
          </a:p>
          <a:p>
            <a:pPr marL="355600" indent="-355600">
              <a:spcBef>
                <a:spcPts val="1200"/>
              </a:spcBef>
              <a:buClrTx/>
              <a:buFont typeface="Arial"/>
              <a:buChar char="•"/>
              <a:defRPr/>
            </a:pPr>
            <a:r>
              <a:rPr lang="en-US" sz="2800" dirty="0" smtClean="0"/>
              <a:t>Collaborations and partnerships</a:t>
            </a:r>
          </a:p>
          <a:p>
            <a:pPr marL="812800" lvl="1" indent="-412750">
              <a:spcBef>
                <a:spcPts val="600"/>
              </a:spcBef>
              <a:buClrTx/>
              <a:buFontTx/>
              <a:buChar char="-"/>
              <a:defRPr/>
            </a:pPr>
            <a:r>
              <a:rPr lang="en-US" sz="2400" dirty="0" smtClean="0"/>
              <a:t>Canadian Association Provincial Cancer Agencies, Accreditation Canada, Canadian Institute for Health Information and Canadian Nuclear Safety Commission</a:t>
            </a:r>
            <a:endParaRPr lang="en-US" sz="2400" dirty="0"/>
          </a:p>
          <a:p>
            <a:pPr marL="355600" indent="-355600">
              <a:spcBef>
                <a:spcPts val="1200"/>
              </a:spcBef>
              <a:buClrTx/>
              <a:defRPr/>
            </a:pPr>
            <a:r>
              <a:rPr lang="en-US" sz="2800" dirty="0" smtClean="0"/>
              <a:t>Sustainable beyond 5 years</a:t>
            </a:r>
            <a:endParaRPr lang="en-US" sz="2400" dirty="0" smtClean="0"/>
          </a:p>
          <a:p>
            <a:pPr lvl="2">
              <a:spcBef>
                <a:spcPct val="40000"/>
              </a:spcBef>
              <a:defRPr/>
            </a:pPr>
            <a:endParaRPr lang="en-US" dirty="0" smtClean="0">
              <a:latin typeface="Franklin Gothic Book" charset="0"/>
            </a:endParaRPr>
          </a:p>
          <a:p>
            <a:pPr>
              <a:spcBef>
                <a:spcPct val="40000"/>
              </a:spcBef>
              <a:defRPr/>
            </a:pPr>
            <a:endParaRPr lang="en-US" sz="2400" dirty="0" smtClean="0">
              <a:latin typeface="Franklin Gothic Book" charset="0"/>
            </a:endParaRPr>
          </a:p>
          <a:p>
            <a:pPr marL="457200" lvl="1" indent="406400">
              <a:defRPr/>
            </a:pPr>
            <a:endParaRPr lang="en-US" sz="2400" dirty="0">
              <a:latin typeface="Franklin Gothic Book" charset="0"/>
            </a:endParaRPr>
          </a:p>
        </p:txBody>
      </p:sp>
      <p:pic>
        <p:nvPicPr>
          <p:cNvPr id="2" name="Slide 6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167" y="6151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7889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sz="4000" b="1" cap="none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CPQR </a:t>
            </a:r>
            <a:r>
              <a:rPr lang="en-US" sz="4000" b="1" cap="none" dirty="0" smtClean="0">
                <a:solidFill>
                  <a:schemeClr val="accent2"/>
                </a:solidFill>
                <a:cs typeface="Arial" charset="0"/>
              </a:rPr>
              <a:t>INITIATIVES</a:t>
            </a:r>
            <a:r>
              <a:rPr lang="en-US" sz="4000" b="1" cap="none" dirty="0" smtClean="0">
                <a:solidFill>
                  <a:schemeClr val="accent2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9461" name="Text Box 8"/>
          <p:cNvSpPr txBox="1">
            <a:spLocks noChangeArrowheads="1"/>
          </p:cNvSpPr>
          <p:nvPr/>
        </p:nvSpPr>
        <p:spPr bwMode="auto">
          <a:xfrm>
            <a:off x="5322888" y="6181725"/>
            <a:ext cx="333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4D4D4D"/>
                </a:solidFill>
              </a:rPr>
              <a:t>Canadian Partnership for Quality Radiotherapy</a:t>
            </a:r>
          </a:p>
        </p:txBody>
      </p:sp>
      <p:sp>
        <p:nvSpPr>
          <p:cNvPr id="19462" name="Text Box 9"/>
          <p:cNvSpPr txBox="1">
            <a:spLocks noChangeArrowheads="1"/>
          </p:cNvSpPr>
          <p:nvPr/>
        </p:nvSpPr>
        <p:spPr bwMode="auto">
          <a:xfrm>
            <a:off x="5121275" y="6423025"/>
            <a:ext cx="3717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Partenariat canadien pour la qualit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 en radioth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rapie</a:t>
            </a:r>
          </a:p>
        </p:txBody>
      </p:sp>
      <p:sp>
        <p:nvSpPr>
          <p:cNvPr id="8" name="Rectangle 3"/>
          <p:cNvSpPr txBox="1">
            <a:spLocks/>
          </p:cNvSpPr>
          <p:nvPr/>
        </p:nvSpPr>
        <p:spPr bwMode="auto">
          <a:xfrm>
            <a:off x="469900" y="1315042"/>
            <a:ext cx="7979156" cy="4299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E9D065"/>
              </a:buClr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1800"/>
              </a:spcBef>
              <a:buClrTx/>
              <a:defRPr/>
            </a:pPr>
            <a:endParaRPr lang="en-US" dirty="0" smtClean="0"/>
          </a:p>
        </p:txBody>
      </p:sp>
      <p:pic>
        <p:nvPicPr>
          <p:cNvPr id="3" name="Slide 7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100" y="6088063"/>
            <a:ext cx="609600" cy="6096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795153"/>
              </p:ext>
            </p:extLst>
          </p:nvPr>
        </p:nvGraphicFramePr>
        <p:xfrm>
          <a:off x="469900" y="1397000"/>
          <a:ext cx="7979156" cy="457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178"/>
                <a:gridCol w="4654978"/>
              </a:tblGrid>
              <a:tr h="370840">
                <a:tc>
                  <a:txBody>
                    <a:bodyPr/>
                    <a:lstStyle/>
                    <a:p>
                      <a:r>
                        <a:rPr lang="en-CA" dirty="0" smtClean="0"/>
                        <a:t>Initiative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Deliverable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b="1" dirty="0" smtClean="0"/>
                        <a:t>Programmatic</a:t>
                      </a:r>
                      <a:r>
                        <a:rPr lang="en-CA" b="1" baseline="0" dirty="0" smtClean="0"/>
                        <a:t> Performance </a:t>
                      </a:r>
                      <a:r>
                        <a:rPr lang="en-CA" b="0" i="1" baseline="0" dirty="0" smtClean="0"/>
                        <a:t> “making sure the program and processes work”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Quality</a:t>
                      </a:r>
                      <a:r>
                        <a:rPr lang="en-CA" baseline="0" dirty="0" smtClean="0"/>
                        <a:t> Assurance Guidance for Canadian Radiation Treatment </a:t>
                      </a:r>
                      <a:r>
                        <a:rPr lang="en-CA" baseline="0" dirty="0" smtClean="0"/>
                        <a:t>Guidelines, a </a:t>
                      </a:r>
                      <a:r>
                        <a:rPr lang="en-CA" baseline="0" dirty="0" smtClean="0"/>
                        <a:t>National Accreditation Module for radiation </a:t>
                      </a:r>
                      <a:r>
                        <a:rPr lang="en-CA" baseline="0" dirty="0" smtClean="0"/>
                        <a:t>treatment and quality indicators for site specific radiation treatment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b="1" dirty="0" smtClean="0"/>
                        <a:t>Equipment</a:t>
                      </a:r>
                      <a:r>
                        <a:rPr lang="en-CA" b="1" baseline="0" dirty="0" smtClean="0"/>
                        <a:t> Performance </a:t>
                      </a:r>
                      <a:r>
                        <a:rPr lang="en-CA" b="0" i="1" baseline="0" dirty="0" smtClean="0"/>
                        <a:t>“making sure the equipment and software work”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Technical Quality Control Guidelines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CA" b="1" dirty="0" smtClean="0"/>
                        <a:t>Incident</a:t>
                      </a:r>
                      <a:r>
                        <a:rPr lang="en-CA" b="1" baseline="0" dirty="0" smtClean="0"/>
                        <a:t> Learning </a:t>
                      </a:r>
                      <a:r>
                        <a:rPr lang="en-CA" b="0" i="1" baseline="0" dirty="0" smtClean="0"/>
                        <a:t>“learning from our mistakes”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 smtClean="0"/>
                        <a:t>Support</a:t>
                      </a:r>
                      <a:r>
                        <a:rPr lang="en-CA" baseline="0" dirty="0" smtClean="0"/>
                        <a:t> development of a National System for Incident Reporting – Radiation Therapy (NSIR-RT) with the Canadian Institute for Health Information (CIHI)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CA" b="1" dirty="0" smtClean="0"/>
                        <a:t>Patient Perspective</a:t>
                      </a:r>
                    </a:p>
                    <a:p>
                      <a:pPr algn="ctr"/>
                      <a:r>
                        <a:rPr lang="en-CA" b="0" i="1" dirty="0" smtClean="0"/>
                        <a:t>“add a patient voice to the radiation treatment quality and safety dialogue”</a:t>
                      </a:r>
                      <a:endParaRPr lang="en-CA" b="0" i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899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4"/>
          <p:cNvSpPr>
            <a:spLocks noChangeArrowheads="1"/>
          </p:cNvSpPr>
          <p:nvPr/>
        </p:nvSpPr>
        <p:spPr bwMode="auto">
          <a:xfrm>
            <a:off x="457200" y="492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000" b="1" dirty="0">
                <a:solidFill>
                  <a:schemeClr val="accent2"/>
                </a:solidFill>
                <a:latin typeface="+mj-lt"/>
                <a:cs typeface="Arial" charset="0"/>
              </a:rPr>
              <a:t>CPQR </a:t>
            </a:r>
            <a:r>
              <a:rPr lang="en-US" sz="4000" b="1" dirty="0" smtClean="0">
                <a:solidFill>
                  <a:schemeClr val="accent2"/>
                </a:solidFill>
                <a:latin typeface="+mj-lt"/>
                <a:cs typeface="Arial" charset="0"/>
              </a:rPr>
              <a:t>OPERATIONAL MODEL</a:t>
            </a:r>
            <a:endParaRPr lang="en-US" sz="4000" b="1" dirty="0">
              <a:solidFill>
                <a:schemeClr val="accent2"/>
              </a:solidFill>
              <a:latin typeface="+mj-lt"/>
              <a:cs typeface="Arial" charset="0"/>
            </a:endParaRPr>
          </a:p>
        </p:txBody>
      </p:sp>
      <p:pic>
        <p:nvPicPr>
          <p:cNvPr id="29698" name="Picture 5" descr="SDXTMPPPT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1230313"/>
            <a:ext cx="8145463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5322888" y="6181725"/>
            <a:ext cx="333216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Canadian Partnership for Quality Radiotherapy</a:t>
            </a:r>
          </a:p>
        </p:txBody>
      </p:sp>
      <p:sp>
        <p:nvSpPr>
          <p:cNvPr id="29700" name="Text Box 7"/>
          <p:cNvSpPr txBox="1">
            <a:spLocks noChangeArrowheads="1"/>
          </p:cNvSpPr>
          <p:nvPr/>
        </p:nvSpPr>
        <p:spPr bwMode="auto">
          <a:xfrm>
            <a:off x="5121275" y="6423025"/>
            <a:ext cx="37179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>
                <a:solidFill>
                  <a:srgbClr val="4D4D4D"/>
                </a:solidFill>
              </a:rPr>
              <a:t>Partenariat canadien pour la qualit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 en radioth</a:t>
            </a:r>
            <a:r>
              <a:rPr lang="en-US" sz="1200">
                <a:solidFill>
                  <a:srgbClr val="4D4D4D"/>
                </a:solidFill>
                <a:cs typeface="Arial" charset="0"/>
              </a:rPr>
              <a:t>é</a:t>
            </a:r>
            <a:r>
              <a:rPr lang="en-US" sz="1200">
                <a:solidFill>
                  <a:srgbClr val="4D4D4D"/>
                </a:solidFill>
              </a:rPr>
              <a:t>rapie</a:t>
            </a:r>
          </a:p>
        </p:txBody>
      </p:sp>
      <p:pic>
        <p:nvPicPr>
          <p:cNvPr id="2" name="Slide 8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61182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  <p:tag name="ARTICULATE_SLIDE_THUMBNAIL_REFRESH" val="1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CPQR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939393"/>
      </a:accent3>
      <a:accent4>
        <a:srgbClr val="9F9F9F"/>
      </a:accent4>
      <a:accent5>
        <a:srgbClr val="4B4B4B"/>
      </a:accent5>
      <a:accent6>
        <a:srgbClr val="C94B05"/>
      </a:accent6>
      <a:hlink>
        <a:srgbClr val="863203"/>
      </a:hlink>
      <a:folHlink>
        <a:srgbClr val="96969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8157</TotalTime>
  <Words>1044</Words>
  <Application>Microsoft Office PowerPoint</Application>
  <PresentationFormat>On-screen Show (4:3)</PresentationFormat>
  <Paragraphs>179</Paragraphs>
  <Slides>20</Slides>
  <Notes>11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Angles</vt:lpstr>
      <vt:lpstr>Harmonizing radiotherapy Quality and safety in Canada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CPQR PRIORITIES </vt:lpstr>
      <vt:lpstr>CPQR INITIATIVES </vt:lpstr>
      <vt:lpstr>PowerPoint Presentation</vt:lpstr>
      <vt:lpstr>PowerPoint Presentation</vt:lpstr>
      <vt:lpstr>PowerPoint Presentation</vt:lpstr>
      <vt:lpstr>Quality Indicators for Radiation treatment</vt:lpstr>
      <vt:lpstr>TECHNICAL QUALITY CONTROL</vt:lpstr>
      <vt:lpstr>TECHNICAL QUALITY CONTROL</vt:lpstr>
      <vt:lpstr>TECHNICAL QUALITY CONTROL</vt:lpstr>
      <vt:lpstr>NATIONAL INCIDENT LEARNING</vt:lpstr>
      <vt:lpstr>NATIONAL INCIDENT LEARNING</vt:lpstr>
      <vt:lpstr>PowerPoint Presentation</vt:lpstr>
      <vt:lpstr>PowerPoint Presentation</vt:lpstr>
      <vt:lpstr>CPQR ON THE WEB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Canadian partnership for quality radiotherapy</dc:title>
  <dc:creator>Erika Brown</dc:creator>
  <cp:lastModifiedBy>Erika Brown</cp:lastModifiedBy>
  <cp:revision>283</cp:revision>
  <cp:lastPrinted>2014-03-10T19:30:49Z</cp:lastPrinted>
  <dcterms:created xsi:type="dcterms:W3CDTF">2011-03-08T18:22:19Z</dcterms:created>
  <dcterms:modified xsi:type="dcterms:W3CDTF">2014-03-28T17:02:50Z</dcterms:modified>
</cp:coreProperties>
</file>