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48"/>
  </p:notesMasterIdLst>
  <p:handoutMasterIdLst>
    <p:handoutMasterId r:id="rId49"/>
  </p:handoutMasterIdLst>
  <p:sldIdLst>
    <p:sldId id="256" r:id="rId2"/>
    <p:sldId id="278" r:id="rId3"/>
    <p:sldId id="257" r:id="rId4"/>
    <p:sldId id="366" r:id="rId5"/>
    <p:sldId id="396" r:id="rId6"/>
    <p:sldId id="365" r:id="rId7"/>
    <p:sldId id="304" r:id="rId8"/>
    <p:sldId id="279" r:id="rId9"/>
    <p:sldId id="374" r:id="rId10"/>
    <p:sldId id="302" r:id="rId11"/>
    <p:sldId id="303" r:id="rId12"/>
    <p:sldId id="375" r:id="rId13"/>
    <p:sldId id="397" r:id="rId14"/>
    <p:sldId id="363" r:id="rId15"/>
    <p:sldId id="383" r:id="rId16"/>
    <p:sldId id="391" r:id="rId17"/>
    <p:sldId id="377" r:id="rId18"/>
    <p:sldId id="384" r:id="rId19"/>
    <p:sldId id="398" r:id="rId20"/>
    <p:sldId id="359" r:id="rId21"/>
    <p:sldId id="379" r:id="rId22"/>
    <p:sldId id="380" r:id="rId23"/>
    <p:sldId id="401" r:id="rId24"/>
    <p:sldId id="368" r:id="rId25"/>
    <p:sldId id="399" r:id="rId26"/>
    <p:sldId id="381" r:id="rId27"/>
    <p:sldId id="306" r:id="rId28"/>
    <p:sldId id="385" r:id="rId29"/>
    <p:sldId id="360" r:id="rId30"/>
    <p:sldId id="361" r:id="rId31"/>
    <p:sldId id="367" r:id="rId32"/>
    <p:sldId id="400" r:id="rId33"/>
    <p:sldId id="305" r:id="rId34"/>
    <p:sldId id="354" r:id="rId35"/>
    <p:sldId id="329" r:id="rId36"/>
    <p:sldId id="330" r:id="rId37"/>
    <p:sldId id="331" r:id="rId38"/>
    <p:sldId id="332" r:id="rId39"/>
    <p:sldId id="351" r:id="rId40"/>
    <p:sldId id="352" r:id="rId41"/>
    <p:sldId id="353" r:id="rId42"/>
    <p:sldId id="339" r:id="rId43"/>
    <p:sldId id="340" r:id="rId44"/>
    <p:sldId id="395" r:id="rId45"/>
    <p:sldId id="281" r:id="rId46"/>
    <p:sldId id="350" r:id="rId47"/>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shukla" initials="n" lastIdx="11" clrIdx="0"/>
  <p:cmAuthor id="1" name="Anna Crosskill" initials="AC" lastIdx="12" clrIdx="1">
    <p:extLst/>
  </p:cmAuthor>
  <p:cmAuthor id="2" name="Florence Gauthier" initials="FG" lastIdx="1" clrIdx="2">
    <p:extLst>
      <p:ext uri="{19B8F6BF-5375-455C-9EA6-DF929625EA0E}">
        <p15:presenceInfo xmlns:p15="http://schemas.microsoft.com/office/powerpoint/2012/main" userId="S-1-5-21-1087103429-2500212742-680250774-3291" providerId="AD"/>
      </p:ext>
    </p:extLst>
  </p:cmAuthor>
  <p:cmAuthor id="3" name="Nicolette Baines" initials="NB" lastIdx="5" clrIdx="3">
    <p:extLst>
      <p:ext uri="{19B8F6BF-5375-455C-9EA6-DF929625EA0E}">
        <p15:presenceInfo xmlns:p15="http://schemas.microsoft.com/office/powerpoint/2012/main" userId="S-1-5-21-1087103429-2500212742-680250774-485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BE1E0"/>
    <a:srgbClr val="00B0AC"/>
    <a:srgbClr val="898989"/>
    <a:srgbClr val="E7F1F0"/>
    <a:srgbClr val="F28B1A"/>
    <a:srgbClr val="93FFFC"/>
    <a:srgbClr val="FCE9FE"/>
    <a:srgbClr val="71FFFC"/>
    <a:srgbClr val="00D1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205" autoAdjust="0"/>
    <p:restoredTop sz="90104" autoAdjust="0"/>
  </p:normalViewPr>
  <p:slideViewPr>
    <p:cSldViewPr>
      <p:cViewPr varScale="1">
        <p:scale>
          <a:sx n="70" d="100"/>
          <a:sy n="70" d="100"/>
        </p:scale>
        <p:origin x="12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4" d="100"/>
          <a:sy n="84" d="100"/>
        </p:scale>
        <p:origin x="3792"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pPr>
              <a:defRPr/>
            </a:pPr>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pPr>
              <a:defRPr/>
            </a:pPr>
            <a:fld id="{CDD6C74C-27B2-4A11-BF6C-7A3E4491721D}" type="datetimeFigureOut">
              <a:rPr lang="en-US"/>
              <a:pPr>
                <a:defRPr/>
              </a:pPr>
              <a:t>11/3/2017</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pPr>
              <a:defRPr/>
            </a:pPr>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pPr>
              <a:defRPr/>
            </a:pPr>
            <a:fld id="{16E00433-F1C1-4A17-8208-A8001D218A45}" type="slidenum">
              <a:rPr lang="en-US"/>
              <a:pPr>
                <a:defRPr/>
              </a:pPr>
              <a:t>‹#›</a:t>
            </a:fld>
            <a:endParaRPr lang="en-US" dirty="0"/>
          </a:p>
        </p:txBody>
      </p:sp>
    </p:spTree>
    <p:extLst>
      <p:ext uri="{BB962C8B-B14F-4D97-AF65-F5344CB8AC3E}">
        <p14:creationId xmlns:p14="http://schemas.microsoft.com/office/powerpoint/2010/main" val="3195647815"/>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fontAlgn="auto">
              <a:spcBef>
                <a:spcPts val="0"/>
              </a:spcBef>
              <a:spcAft>
                <a:spcPts val="0"/>
              </a:spcAft>
              <a:defRPr sz="1200">
                <a:latin typeface="+mn-lt"/>
              </a:defRPr>
            </a:lvl1pPr>
          </a:lstStyle>
          <a:p>
            <a:pPr>
              <a:defRPr/>
            </a:pPr>
            <a:fld id="{66D89D75-9350-4132-8CE5-63A2979A110B}" type="datetimeFigureOut">
              <a:rPr lang="en-US"/>
              <a:pPr>
                <a:defRPr/>
              </a:pPr>
              <a:t>11/3/2017</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77" tIns="46589" rIns="93177" bIns="4658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fontAlgn="auto">
              <a:spcBef>
                <a:spcPts val="0"/>
              </a:spcBef>
              <a:spcAft>
                <a:spcPts val="0"/>
              </a:spcAft>
              <a:defRPr sz="1200">
                <a:latin typeface="+mn-lt"/>
              </a:defRPr>
            </a:lvl1pPr>
          </a:lstStyle>
          <a:p>
            <a:pPr>
              <a:defRPr/>
            </a:pPr>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fontAlgn="auto">
              <a:spcBef>
                <a:spcPts val="0"/>
              </a:spcBef>
              <a:spcAft>
                <a:spcPts val="0"/>
              </a:spcAft>
              <a:defRPr sz="1200">
                <a:latin typeface="+mn-lt"/>
              </a:defRPr>
            </a:lvl1pPr>
          </a:lstStyle>
          <a:p>
            <a:pPr>
              <a:defRPr/>
            </a:pPr>
            <a:fld id="{ACF4F84D-381A-450E-820F-CE2D125BAD4B}" type="slidenum">
              <a:rPr lang="en-US"/>
              <a:pPr>
                <a:defRPr/>
              </a:pPr>
              <a:t>‹#›</a:t>
            </a:fld>
            <a:endParaRPr lang="en-US" dirty="0"/>
          </a:p>
        </p:txBody>
      </p:sp>
    </p:spTree>
    <p:extLst>
      <p:ext uri="{BB962C8B-B14F-4D97-AF65-F5344CB8AC3E}">
        <p14:creationId xmlns:p14="http://schemas.microsoft.com/office/powerpoint/2010/main" val="3745507761"/>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5" name="Slide Number Placeholder 4"/>
          <p:cNvSpPr>
            <a:spLocks noGrp="1"/>
          </p:cNvSpPr>
          <p:nvPr>
            <p:ph type="sldNum" sz="quarter" idx="11"/>
          </p:nvPr>
        </p:nvSpPr>
        <p:spPr/>
        <p:txBody>
          <a:bodyPr/>
          <a:lstStyle/>
          <a:p>
            <a:pPr>
              <a:defRPr/>
            </a:pPr>
            <a:fld id="{ACF4F84D-381A-450E-820F-CE2D125BAD4B}" type="slidenum">
              <a:rPr lang="en-US" smtClean="0"/>
              <a:pPr>
                <a:defRPr/>
              </a:pPr>
              <a:t>1</a:t>
            </a:fld>
            <a:endParaRPr lang="en-US" dirty="0"/>
          </a:p>
        </p:txBody>
      </p:sp>
      <p:sp>
        <p:nvSpPr>
          <p:cNvPr id="6" name="Footer Placeholder 5"/>
          <p:cNvSpPr>
            <a:spLocks noGrp="1"/>
          </p:cNvSpPr>
          <p:nvPr>
            <p:ph type="ftr" sz="quarter" idx="12"/>
          </p:nvPr>
        </p:nvSpPr>
        <p:spPr/>
        <p:txBody>
          <a:bodyPr/>
          <a:lstStyle/>
          <a:p>
            <a:pPr>
              <a:defRPr/>
            </a:pPr>
            <a:endParaRPr lang="en-US" dirty="0"/>
          </a:p>
        </p:txBody>
      </p:sp>
    </p:spTree>
    <p:extLst>
      <p:ext uri="{BB962C8B-B14F-4D97-AF65-F5344CB8AC3E}">
        <p14:creationId xmlns:p14="http://schemas.microsoft.com/office/powerpoint/2010/main" val="1603491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b="0" dirty="0"/>
          </a:p>
        </p:txBody>
      </p:sp>
      <p:sp>
        <p:nvSpPr>
          <p:cNvPr id="5" name="Slide Number Placeholder 4"/>
          <p:cNvSpPr>
            <a:spLocks noGrp="1"/>
          </p:cNvSpPr>
          <p:nvPr>
            <p:ph type="sldNum" sz="quarter" idx="11"/>
          </p:nvPr>
        </p:nvSpPr>
        <p:spPr/>
        <p:txBody>
          <a:bodyPr/>
          <a:lstStyle/>
          <a:p>
            <a:pPr>
              <a:defRPr/>
            </a:pPr>
            <a:fld id="{ACF4F84D-381A-450E-820F-CE2D125BAD4B}" type="slidenum">
              <a:rPr lang="en-US" smtClean="0"/>
              <a:pPr>
                <a:defRPr/>
              </a:pPr>
              <a:t>11</a:t>
            </a:fld>
            <a:endParaRPr lang="en-US" dirty="0"/>
          </a:p>
        </p:txBody>
      </p:sp>
      <p:sp>
        <p:nvSpPr>
          <p:cNvPr id="6" name="Footer Placeholder 5"/>
          <p:cNvSpPr>
            <a:spLocks noGrp="1"/>
          </p:cNvSpPr>
          <p:nvPr>
            <p:ph type="ftr" sz="quarter" idx="12"/>
          </p:nvPr>
        </p:nvSpPr>
        <p:spPr/>
        <p:txBody>
          <a:bodyPr/>
          <a:lstStyle/>
          <a:p>
            <a:pPr>
              <a:defRPr/>
            </a:pPr>
            <a:endParaRPr lang="en-US" dirty="0"/>
          </a:p>
        </p:txBody>
      </p:sp>
    </p:spTree>
    <p:extLst>
      <p:ext uri="{BB962C8B-B14F-4D97-AF65-F5344CB8AC3E}">
        <p14:creationId xmlns:p14="http://schemas.microsoft.com/office/powerpoint/2010/main" val="39222487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5" name="Slide Number Placeholder 4"/>
          <p:cNvSpPr>
            <a:spLocks noGrp="1"/>
          </p:cNvSpPr>
          <p:nvPr>
            <p:ph type="sldNum" sz="quarter" idx="11"/>
          </p:nvPr>
        </p:nvSpPr>
        <p:spPr/>
        <p:txBody>
          <a:bodyPr/>
          <a:lstStyle/>
          <a:p>
            <a:pPr>
              <a:defRPr/>
            </a:pPr>
            <a:fld id="{ACF4F84D-381A-450E-820F-CE2D125BAD4B}" type="slidenum">
              <a:rPr lang="en-US" smtClean="0"/>
              <a:pPr>
                <a:defRPr/>
              </a:pPr>
              <a:t>12</a:t>
            </a:fld>
            <a:endParaRPr lang="en-US" dirty="0"/>
          </a:p>
        </p:txBody>
      </p:sp>
      <p:sp>
        <p:nvSpPr>
          <p:cNvPr id="6" name="Footer Placeholder 5"/>
          <p:cNvSpPr>
            <a:spLocks noGrp="1"/>
          </p:cNvSpPr>
          <p:nvPr>
            <p:ph type="ftr" sz="quarter" idx="12"/>
          </p:nvPr>
        </p:nvSpPr>
        <p:spPr/>
        <p:txBody>
          <a:bodyPr/>
          <a:lstStyle/>
          <a:p>
            <a:pPr>
              <a:defRPr/>
            </a:pPr>
            <a:endParaRPr lang="en-US" dirty="0"/>
          </a:p>
        </p:txBody>
      </p:sp>
    </p:spTree>
    <p:extLst>
      <p:ext uri="{BB962C8B-B14F-4D97-AF65-F5344CB8AC3E}">
        <p14:creationId xmlns:p14="http://schemas.microsoft.com/office/powerpoint/2010/main" val="8877720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Footer Placeholder 3"/>
          <p:cNvSpPr>
            <a:spLocks noGrp="1"/>
          </p:cNvSpPr>
          <p:nvPr>
            <p:ph type="ftr" sz="quarter"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ACF4F84D-381A-450E-820F-CE2D125BAD4B}" type="slidenum">
              <a:rPr lang="en-US" smtClean="0"/>
              <a:pPr>
                <a:defRPr/>
              </a:pPr>
              <a:t>13</a:t>
            </a:fld>
            <a:endParaRPr lang="en-US" dirty="0"/>
          </a:p>
        </p:txBody>
      </p:sp>
    </p:spTree>
    <p:extLst>
      <p:ext uri="{BB962C8B-B14F-4D97-AF65-F5344CB8AC3E}">
        <p14:creationId xmlns:p14="http://schemas.microsoft.com/office/powerpoint/2010/main" val="18392071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CA" dirty="0"/>
          </a:p>
        </p:txBody>
      </p:sp>
      <p:sp>
        <p:nvSpPr>
          <p:cNvPr id="5" name="Slide Number Placeholder 4"/>
          <p:cNvSpPr>
            <a:spLocks noGrp="1"/>
          </p:cNvSpPr>
          <p:nvPr>
            <p:ph type="sldNum" sz="quarter" idx="11"/>
          </p:nvPr>
        </p:nvSpPr>
        <p:spPr/>
        <p:txBody>
          <a:bodyPr/>
          <a:lstStyle/>
          <a:p>
            <a:pPr>
              <a:defRPr/>
            </a:pPr>
            <a:fld id="{ACF4F84D-381A-450E-820F-CE2D125BAD4B}" type="slidenum">
              <a:rPr lang="en-US" smtClean="0"/>
              <a:pPr>
                <a:defRPr/>
              </a:pPr>
              <a:t>14</a:t>
            </a:fld>
            <a:endParaRPr lang="en-US" dirty="0"/>
          </a:p>
        </p:txBody>
      </p:sp>
      <p:sp>
        <p:nvSpPr>
          <p:cNvPr id="6" name="Footer Placeholder 5"/>
          <p:cNvSpPr>
            <a:spLocks noGrp="1"/>
          </p:cNvSpPr>
          <p:nvPr>
            <p:ph type="ftr" sz="quarter" idx="12"/>
          </p:nvPr>
        </p:nvSpPr>
        <p:spPr/>
        <p:txBody>
          <a:bodyPr/>
          <a:lstStyle/>
          <a:p>
            <a:pPr>
              <a:defRPr/>
            </a:pPr>
            <a:endParaRPr lang="en-US" dirty="0"/>
          </a:p>
        </p:txBody>
      </p:sp>
    </p:spTree>
    <p:extLst>
      <p:ext uri="{BB962C8B-B14F-4D97-AF65-F5344CB8AC3E}">
        <p14:creationId xmlns:p14="http://schemas.microsoft.com/office/powerpoint/2010/main" val="22911781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CA" dirty="0"/>
          </a:p>
        </p:txBody>
      </p:sp>
      <p:sp>
        <p:nvSpPr>
          <p:cNvPr id="5" name="Slide Number Placeholder 4"/>
          <p:cNvSpPr>
            <a:spLocks noGrp="1"/>
          </p:cNvSpPr>
          <p:nvPr>
            <p:ph type="sldNum" sz="quarter" idx="11"/>
          </p:nvPr>
        </p:nvSpPr>
        <p:spPr/>
        <p:txBody>
          <a:bodyPr/>
          <a:lstStyle/>
          <a:p>
            <a:pPr>
              <a:defRPr/>
            </a:pPr>
            <a:fld id="{ACF4F84D-381A-450E-820F-CE2D125BAD4B}" type="slidenum">
              <a:rPr lang="en-US" smtClean="0"/>
              <a:pPr>
                <a:defRPr/>
              </a:pPr>
              <a:t>15</a:t>
            </a:fld>
            <a:endParaRPr lang="en-US" dirty="0"/>
          </a:p>
        </p:txBody>
      </p:sp>
      <p:sp>
        <p:nvSpPr>
          <p:cNvPr id="6" name="Footer Placeholder 5"/>
          <p:cNvSpPr>
            <a:spLocks noGrp="1"/>
          </p:cNvSpPr>
          <p:nvPr>
            <p:ph type="ftr" sz="quarter" idx="12"/>
          </p:nvPr>
        </p:nvSpPr>
        <p:spPr/>
        <p:txBody>
          <a:bodyPr/>
          <a:lstStyle/>
          <a:p>
            <a:pPr>
              <a:defRPr/>
            </a:pPr>
            <a:endParaRPr lang="en-US" dirty="0"/>
          </a:p>
        </p:txBody>
      </p:sp>
    </p:spTree>
    <p:extLst>
      <p:ext uri="{BB962C8B-B14F-4D97-AF65-F5344CB8AC3E}">
        <p14:creationId xmlns:p14="http://schemas.microsoft.com/office/powerpoint/2010/main" val="167033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CA" dirty="0"/>
          </a:p>
        </p:txBody>
      </p:sp>
      <p:sp>
        <p:nvSpPr>
          <p:cNvPr id="5" name="Slide Number Placeholder 4"/>
          <p:cNvSpPr>
            <a:spLocks noGrp="1"/>
          </p:cNvSpPr>
          <p:nvPr>
            <p:ph type="sldNum" sz="quarter" idx="11"/>
          </p:nvPr>
        </p:nvSpPr>
        <p:spPr/>
        <p:txBody>
          <a:bodyPr/>
          <a:lstStyle/>
          <a:p>
            <a:pPr>
              <a:defRPr/>
            </a:pPr>
            <a:fld id="{ACF4F84D-381A-450E-820F-CE2D125BAD4B}" type="slidenum">
              <a:rPr lang="en-US" smtClean="0"/>
              <a:pPr>
                <a:defRPr/>
              </a:pPr>
              <a:t>16</a:t>
            </a:fld>
            <a:endParaRPr lang="en-US" dirty="0"/>
          </a:p>
        </p:txBody>
      </p:sp>
      <p:sp>
        <p:nvSpPr>
          <p:cNvPr id="6" name="Footer Placeholder 5"/>
          <p:cNvSpPr>
            <a:spLocks noGrp="1"/>
          </p:cNvSpPr>
          <p:nvPr>
            <p:ph type="ftr" sz="quarter" idx="12"/>
          </p:nvPr>
        </p:nvSpPr>
        <p:spPr/>
        <p:txBody>
          <a:bodyPr/>
          <a:lstStyle/>
          <a:p>
            <a:pPr>
              <a:defRPr/>
            </a:pPr>
            <a:endParaRPr lang="en-US" dirty="0"/>
          </a:p>
        </p:txBody>
      </p:sp>
    </p:spTree>
    <p:extLst>
      <p:ext uri="{BB962C8B-B14F-4D97-AF65-F5344CB8AC3E}">
        <p14:creationId xmlns:p14="http://schemas.microsoft.com/office/powerpoint/2010/main" val="21708429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CA" dirty="0"/>
          </a:p>
        </p:txBody>
      </p:sp>
      <p:sp>
        <p:nvSpPr>
          <p:cNvPr id="5" name="Slide Number Placeholder 4"/>
          <p:cNvSpPr>
            <a:spLocks noGrp="1"/>
          </p:cNvSpPr>
          <p:nvPr>
            <p:ph type="sldNum" sz="quarter" idx="11"/>
          </p:nvPr>
        </p:nvSpPr>
        <p:spPr/>
        <p:txBody>
          <a:bodyPr/>
          <a:lstStyle/>
          <a:p>
            <a:pPr>
              <a:defRPr/>
            </a:pPr>
            <a:fld id="{ACF4F84D-381A-450E-820F-CE2D125BAD4B}" type="slidenum">
              <a:rPr lang="en-US" smtClean="0"/>
              <a:pPr>
                <a:defRPr/>
              </a:pPr>
              <a:t>17</a:t>
            </a:fld>
            <a:endParaRPr lang="en-US" dirty="0"/>
          </a:p>
        </p:txBody>
      </p:sp>
      <p:sp>
        <p:nvSpPr>
          <p:cNvPr id="6" name="Footer Placeholder 5"/>
          <p:cNvSpPr>
            <a:spLocks noGrp="1"/>
          </p:cNvSpPr>
          <p:nvPr>
            <p:ph type="ftr" sz="quarter" idx="12"/>
          </p:nvPr>
        </p:nvSpPr>
        <p:spPr/>
        <p:txBody>
          <a:bodyPr/>
          <a:lstStyle/>
          <a:p>
            <a:pPr>
              <a:defRPr/>
            </a:pPr>
            <a:endParaRPr lang="en-US" dirty="0"/>
          </a:p>
        </p:txBody>
      </p:sp>
    </p:spTree>
    <p:extLst>
      <p:ext uri="{BB962C8B-B14F-4D97-AF65-F5344CB8AC3E}">
        <p14:creationId xmlns:p14="http://schemas.microsoft.com/office/powerpoint/2010/main" val="18249656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5" name="Slide Number Placeholder 4"/>
          <p:cNvSpPr>
            <a:spLocks noGrp="1"/>
          </p:cNvSpPr>
          <p:nvPr>
            <p:ph type="sldNum" sz="quarter" idx="11"/>
          </p:nvPr>
        </p:nvSpPr>
        <p:spPr/>
        <p:txBody>
          <a:bodyPr/>
          <a:lstStyle/>
          <a:p>
            <a:pPr>
              <a:defRPr/>
            </a:pPr>
            <a:fld id="{ACF4F84D-381A-450E-820F-CE2D125BAD4B}" type="slidenum">
              <a:rPr lang="en-US" smtClean="0"/>
              <a:pPr>
                <a:defRPr/>
              </a:pPr>
              <a:t>18</a:t>
            </a:fld>
            <a:endParaRPr lang="en-US" dirty="0"/>
          </a:p>
        </p:txBody>
      </p:sp>
      <p:sp>
        <p:nvSpPr>
          <p:cNvPr id="6" name="Footer Placeholder 5"/>
          <p:cNvSpPr>
            <a:spLocks noGrp="1"/>
          </p:cNvSpPr>
          <p:nvPr>
            <p:ph type="ftr" sz="quarter" idx="12"/>
          </p:nvPr>
        </p:nvSpPr>
        <p:spPr/>
        <p:txBody>
          <a:bodyPr/>
          <a:lstStyle/>
          <a:p>
            <a:pPr>
              <a:defRPr/>
            </a:pPr>
            <a:endParaRPr lang="en-US" dirty="0"/>
          </a:p>
        </p:txBody>
      </p:sp>
    </p:spTree>
    <p:extLst>
      <p:ext uri="{BB962C8B-B14F-4D97-AF65-F5344CB8AC3E}">
        <p14:creationId xmlns:p14="http://schemas.microsoft.com/office/powerpoint/2010/main" val="26794725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b="1" dirty="0"/>
          </a:p>
        </p:txBody>
      </p:sp>
      <p:sp>
        <p:nvSpPr>
          <p:cNvPr id="5" name="Slide Number Placeholder 4"/>
          <p:cNvSpPr>
            <a:spLocks noGrp="1"/>
          </p:cNvSpPr>
          <p:nvPr>
            <p:ph type="sldNum" sz="quarter" idx="11"/>
          </p:nvPr>
        </p:nvSpPr>
        <p:spPr/>
        <p:txBody>
          <a:bodyPr/>
          <a:lstStyle/>
          <a:p>
            <a:pPr>
              <a:defRPr/>
            </a:pPr>
            <a:fld id="{ACF4F84D-381A-450E-820F-CE2D125BAD4B}" type="slidenum">
              <a:rPr lang="en-US" smtClean="0"/>
              <a:pPr>
                <a:defRPr/>
              </a:pPr>
              <a:t>20</a:t>
            </a:fld>
            <a:endParaRPr lang="en-US" dirty="0"/>
          </a:p>
        </p:txBody>
      </p:sp>
      <p:sp>
        <p:nvSpPr>
          <p:cNvPr id="6" name="Footer Placeholder 5"/>
          <p:cNvSpPr>
            <a:spLocks noGrp="1"/>
          </p:cNvSpPr>
          <p:nvPr>
            <p:ph type="ftr" sz="quarter" idx="12"/>
          </p:nvPr>
        </p:nvSpPr>
        <p:spPr/>
        <p:txBody>
          <a:bodyPr/>
          <a:lstStyle/>
          <a:p>
            <a:pPr>
              <a:defRPr/>
            </a:pPr>
            <a:endParaRPr lang="en-US" dirty="0"/>
          </a:p>
        </p:txBody>
      </p:sp>
    </p:spTree>
    <p:extLst>
      <p:ext uri="{BB962C8B-B14F-4D97-AF65-F5344CB8AC3E}">
        <p14:creationId xmlns:p14="http://schemas.microsoft.com/office/powerpoint/2010/main" val="285929474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b="1" dirty="0"/>
          </a:p>
        </p:txBody>
      </p:sp>
      <p:sp>
        <p:nvSpPr>
          <p:cNvPr id="5" name="Slide Number Placeholder 4"/>
          <p:cNvSpPr>
            <a:spLocks noGrp="1"/>
          </p:cNvSpPr>
          <p:nvPr>
            <p:ph type="sldNum" sz="quarter" idx="11"/>
          </p:nvPr>
        </p:nvSpPr>
        <p:spPr/>
        <p:txBody>
          <a:bodyPr/>
          <a:lstStyle/>
          <a:p>
            <a:pPr>
              <a:defRPr/>
            </a:pPr>
            <a:fld id="{ACF4F84D-381A-450E-820F-CE2D125BAD4B}" type="slidenum">
              <a:rPr lang="en-US" smtClean="0"/>
              <a:pPr>
                <a:defRPr/>
              </a:pPr>
              <a:t>21</a:t>
            </a:fld>
            <a:endParaRPr lang="en-US" dirty="0"/>
          </a:p>
        </p:txBody>
      </p:sp>
      <p:sp>
        <p:nvSpPr>
          <p:cNvPr id="6" name="Footer Placeholder 5"/>
          <p:cNvSpPr>
            <a:spLocks noGrp="1"/>
          </p:cNvSpPr>
          <p:nvPr>
            <p:ph type="ftr" sz="quarter" idx="12"/>
          </p:nvPr>
        </p:nvSpPr>
        <p:spPr/>
        <p:txBody>
          <a:bodyPr/>
          <a:lstStyle/>
          <a:p>
            <a:pPr>
              <a:defRPr/>
            </a:pPr>
            <a:endParaRPr lang="en-US" dirty="0"/>
          </a:p>
        </p:txBody>
      </p:sp>
    </p:spTree>
    <p:extLst>
      <p:ext uri="{BB962C8B-B14F-4D97-AF65-F5344CB8AC3E}">
        <p14:creationId xmlns:p14="http://schemas.microsoft.com/office/powerpoint/2010/main" val="31127805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ACF4F84D-381A-450E-820F-CE2D125BAD4B}" type="slidenum">
              <a:rPr lang="en-US" smtClean="0"/>
              <a:pPr>
                <a:defRPr/>
              </a:pPr>
              <a:t>2</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Tree>
    <p:extLst>
      <p:ext uri="{BB962C8B-B14F-4D97-AF65-F5344CB8AC3E}">
        <p14:creationId xmlns:p14="http://schemas.microsoft.com/office/powerpoint/2010/main" val="367951685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CA" dirty="0"/>
          </a:p>
        </p:txBody>
      </p:sp>
      <p:sp>
        <p:nvSpPr>
          <p:cNvPr id="5" name="Slide Number Placeholder 4"/>
          <p:cNvSpPr>
            <a:spLocks noGrp="1"/>
          </p:cNvSpPr>
          <p:nvPr>
            <p:ph type="sldNum" sz="quarter" idx="11"/>
          </p:nvPr>
        </p:nvSpPr>
        <p:spPr/>
        <p:txBody>
          <a:bodyPr/>
          <a:lstStyle/>
          <a:p>
            <a:pPr>
              <a:defRPr/>
            </a:pPr>
            <a:fld id="{ACF4F84D-381A-450E-820F-CE2D125BAD4B}" type="slidenum">
              <a:rPr lang="en-US" smtClean="0"/>
              <a:pPr>
                <a:defRPr/>
              </a:pPr>
              <a:t>22</a:t>
            </a:fld>
            <a:endParaRPr lang="en-US" dirty="0"/>
          </a:p>
        </p:txBody>
      </p:sp>
      <p:sp>
        <p:nvSpPr>
          <p:cNvPr id="6" name="Footer Placeholder 5"/>
          <p:cNvSpPr>
            <a:spLocks noGrp="1"/>
          </p:cNvSpPr>
          <p:nvPr>
            <p:ph type="ftr" sz="quarter" idx="12"/>
          </p:nvPr>
        </p:nvSpPr>
        <p:spPr/>
        <p:txBody>
          <a:bodyPr/>
          <a:lstStyle/>
          <a:p>
            <a:pPr>
              <a:defRPr/>
            </a:pPr>
            <a:endParaRPr lang="en-US" dirty="0"/>
          </a:p>
        </p:txBody>
      </p:sp>
    </p:spTree>
    <p:extLst>
      <p:ext uri="{BB962C8B-B14F-4D97-AF65-F5344CB8AC3E}">
        <p14:creationId xmlns:p14="http://schemas.microsoft.com/office/powerpoint/2010/main" val="250225529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CA" dirty="0"/>
          </a:p>
        </p:txBody>
      </p:sp>
      <p:sp>
        <p:nvSpPr>
          <p:cNvPr id="5" name="Slide Number Placeholder 4"/>
          <p:cNvSpPr>
            <a:spLocks noGrp="1"/>
          </p:cNvSpPr>
          <p:nvPr>
            <p:ph type="sldNum" sz="quarter" idx="11"/>
          </p:nvPr>
        </p:nvSpPr>
        <p:spPr/>
        <p:txBody>
          <a:bodyPr/>
          <a:lstStyle/>
          <a:p>
            <a:pPr>
              <a:defRPr/>
            </a:pPr>
            <a:fld id="{ACF4F84D-381A-450E-820F-CE2D125BAD4B}" type="slidenum">
              <a:rPr lang="en-US" smtClean="0"/>
              <a:pPr>
                <a:defRPr/>
              </a:pPr>
              <a:t>23</a:t>
            </a:fld>
            <a:endParaRPr lang="en-US" dirty="0"/>
          </a:p>
        </p:txBody>
      </p:sp>
      <p:sp>
        <p:nvSpPr>
          <p:cNvPr id="6" name="Footer Placeholder 5"/>
          <p:cNvSpPr>
            <a:spLocks noGrp="1"/>
          </p:cNvSpPr>
          <p:nvPr>
            <p:ph type="ftr" sz="quarter" idx="12"/>
          </p:nvPr>
        </p:nvSpPr>
        <p:spPr/>
        <p:txBody>
          <a:bodyPr/>
          <a:lstStyle/>
          <a:p>
            <a:pPr>
              <a:defRPr/>
            </a:pPr>
            <a:endParaRPr lang="en-US" dirty="0"/>
          </a:p>
        </p:txBody>
      </p:sp>
    </p:spTree>
    <p:extLst>
      <p:ext uri="{BB962C8B-B14F-4D97-AF65-F5344CB8AC3E}">
        <p14:creationId xmlns:p14="http://schemas.microsoft.com/office/powerpoint/2010/main" val="39677983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5" name="Slide Number Placeholder 4"/>
          <p:cNvSpPr>
            <a:spLocks noGrp="1"/>
          </p:cNvSpPr>
          <p:nvPr>
            <p:ph type="sldNum" sz="quarter" idx="11"/>
          </p:nvPr>
        </p:nvSpPr>
        <p:spPr/>
        <p:txBody>
          <a:bodyPr/>
          <a:lstStyle/>
          <a:p>
            <a:pPr>
              <a:defRPr/>
            </a:pPr>
            <a:fld id="{ACF4F84D-381A-450E-820F-CE2D125BAD4B}" type="slidenum">
              <a:rPr lang="en-US" smtClean="0"/>
              <a:pPr>
                <a:defRPr/>
              </a:pPr>
              <a:t>24</a:t>
            </a:fld>
            <a:endParaRPr lang="en-US" dirty="0"/>
          </a:p>
        </p:txBody>
      </p:sp>
      <p:sp>
        <p:nvSpPr>
          <p:cNvPr id="6" name="Footer Placeholder 5"/>
          <p:cNvSpPr>
            <a:spLocks noGrp="1"/>
          </p:cNvSpPr>
          <p:nvPr>
            <p:ph type="ftr" sz="quarter" idx="12"/>
          </p:nvPr>
        </p:nvSpPr>
        <p:spPr/>
        <p:txBody>
          <a:bodyPr/>
          <a:lstStyle/>
          <a:p>
            <a:pPr>
              <a:defRPr/>
            </a:pPr>
            <a:endParaRPr lang="en-US" dirty="0"/>
          </a:p>
        </p:txBody>
      </p:sp>
    </p:spTree>
    <p:extLst>
      <p:ext uri="{BB962C8B-B14F-4D97-AF65-F5344CB8AC3E}">
        <p14:creationId xmlns:p14="http://schemas.microsoft.com/office/powerpoint/2010/main" val="37176121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5" name="Slide Number Placeholder 4"/>
          <p:cNvSpPr>
            <a:spLocks noGrp="1"/>
          </p:cNvSpPr>
          <p:nvPr>
            <p:ph type="sldNum" sz="quarter" idx="11"/>
          </p:nvPr>
        </p:nvSpPr>
        <p:spPr/>
        <p:txBody>
          <a:bodyPr/>
          <a:lstStyle/>
          <a:p>
            <a:pPr>
              <a:defRPr/>
            </a:pPr>
            <a:fld id="{ACF4F84D-381A-450E-820F-CE2D125BAD4B}" type="slidenum">
              <a:rPr lang="en-US" smtClean="0"/>
              <a:pPr>
                <a:defRPr/>
              </a:pPr>
              <a:t>26</a:t>
            </a:fld>
            <a:endParaRPr lang="en-US" dirty="0"/>
          </a:p>
        </p:txBody>
      </p:sp>
      <p:sp>
        <p:nvSpPr>
          <p:cNvPr id="6" name="Footer Placeholder 5"/>
          <p:cNvSpPr>
            <a:spLocks noGrp="1"/>
          </p:cNvSpPr>
          <p:nvPr>
            <p:ph type="ftr" sz="quarter" idx="12"/>
          </p:nvPr>
        </p:nvSpPr>
        <p:spPr/>
        <p:txBody>
          <a:bodyPr/>
          <a:lstStyle/>
          <a:p>
            <a:pPr>
              <a:defRPr/>
            </a:pPr>
            <a:endParaRPr lang="en-US" dirty="0"/>
          </a:p>
        </p:txBody>
      </p:sp>
    </p:spTree>
    <p:extLst>
      <p:ext uri="{BB962C8B-B14F-4D97-AF65-F5344CB8AC3E}">
        <p14:creationId xmlns:p14="http://schemas.microsoft.com/office/powerpoint/2010/main" val="76613326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CA" dirty="0"/>
          </a:p>
        </p:txBody>
      </p:sp>
      <p:sp>
        <p:nvSpPr>
          <p:cNvPr id="5" name="Slide Number Placeholder 4"/>
          <p:cNvSpPr>
            <a:spLocks noGrp="1"/>
          </p:cNvSpPr>
          <p:nvPr>
            <p:ph type="sldNum" sz="quarter" idx="11"/>
          </p:nvPr>
        </p:nvSpPr>
        <p:spPr/>
        <p:txBody>
          <a:bodyPr/>
          <a:lstStyle/>
          <a:p>
            <a:pPr>
              <a:defRPr/>
            </a:pPr>
            <a:fld id="{ACF4F84D-381A-450E-820F-CE2D125BAD4B}" type="slidenum">
              <a:rPr lang="en-US" smtClean="0"/>
              <a:pPr>
                <a:defRPr/>
              </a:pPr>
              <a:t>27</a:t>
            </a:fld>
            <a:endParaRPr lang="en-US" dirty="0"/>
          </a:p>
        </p:txBody>
      </p:sp>
      <p:sp>
        <p:nvSpPr>
          <p:cNvPr id="6" name="Footer Placeholder 5"/>
          <p:cNvSpPr>
            <a:spLocks noGrp="1"/>
          </p:cNvSpPr>
          <p:nvPr>
            <p:ph type="ftr" sz="quarter" idx="12"/>
          </p:nvPr>
        </p:nvSpPr>
        <p:spPr/>
        <p:txBody>
          <a:bodyPr/>
          <a:lstStyle/>
          <a:p>
            <a:pPr>
              <a:defRPr/>
            </a:pPr>
            <a:endParaRPr lang="en-US" dirty="0"/>
          </a:p>
        </p:txBody>
      </p:sp>
    </p:spTree>
    <p:extLst>
      <p:ext uri="{BB962C8B-B14F-4D97-AF65-F5344CB8AC3E}">
        <p14:creationId xmlns:p14="http://schemas.microsoft.com/office/powerpoint/2010/main" val="418401270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b="1" dirty="0"/>
          </a:p>
        </p:txBody>
      </p:sp>
      <p:sp>
        <p:nvSpPr>
          <p:cNvPr id="5" name="Slide Number Placeholder 4"/>
          <p:cNvSpPr>
            <a:spLocks noGrp="1"/>
          </p:cNvSpPr>
          <p:nvPr>
            <p:ph type="sldNum" sz="quarter" idx="11"/>
          </p:nvPr>
        </p:nvSpPr>
        <p:spPr/>
        <p:txBody>
          <a:bodyPr/>
          <a:lstStyle/>
          <a:p>
            <a:pPr>
              <a:defRPr/>
            </a:pPr>
            <a:fld id="{ACF4F84D-381A-450E-820F-CE2D125BAD4B}" type="slidenum">
              <a:rPr lang="en-US" smtClean="0"/>
              <a:pPr>
                <a:defRPr/>
              </a:pPr>
              <a:t>28</a:t>
            </a:fld>
            <a:endParaRPr lang="en-US" dirty="0"/>
          </a:p>
        </p:txBody>
      </p:sp>
      <p:sp>
        <p:nvSpPr>
          <p:cNvPr id="6" name="Footer Placeholder 5"/>
          <p:cNvSpPr>
            <a:spLocks noGrp="1"/>
          </p:cNvSpPr>
          <p:nvPr>
            <p:ph type="ftr" sz="quarter" idx="12"/>
          </p:nvPr>
        </p:nvSpPr>
        <p:spPr/>
        <p:txBody>
          <a:bodyPr/>
          <a:lstStyle/>
          <a:p>
            <a:pPr>
              <a:defRPr/>
            </a:pPr>
            <a:endParaRPr lang="en-US" dirty="0"/>
          </a:p>
        </p:txBody>
      </p:sp>
    </p:spTree>
    <p:extLst>
      <p:ext uri="{BB962C8B-B14F-4D97-AF65-F5344CB8AC3E}">
        <p14:creationId xmlns:p14="http://schemas.microsoft.com/office/powerpoint/2010/main" val="298633101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5" name="Slide Number Placeholder 4"/>
          <p:cNvSpPr>
            <a:spLocks noGrp="1"/>
          </p:cNvSpPr>
          <p:nvPr>
            <p:ph type="sldNum" sz="quarter" idx="11"/>
          </p:nvPr>
        </p:nvSpPr>
        <p:spPr/>
        <p:txBody>
          <a:bodyPr/>
          <a:lstStyle/>
          <a:p>
            <a:pPr>
              <a:defRPr/>
            </a:pPr>
            <a:fld id="{ACF4F84D-381A-450E-820F-CE2D125BAD4B}" type="slidenum">
              <a:rPr lang="en-US" smtClean="0"/>
              <a:pPr>
                <a:defRPr/>
              </a:pPr>
              <a:t>29</a:t>
            </a:fld>
            <a:endParaRPr lang="en-US" dirty="0"/>
          </a:p>
        </p:txBody>
      </p:sp>
      <p:sp>
        <p:nvSpPr>
          <p:cNvPr id="6" name="Footer Placeholder 5"/>
          <p:cNvSpPr>
            <a:spLocks noGrp="1"/>
          </p:cNvSpPr>
          <p:nvPr>
            <p:ph type="ftr" sz="quarter" idx="12"/>
          </p:nvPr>
        </p:nvSpPr>
        <p:spPr/>
        <p:txBody>
          <a:bodyPr/>
          <a:lstStyle/>
          <a:p>
            <a:pPr>
              <a:defRPr/>
            </a:pPr>
            <a:endParaRPr lang="en-US" dirty="0"/>
          </a:p>
        </p:txBody>
      </p:sp>
    </p:spTree>
    <p:extLst>
      <p:ext uri="{BB962C8B-B14F-4D97-AF65-F5344CB8AC3E}">
        <p14:creationId xmlns:p14="http://schemas.microsoft.com/office/powerpoint/2010/main" val="230252084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5" name="Slide Number Placeholder 4"/>
          <p:cNvSpPr>
            <a:spLocks noGrp="1"/>
          </p:cNvSpPr>
          <p:nvPr>
            <p:ph type="sldNum" sz="quarter" idx="11"/>
          </p:nvPr>
        </p:nvSpPr>
        <p:spPr/>
        <p:txBody>
          <a:bodyPr/>
          <a:lstStyle/>
          <a:p>
            <a:pPr>
              <a:defRPr/>
            </a:pPr>
            <a:fld id="{ACF4F84D-381A-450E-820F-CE2D125BAD4B}" type="slidenum">
              <a:rPr lang="en-US" smtClean="0"/>
              <a:pPr>
                <a:defRPr/>
              </a:pPr>
              <a:t>30</a:t>
            </a:fld>
            <a:endParaRPr lang="en-US" dirty="0"/>
          </a:p>
        </p:txBody>
      </p:sp>
      <p:sp>
        <p:nvSpPr>
          <p:cNvPr id="6" name="Footer Placeholder 5"/>
          <p:cNvSpPr>
            <a:spLocks noGrp="1"/>
          </p:cNvSpPr>
          <p:nvPr>
            <p:ph type="ftr" sz="quarter" idx="12"/>
          </p:nvPr>
        </p:nvSpPr>
        <p:spPr/>
        <p:txBody>
          <a:bodyPr/>
          <a:lstStyle/>
          <a:p>
            <a:pPr>
              <a:defRPr/>
            </a:pPr>
            <a:endParaRPr lang="en-US" dirty="0"/>
          </a:p>
        </p:txBody>
      </p:sp>
    </p:spTree>
    <p:extLst>
      <p:ext uri="{BB962C8B-B14F-4D97-AF65-F5344CB8AC3E}">
        <p14:creationId xmlns:p14="http://schemas.microsoft.com/office/powerpoint/2010/main" val="79828501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5" name="Slide Number Placeholder 4"/>
          <p:cNvSpPr>
            <a:spLocks noGrp="1"/>
          </p:cNvSpPr>
          <p:nvPr>
            <p:ph type="sldNum" sz="quarter" idx="11"/>
          </p:nvPr>
        </p:nvSpPr>
        <p:spPr/>
        <p:txBody>
          <a:bodyPr/>
          <a:lstStyle/>
          <a:p>
            <a:pPr>
              <a:defRPr/>
            </a:pPr>
            <a:fld id="{ACF4F84D-381A-450E-820F-CE2D125BAD4B}" type="slidenum">
              <a:rPr lang="en-US" smtClean="0"/>
              <a:pPr>
                <a:defRPr/>
              </a:pPr>
              <a:t>31</a:t>
            </a:fld>
            <a:endParaRPr lang="en-US" dirty="0"/>
          </a:p>
        </p:txBody>
      </p:sp>
      <p:sp>
        <p:nvSpPr>
          <p:cNvPr id="6" name="Footer Placeholder 5"/>
          <p:cNvSpPr>
            <a:spLocks noGrp="1"/>
          </p:cNvSpPr>
          <p:nvPr>
            <p:ph type="ftr" sz="quarter" idx="12"/>
          </p:nvPr>
        </p:nvSpPr>
        <p:spPr/>
        <p:txBody>
          <a:bodyPr/>
          <a:lstStyle/>
          <a:p>
            <a:pPr>
              <a:defRPr/>
            </a:pPr>
            <a:endParaRPr lang="en-US" dirty="0"/>
          </a:p>
        </p:txBody>
      </p:sp>
    </p:spTree>
    <p:extLst>
      <p:ext uri="{BB962C8B-B14F-4D97-AF65-F5344CB8AC3E}">
        <p14:creationId xmlns:p14="http://schemas.microsoft.com/office/powerpoint/2010/main" val="248574860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Footer Placeholder 3"/>
          <p:cNvSpPr>
            <a:spLocks noGrp="1"/>
          </p:cNvSpPr>
          <p:nvPr>
            <p:ph type="ftr" sz="quarter"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ACF4F84D-381A-450E-820F-CE2D125BAD4B}" type="slidenum">
              <a:rPr lang="en-US" smtClean="0"/>
              <a:pPr>
                <a:defRPr/>
              </a:pPr>
              <a:t>32</a:t>
            </a:fld>
            <a:endParaRPr lang="en-US" dirty="0"/>
          </a:p>
        </p:txBody>
      </p:sp>
    </p:spTree>
    <p:extLst>
      <p:ext uri="{BB962C8B-B14F-4D97-AF65-F5344CB8AC3E}">
        <p14:creationId xmlns:p14="http://schemas.microsoft.com/office/powerpoint/2010/main" val="38277101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5" name="Slide Number Placeholder 4"/>
          <p:cNvSpPr>
            <a:spLocks noGrp="1"/>
          </p:cNvSpPr>
          <p:nvPr>
            <p:ph type="sldNum" sz="quarter" idx="11"/>
          </p:nvPr>
        </p:nvSpPr>
        <p:spPr/>
        <p:txBody>
          <a:bodyPr/>
          <a:lstStyle/>
          <a:p>
            <a:pPr>
              <a:defRPr/>
            </a:pPr>
            <a:fld id="{ACF4F84D-381A-450E-820F-CE2D125BAD4B}" type="slidenum">
              <a:rPr lang="en-US" smtClean="0"/>
              <a:pPr>
                <a:defRPr/>
              </a:pPr>
              <a:t>3</a:t>
            </a:fld>
            <a:endParaRPr lang="en-US" dirty="0"/>
          </a:p>
        </p:txBody>
      </p:sp>
      <p:sp>
        <p:nvSpPr>
          <p:cNvPr id="6" name="Footer Placeholder 5"/>
          <p:cNvSpPr>
            <a:spLocks noGrp="1"/>
          </p:cNvSpPr>
          <p:nvPr>
            <p:ph type="ftr" sz="quarter" idx="12"/>
          </p:nvPr>
        </p:nvSpPr>
        <p:spPr/>
        <p:txBody>
          <a:bodyPr/>
          <a:lstStyle/>
          <a:p>
            <a:pPr>
              <a:defRPr/>
            </a:pPr>
            <a:endParaRPr lang="en-US" dirty="0"/>
          </a:p>
        </p:txBody>
      </p:sp>
    </p:spTree>
    <p:extLst>
      <p:ext uri="{BB962C8B-B14F-4D97-AF65-F5344CB8AC3E}">
        <p14:creationId xmlns:p14="http://schemas.microsoft.com/office/powerpoint/2010/main" val="62537299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CA" dirty="0"/>
          </a:p>
        </p:txBody>
      </p:sp>
      <p:sp>
        <p:nvSpPr>
          <p:cNvPr id="5" name="Slide Number Placeholder 4"/>
          <p:cNvSpPr>
            <a:spLocks noGrp="1"/>
          </p:cNvSpPr>
          <p:nvPr>
            <p:ph type="sldNum" sz="quarter" idx="11"/>
          </p:nvPr>
        </p:nvSpPr>
        <p:spPr/>
        <p:txBody>
          <a:bodyPr/>
          <a:lstStyle/>
          <a:p>
            <a:pPr>
              <a:defRPr/>
            </a:pPr>
            <a:fld id="{ACF4F84D-381A-450E-820F-CE2D125BAD4B}" type="slidenum">
              <a:rPr lang="en-US" smtClean="0"/>
              <a:pPr>
                <a:defRPr/>
              </a:pPr>
              <a:t>33</a:t>
            </a:fld>
            <a:endParaRPr lang="en-US" dirty="0"/>
          </a:p>
        </p:txBody>
      </p:sp>
      <p:sp>
        <p:nvSpPr>
          <p:cNvPr id="6" name="Footer Placeholder 5"/>
          <p:cNvSpPr>
            <a:spLocks noGrp="1"/>
          </p:cNvSpPr>
          <p:nvPr>
            <p:ph type="ftr" sz="quarter" idx="12"/>
          </p:nvPr>
        </p:nvSpPr>
        <p:spPr/>
        <p:txBody>
          <a:bodyPr/>
          <a:lstStyle/>
          <a:p>
            <a:pPr>
              <a:defRPr/>
            </a:pPr>
            <a:endParaRPr lang="en-US" dirty="0"/>
          </a:p>
        </p:txBody>
      </p:sp>
    </p:spTree>
    <p:extLst>
      <p:ext uri="{BB962C8B-B14F-4D97-AF65-F5344CB8AC3E}">
        <p14:creationId xmlns:p14="http://schemas.microsoft.com/office/powerpoint/2010/main" val="72929290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5" name="Slide Number Placeholder 4"/>
          <p:cNvSpPr>
            <a:spLocks noGrp="1"/>
          </p:cNvSpPr>
          <p:nvPr>
            <p:ph type="sldNum" sz="quarter" idx="11"/>
          </p:nvPr>
        </p:nvSpPr>
        <p:spPr/>
        <p:txBody>
          <a:bodyPr/>
          <a:lstStyle/>
          <a:p>
            <a:pPr>
              <a:defRPr/>
            </a:pPr>
            <a:fld id="{ACF4F84D-381A-450E-820F-CE2D125BAD4B}" type="slidenum">
              <a:rPr lang="en-US" smtClean="0"/>
              <a:pPr>
                <a:defRPr/>
              </a:pPr>
              <a:t>34</a:t>
            </a:fld>
            <a:endParaRPr lang="en-US" dirty="0"/>
          </a:p>
        </p:txBody>
      </p:sp>
      <p:sp>
        <p:nvSpPr>
          <p:cNvPr id="6" name="Footer Placeholder 5"/>
          <p:cNvSpPr>
            <a:spLocks noGrp="1"/>
          </p:cNvSpPr>
          <p:nvPr>
            <p:ph type="ftr" sz="quarter" idx="12"/>
          </p:nvPr>
        </p:nvSpPr>
        <p:spPr/>
        <p:txBody>
          <a:bodyPr/>
          <a:lstStyle/>
          <a:p>
            <a:pPr>
              <a:defRPr/>
            </a:pPr>
            <a:endParaRPr lang="en-US" dirty="0"/>
          </a:p>
        </p:txBody>
      </p:sp>
    </p:spTree>
    <p:extLst>
      <p:ext uri="{BB962C8B-B14F-4D97-AF65-F5344CB8AC3E}">
        <p14:creationId xmlns:p14="http://schemas.microsoft.com/office/powerpoint/2010/main" val="350560586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CA" dirty="0"/>
          </a:p>
        </p:txBody>
      </p:sp>
      <p:sp>
        <p:nvSpPr>
          <p:cNvPr id="5" name="Slide Number Placeholder 4"/>
          <p:cNvSpPr>
            <a:spLocks noGrp="1"/>
          </p:cNvSpPr>
          <p:nvPr>
            <p:ph type="sldNum" sz="quarter" idx="11"/>
          </p:nvPr>
        </p:nvSpPr>
        <p:spPr/>
        <p:txBody>
          <a:bodyPr/>
          <a:lstStyle/>
          <a:p>
            <a:pPr>
              <a:defRPr/>
            </a:pPr>
            <a:fld id="{ACF4F84D-381A-450E-820F-CE2D125BAD4B}" type="slidenum">
              <a:rPr lang="en-US" smtClean="0"/>
              <a:pPr>
                <a:defRPr/>
              </a:pPr>
              <a:t>35</a:t>
            </a:fld>
            <a:endParaRPr lang="en-US" dirty="0"/>
          </a:p>
        </p:txBody>
      </p:sp>
      <p:sp>
        <p:nvSpPr>
          <p:cNvPr id="6" name="Footer Placeholder 5"/>
          <p:cNvSpPr>
            <a:spLocks noGrp="1"/>
          </p:cNvSpPr>
          <p:nvPr>
            <p:ph type="ftr" sz="quarter" idx="12"/>
          </p:nvPr>
        </p:nvSpPr>
        <p:spPr/>
        <p:txBody>
          <a:bodyPr/>
          <a:lstStyle/>
          <a:p>
            <a:pPr>
              <a:defRPr/>
            </a:pPr>
            <a:endParaRPr lang="en-US" dirty="0"/>
          </a:p>
        </p:txBody>
      </p:sp>
    </p:spTree>
    <p:extLst>
      <p:ext uri="{BB962C8B-B14F-4D97-AF65-F5344CB8AC3E}">
        <p14:creationId xmlns:p14="http://schemas.microsoft.com/office/powerpoint/2010/main" val="36654312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5" name="Slide Number Placeholder 4"/>
          <p:cNvSpPr>
            <a:spLocks noGrp="1"/>
          </p:cNvSpPr>
          <p:nvPr>
            <p:ph type="sldNum" sz="quarter" idx="11"/>
          </p:nvPr>
        </p:nvSpPr>
        <p:spPr/>
        <p:txBody>
          <a:bodyPr/>
          <a:lstStyle/>
          <a:p>
            <a:pPr>
              <a:defRPr/>
            </a:pPr>
            <a:fld id="{ACF4F84D-381A-450E-820F-CE2D125BAD4B}" type="slidenum">
              <a:rPr lang="en-US" smtClean="0"/>
              <a:pPr>
                <a:defRPr/>
              </a:pPr>
              <a:t>36</a:t>
            </a:fld>
            <a:endParaRPr lang="en-US" dirty="0"/>
          </a:p>
        </p:txBody>
      </p:sp>
      <p:sp>
        <p:nvSpPr>
          <p:cNvPr id="6" name="Footer Placeholder 5"/>
          <p:cNvSpPr>
            <a:spLocks noGrp="1"/>
          </p:cNvSpPr>
          <p:nvPr>
            <p:ph type="ftr" sz="quarter" idx="12"/>
          </p:nvPr>
        </p:nvSpPr>
        <p:spPr/>
        <p:txBody>
          <a:bodyPr/>
          <a:lstStyle/>
          <a:p>
            <a:pPr>
              <a:defRPr/>
            </a:pPr>
            <a:endParaRPr lang="en-US" dirty="0"/>
          </a:p>
        </p:txBody>
      </p:sp>
    </p:spTree>
    <p:extLst>
      <p:ext uri="{BB962C8B-B14F-4D97-AF65-F5344CB8AC3E}">
        <p14:creationId xmlns:p14="http://schemas.microsoft.com/office/powerpoint/2010/main" val="202889864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5" name="Slide Number Placeholder 4"/>
          <p:cNvSpPr>
            <a:spLocks noGrp="1"/>
          </p:cNvSpPr>
          <p:nvPr>
            <p:ph type="sldNum" sz="quarter" idx="11"/>
          </p:nvPr>
        </p:nvSpPr>
        <p:spPr/>
        <p:txBody>
          <a:bodyPr/>
          <a:lstStyle/>
          <a:p>
            <a:pPr>
              <a:defRPr/>
            </a:pPr>
            <a:fld id="{ACF4F84D-381A-450E-820F-CE2D125BAD4B}" type="slidenum">
              <a:rPr lang="en-US" smtClean="0"/>
              <a:pPr>
                <a:defRPr/>
              </a:pPr>
              <a:t>37</a:t>
            </a:fld>
            <a:endParaRPr lang="en-US" dirty="0"/>
          </a:p>
        </p:txBody>
      </p:sp>
      <p:sp>
        <p:nvSpPr>
          <p:cNvPr id="6" name="Footer Placeholder 5"/>
          <p:cNvSpPr>
            <a:spLocks noGrp="1"/>
          </p:cNvSpPr>
          <p:nvPr>
            <p:ph type="ftr" sz="quarter" idx="12"/>
          </p:nvPr>
        </p:nvSpPr>
        <p:spPr/>
        <p:txBody>
          <a:bodyPr/>
          <a:lstStyle/>
          <a:p>
            <a:pPr>
              <a:defRPr/>
            </a:pPr>
            <a:endParaRPr lang="en-US" dirty="0"/>
          </a:p>
        </p:txBody>
      </p:sp>
    </p:spTree>
    <p:extLst>
      <p:ext uri="{BB962C8B-B14F-4D97-AF65-F5344CB8AC3E}">
        <p14:creationId xmlns:p14="http://schemas.microsoft.com/office/powerpoint/2010/main" val="331871165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5" name="Slide Number Placeholder 4"/>
          <p:cNvSpPr>
            <a:spLocks noGrp="1"/>
          </p:cNvSpPr>
          <p:nvPr>
            <p:ph type="sldNum" sz="quarter" idx="11"/>
          </p:nvPr>
        </p:nvSpPr>
        <p:spPr/>
        <p:txBody>
          <a:bodyPr/>
          <a:lstStyle/>
          <a:p>
            <a:pPr>
              <a:defRPr/>
            </a:pPr>
            <a:fld id="{ACF4F84D-381A-450E-820F-CE2D125BAD4B}" type="slidenum">
              <a:rPr lang="en-US" smtClean="0"/>
              <a:pPr>
                <a:defRPr/>
              </a:pPr>
              <a:t>38</a:t>
            </a:fld>
            <a:endParaRPr lang="en-US" dirty="0"/>
          </a:p>
        </p:txBody>
      </p:sp>
      <p:sp>
        <p:nvSpPr>
          <p:cNvPr id="6" name="Footer Placeholder 5"/>
          <p:cNvSpPr>
            <a:spLocks noGrp="1"/>
          </p:cNvSpPr>
          <p:nvPr>
            <p:ph type="ftr" sz="quarter" idx="12"/>
          </p:nvPr>
        </p:nvSpPr>
        <p:spPr/>
        <p:txBody>
          <a:bodyPr/>
          <a:lstStyle/>
          <a:p>
            <a:pPr>
              <a:defRPr/>
            </a:pPr>
            <a:endParaRPr lang="en-US" dirty="0"/>
          </a:p>
        </p:txBody>
      </p:sp>
    </p:spTree>
    <p:extLst>
      <p:ext uri="{BB962C8B-B14F-4D97-AF65-F5344CB8AC3E}">
        <p14:creationId xmlns:p14="http://schemas.microsoft.com/office/powerpoint/2010/main" val="295686233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CA" dirty="0"/>
          </a:p>
        </p:txBody>
      </p:sp>
      <p:sp>
        <p:nvSpPr>
          <p:cNvPr id="5" name="Slide Number Placeholder 4"/>
          <p:cNvSpPr>
            <a:spLocks noGrp="1"/>
          </p:cNvSpPr>
          <p:nvPr>
            <p:ph type="sldNum" sz="quarter" idx="11"/>
          </p:nvPr>
        </p:nvSpPr>
        <p:spPr/>
        <p:txBody>
          <a:bodyPr/>
          <a:lstStyle/>
          <a:p>
            <a:pPr>
              <a:defRPr/>
            </a:pPr>
            <a:fld id="{ACF4F84D-381A-450E-820F-CE2D125BAD4B}" type="slidenum">
              <a:rPr lang="en-US" smtClean="0"/>
              <a:pPr>
                <a:defRPr/>
              </a:pPr>
              <a:t>39</a:t>
            </a:fld>
            <a:endParaRPr lang="en-US" dirty="0"/>
          </a:p>
        </p:txBody>
      </p:sp>
      <p:sp>
        <p:nvSpPr>
          <p:cNvPr id="6" name="Footer Placeholder 5"/>
          <p:cNvSpPr>
            <a:spLocks noGrp="1"/>
          </p:cNvSpPr>
          <p:nvPr>
            <p:ph type="ftr" sz="quarter" idx="12"/>
          </p:nvPr>
        </p:nvSpPr>
        <p:spPr/>
        <p:txBody>
          <a:bodyPr/>
          <a:lstStyle/>
          <a:p>
            <a:pPr>
              <a:defRPr/>
            </a:pPr>
            <a:endParaRPr lang="en-US" dirty="0"/>
          </a:p>
        </p:txBody>
      </p:sp>
    </p:spTree>
    <p:extLst>
      <p:ext uri="{BB962C8B-B14F-4D97-AF65-F5344CB8AC3E}">
        <p14:creationId xmlns:p14="http://schemas.microsoft.com/office/powerpoint/2010/main" val="374430624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5" name="Slide Number Placeholder 4"/>
          <p:cNvSpPr>
            <a:spLocks noGrp="1"/>
          </p:cNvSpPr>
          <p:nvPr>
            <p:ph type="sldNum" sz="quarter" idx="11"/>
          </p:nvPr>
        </p:nvSpPr>
        <p:spPr/>
        <p:txBody>
          <a:bodyPr/>
          <a:lstStyle/>
          <a:p>
            <a:pPr>
              <a:defRPr/>
            </a:pPr>
            <a:fld id="{ACF4F84D-381A-450E-820F-CE2D125BAD4B}" type="slidenum">
              <a:rPr lang="en-US" smtClean="0"/>
              <a:pPr>
                <a:defRPr/>
              </a:pPr>
              <a:t>40</a:t>
            </a:fld>
            <a:endParaRPr lang="en-US" dirty="0"/>
          </a:p>
        </p:txBody>
      </p:sp>
      <p:sp>
        <p:nvSpPr>
          <p:cNvPr id="6" name="Footer Placeholder 5"/>
          <p:cNvSpPr>
            <a:spLocks noGrp="1"/>
          </p:cNvSpPr>
          <p:nvPr>
            <p:ph type="ftr" sz="quarter" idx="12"/>
          </p:nvPr>
        </p:nvSpPr>
        <p:spPr/>
        <p:txBody>
          <a:bodyPr/>
          <a:lstStyle/>
          <a:p>
            <a:pPr>
              <a:defRPr/>
            </a:pPr>
            <a:endParaRPr lang="en-US" dirty="0"/>
          </a:p>
        </p:txBody>
      </p:sp>
    </p:spTree>
    <p:extLst>
      <p:ext uri="{BB962C8B-B14F-4D97-AF65-F5344CB8AC3E}">
        <p14:creationId xmlns:p14="http://schemas.microsoft.com/office/powerpoint/2010/main" val="390998343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5" name="Slide Number Placeholder 4"/>
          <p:cNvSpPr>
            <a:spLocks noGrp="1"/>
          </p:cNvSpPr>
          <p:nvPr>
            <p:ph type="sldNum" sz="quarter" idx="11"/>
          </p:nvPr>
        </p:nvSpPr>
        <p:spPr/>
        <p:txBody>
          <a:bodyPr/>
          <a:lstStyle/>
          <a:p>
            <a:pPr>
              <a:defRPr/>
            </a:pPr>
            <a:fld id="{ACF4F84D-381A-450E-820F-CE2D125BAD4B}" type="slidenum">
              <a:rPr lang="en-US" smtClean="0"/>
              <a:pPr>
                <a:defRPr/>
              </a:pPr>
              <a:t>41</a:t>
            </a:fld>
            <a:endParaRPr lang="en-US" dirty="0"/>
          </a:p>
        </p:txBody>
      </p:sp>
      <p:sp>
        <p:nvSpPr>
          <p:cNvPr id="6" name="Footer Placeholder 5"/>
          <p:cNvSpPr>
            <a:spLocks noGrp="1"/>
          </p:cNvSpPr>
          <p:nvPr>
            <p:ph type="ftr" sz="quarter" idx="12"/>
          </p:nvPr>
        </p:nvSpPr>
        <p:spPr/>
        <p:txBody>
          <a:bodyPr/>
          <a:lstStyle/>
          <a:p>
            <a:pPr>
              <a:defRPr/>
            </a:pPr>
            <a:endParaRPr lang="en-US" dirty="0"/>
          </a:p>
        </p:txBody>
      </p:sp>
    </p:spTree>
    <p:extLst>
      <p:ext uri="{BB962C8B-B14F-4D97-AF65-F5344CB8AC3E}">
        <p14:creationId xmlns:p14="http://schemas.microsoft.com/office/powerpoint/2010/main" val="243714868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CA" dirty="0"/>
          </a:p>
        </p:txBody>
      </p:sp>
      <p:sp>
        <p:nvSpPr>
          <p:cNvPr id="5" name="Slide Number Placeholder 4"/>
          <p:cNvSpPr>
            <a:spLocks noGrp="1"/>
          </p:cNvSpPr>
          <p:nvPr>
            <p:ph type="sldNum" sz="quarter" idx="11"/>
          </p:nvPr>
        </p:nvSpPr>
        <p:spPr/>
        <p:txBody>
          <a:bodyPr/>
          <a:lstStyle/>
          <a:p>
            <a:pPr>
              <a:defRPr/>
            </a:pPr>
            <a:fld id="{ACF4F84D-381A-450E-820F-CE2D125BAD4B}" type="slidenum">
              <a:rPr lang="en-US" smtClean="0"/>
              <a:pPr>
                <a:defRPr/>
              </a:pPr>
              <a:t>42</a:t>
            </a:fld>
            <a:endParaRPr lang="en-US" dirty="0"/>
          </a:p>
        </p:txBody>
      </p:sp>
      <p:sp>
        <p:nvSpPr>
          <p:cNvPr id="6" name="Footer Placeholder 5"/>
          <p:cNvSpPr>
            <a:spLocks noGrp="1"/>
          </p:cNvSpPr>
          <p:nvPr>
            <p:ph type="ftr" sz="quarter" idx="12"/>
          </p:nvPr>
        </p:nvSpPr>
        <p:spPr/>
        <p:txBody>
          <a:bodyPr/>
          <a:lstStyle/>
          <a:p>
            <a:pPr>
              <a:defRPr/>
            </a:pPr>
            <a:endParaRPr lang="en-US" dirty="0"/>
          </a:p>
        </p:txBody>
      </p:sp>
    </p:spTree>
    <p:extLst>
      <p:ext uri="{BB962C8B-B14F-4D97-AF65-F5344CB8AC3E}">
        <p14:creationId xmlns:p14="http://schemas.microsoft.com/office/powerpoint/2010/main" val="42114096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5" name="Slide Number Placeholder 4"/>
          <p:cNvSpPr>
            <a:spLocks noGrp="1"/>
          </p:cNvSpPr>
          <p:nvPr>
            <p:ph type="sldNum" sz="quarter" idx="11"/>
          </p:nvPr>
        </p:nvSpPr>
        <p:spPr/>
        <p:txBody>
          <a:bodyPr/>
          <a:lstStyle/>
          <a:p>
            <a:pPr>
              <a:defRPr/>
            </a:pPr>
            <a:fld id="{ACF4F84D-381A-450E-820F-CE2D125BAD4B}" type="slidenum">
              <a:rPr lang="en-US" smtClean="0"/>
              <a:pPr>
                <a:defRPr/>
              </a:pPr>
              <a:t>4</a:t>
            </a:fld>
            <a:endParaRPr lang="en-US" dirty="0"/>
          </a:p>
        </p:txBody>
      </p:sp>
      <p:sp>
        <p:nvSpPr>
          <p:cNvPr id="6" name="Footer Placeholder 5"/>
          <p:cNvSpPr>
            <a:spLocks noGrp="1"/>
          </p:cNvSpPr>
          <p:nvPr>
            <p:ph type="ftr" sz="quarter" idx="12"/>
          </p:nvPr>
        </p:nvSpPr>
        <p:spPr/>
        <p:txBody>
          <a:bodyPr/>
          <a:lstStyle/>
          <a:p>
            <a:pPr>
              <a:defRPr/>
            </a:pPr>
            <a:endParaRPr lang="en-US" dirty="0"/>
          </a:p>
        </p:txBody>
      </p:sp>
    </p:spTree>
    <p:extLst>
      <p:ext uri="{BB962C8B-B14F-4D97-AF65-F5344CB8AC3E}">
        <p14:creationId xmlns:p14="http://schemas.microsoft.com/office/powerpoint/2010/main" val="313411762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5" name="Slide Number Placeholder 4"/>
          <p:cNvSpPr>
            <a:spLocks noGrp="1"/>
          </p:cNvSpPr>
          <p:nvPr>
            <p:ph type="sldNum" sz="quarter" idx="11"/>
          </p:nvPr>
        </p:nvSpPr>
        <p:spPr/>
        <p:txBody>
          <a:bodyPr/>
          <a:lstStyle/>
          <a:p>
            <a:pPr>
              <a:defRPr/>
            </a:pPr>
            <a:fld id="{ACF4F84D-381A-450E-820F-CE2D125BAD4B}" type="slidenum">
              <a:rPr lang="en-US" smtClean="0"/>
              <a:pPr>
                <a:defRPr/>
              </a:pPr>
              <a:t>43</a:t>
            </a:fld>
            <a:endParaRPr lang="en-US" dirty="0"/>
          </a:p>
        </p:txBody>
      </p:sp>
      <p:sp>
        <p:nvSpPr>
          <p:cNvPr id="6" name="Footer Placeholder 5"/>
          <p:cNvSpPr>
            <a:spLocks noGrp="1"/>
          </p:cNvSpPr>
          <p:nvPr>
            <p:ph type="ftr" sz="quarter" idx="12"/>
          </p:nvPr>
        </p:nvSpPr>
        <p:spPr/>
        <p:txBody>
          <a:bodyPr/>
          <a:lstStyle/>
          <a:p>
            <a:pPr>
              <a:defRPr/>
            </a:pPr>
            <a:endParaRPr lang="en-US" dirty="0"/>
          </a:p>
        </p:txBody>
      </p:sp>
    </p:spTree>
    <p:extLst>
      <p:ext uri="{BB962C8B-B14F-4D97-AF65-F5344CB8AC3E}">
        <p14:creationId xmlns:p14="http://schemas.microsoft.com/office/powerpoint/2010/main" val="106218877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5" name="Slide Number Placeholder 4"/>
          <p:cNvSpPr>
            <a:spLocks noGrp="1"/>
          </p:cNvSpPr>
          <p:nvPr>
            <p:ph type="sldNum" sz="quarter" idx="11"/>
          </p:nvPr>
        </p:nvSpPr>
        <p:spPr/>
        <p:txBody>
          <a:bodyPr/>
          <a:lstStyle/>
          <a:p>
            <a:pPr>
              <a:defRPr/>
            </a:pPr>
            <a:fld id="{ACF4F84D-381A-450E-820F-CE2D125BAD4B}" type="slidenum">
              <a:rPr lang="en-US" smtClean="0"/>
              <a:pPr>
                <a:defRPr/>
              </a:pPr>
              <a:t>44</a:t>
            </a:fld>
            <a:endParaRPr lang="en-US" dirty="0"/>
          </a:p>
        </p:txBody>
      </p:sp>
      <p:sp>
        <p:nvSpPr>
          <p:cNvPr id="6" name="Footer Placeholder 5"/>
          <p:cNvSpPr>
            <a:spLocks noGrp="1"/>
          </p:cNvSpPr>
          <p:nvPr>
            <p:ph type="ftr" sz="quarter" idx="12"/>
          </p:nvPr>
        </p:nvSpPr>
        <p:spPr/>
        <p:txBody>
          <a:bodyPr/>
          <a:lstStyle/>
          <a:p>
            <a:pPr>
              <a:defRPr/>
            </a:pPr>
            <a:endParaRPr lang="en-US" dirty="0"/>
          </a:p>
        </p:txBody>
      </p:sp>
    </p:spTree>
    <p:extLst>
      <p:ext uri="{BB962C8B-B14F-4D97-AF65-F5344CB8AC3E}">
        <p14:creationId xmlns:p14="http://schemas.microsoft.com/office/powerpoint/2010/main" val="163698312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5" name="Slide Number Placeholder 4"/>
          <p:cNvSpPr>
            <a:spLocks noGrp="1"/>
          </p:cNvSpPr>
          <p:nvPr>
            <p:ph type="sldNum" sz="quarter" idx="11"/>
          </p:nvPr>
        </p:nvSpPr>
        <p:spPr/>
        <p:txBody>
          <a:bodyPr/>
          <a:lstStyle/>
          <a:p>
            <a:pPr>
              <a:defRPr/>
            </a:pPr>
            <a:fld id="{ACF4F84D-381A-450E-820F-CE2D125BAD4B}" type="slidenum">
              <a:rPr lang="en-US" smtClean="0"/>
              <a:pPr>
                <a:defRPr/>
              </a:pPr>
              <a:t>45</a:t>
            </a:fld>
            <a:endParaRPr lang="en-US" dirty="0"/>
          </a:p>
        </p:txBody>
      </p:sp>
      <p:sp>
        <p:nvSpPr>
          <p:cNvPr id="6" name="Footer Placeholder 5"/>
          <p:cNvSpPr>
            <a:spLocks noGrp="1"/>
          </p:cNvSpPr>
          <p:nvPr>
            <p:ph type="ftr" sz="quarter" idx="12"/>
          </p:nvPr>
        </p:nvSpPr>
        <p:spPr/>
        <p:txBody>
          <a:bodyPr/>
          <a:lstStyle/>
          <a:p>
            <a:pPr>
              <a:defRPr/>
            </a:pPr>
            <a:endParaRPr lang="en-US" dirty="0"/>
          </a:p>
        </p:txBody>
      </p:sp>
    </p:spTree>
    <p:extLst>
      <p:ext uri="{BB962C8B-B14F-4D97-AF65-F5344CB8AC3E}">
        <p14:creationId xmlns:p14="http://schemas.microsoft.com/office/powerpoint/2010/main" val="22932602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5" name="Slide Number Placeholder 4"/>
          <p:cNvSpPr>
            <a:spLocks noGrp="1"/>
          </p:cNvSpPr>
          <p:nvPr>
            <p:ph type="sldNum" sz="quarter" idx="11"/>
          </p:nvPr>
        </p:nvSpPr>
        <p:spPr/>
        <p:txBody>
          <a:bodyPr/>
          <a:lstStyle/>
          <a:p>
            <a:pPr>
              <a:defRPr/>
            </a:pPr>
            <a:fld id="{ACF4F84D-381A-450E-820F-CE2D125BAD4B}" type="slidenum">
              <a:rPr lang="en-US" smtClean="0"/>
              <a:pPr>
                <a:defRPr/>
              </a:pPr>
              <a:t>6</a:t>
            </a:fld>
            <a:endParaRPr lang="en-US" dirty="0"/>
          </a:p>
        </p:txBody>
      </p:sp>
      <p:sp>
        <p:nvSpPr>
          <p:cNvPr id="6" name="Footer Placeholder 5"/>
          <p:cNvSpPr>
            <a:spLocks noGrp="1"/>
          </p:cNvSpPr>
          <p:nvPr>
            <p:ph type="ftr" sz="quarter" idx="12"/>
          </p:nvPr>
        </p:nvSpPr>
        <p:spPr/>
        <p:txBody>
          <a:bodyPr/>
          <a:lstStyle/>
          <a:p>
            <a:pPr>
              <a:defRPr/>
            </a:pPr>
            <a:endParaRPr lang="en-US" dirty="0"/>
          </a:p>
        </p:txBody>
      </p:sp>
    </p:spTree>
    <p:extLst>
      <p:ext uri="{BB962C8B-B14F-4D97-AF65-F5344CB8AC3E}">
        <p14:creationId xmlns:p14="http://schemas.microsoft.com/office/powerpoint/2010/main" val="17326734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CA" dirty="0"/>
          </a:p>
        </p:txBody>
      </p:sp>
      <p:sp>
        <p:nvSpPr>
          <p:cNvPr id="5" name="Slide Number Placeholder 4"/>
          <p:cNvSpPr>
            <a:spLocks noGrp="1"/>
          </p:cNvSpPr>
          <p:nvPr>
            <p:ph type="sldNum" sz="quarter" idx="11"/>
          </p:nvPr>
        </p:nvSpPr>
        <p:spPr/>
        <p:txBody>
          <a:bodyPr/>
          <a:lstStyle/>
          <a:p>
            <a:pPr>
              <a:defRPr/>
            </a:pPr>
            <a:fld id="{ACF4F84D-381A-450E-820F-CE2D125BAD4B}" type="slidenum">
              <a:rPr lang="en-US" smtClean="0"/>
              <a:pPr>
                <a:defRPr/>
              </a:pPr>
              <a:t>7</a:t>
            </a:fld>
            <a:endParaRPr lang="en-US" dirty="0"/>
          </a:p>
        </p:txBody>
      </p:sp>
      <p:sp>
        <p:nvSpPr>
          <p:cNvPr id="6" name="Footer Placeholder 5"/>
          <p:cNvSpPr>
            <a:spLocks noGrp="1"/>
          </p:cNvSpPr>
          <p:nvPr>
            <p:ph type="ftr" sz="quarter" idx="12"/>
          </p:nvPr>
        </p:nvSpPr>
        <p:spPr/>
        <p:txBody>
          <a:bodyPr/>
          <a:lstStyle/>
          <a:p>
            <a:pPr>
              <a:defRPr/>
            </a:pPr>
            <a:endParaRPr lang="en-US" dirty="0"/>
          </a:p>
        </p:txBody>
      </p:sp>
    </p:spTree>
    <p:extLst>
      <p:ext uri="{BB962C8B-B14F-4D97-AF65-F5344CB8AC3E}">
        <p14:creationId xmlns:p14="http://schemas.microsoft.com/office/powerpoint/2010/main" val="7307780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5" name="Slide Number Placeholder 4"/>
          <p:cNvSpPr>
            <a:spLocks noGrp="1"/>
          </p:cNvSpPr>
          <p:nvPr>
            <p:ph type="sldNum" sz="quarter" idx="11"/>
          </p:nvPr>
        </p:nvSpPr>
        <p:spPr/>
        <p:txBody>
          <a:bodyPr/>
          <a:lstStyle/>
          <a:p>
            <a:pPr>
              <a:defRPr/>
            </a:pPr>
            <a:fld id="{ACF4F84D-381A-450E-820F-CE2D125BAD4B}" type="slidenum">
              <a:rPr lang="en-US" smtClean="0"/>
              <a:pPr>
                <a:defRPr/>
              </a:pPr>
              <a:t>8</a:t>
            </a:fld>
            <a:endParaRPr lang="en-US" dirty="0"/>
          </a:p>
        </p:txBody>
      </p:sp>
      <p:sp>
        <p:nvSpPr>
          <p:cNvPr id="6" name="Footer Placeholder 5"/>
          <p:cNvSpPr>
            <a:spLocks noGrp="1"/>
          </p:cNvSpPr>
          <p:nvPr>
            <p:ph type="ftr" sz="quarter" idx="12"/>
          </p:nvPr>
        </p:nvSpPr>
        <p:spPr/>
        <p:txBody>
          <a:bodyPr/>
          <a:lstStyle/>
          <a:p>
            <a:pPr>
              <a:defRPr/>
            </a:pPr>
            <a:endParaRPr lang="en-US" dirty="0"/>
          </a:p>
        </p:txBody>
      </p:sp>
    </p:spTree>
    <p:extLst>
      <p:ext uri="{BB962C8B-B14F-4D97-AF65-F5344CB8AC3E}">
        <p14:creationId xmlns:p14="http://schemas.microsoft.com/office/powerpoint/2010/main" val="8707198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5" name="Slide Number Placeholder 4"/>
          <p:cNvSpPr>
            <a:spLocks noGrp="1"/>
          </p:cNvSpPr>
          <p:nvPr>
            <p:ph type="sldNum" sz="quarter" idx="11"/>
          </p:nvPr>
        </p:nvSpPr>
        <p:spPr/>
        <p:txBody>
          <a:bodyPr/>
          <a:lstStyle/>
          <a:p>
            <a:pPr>
              <a:defRPr/>
            </a:pPr>
            <a:fld id="{ACF4F84D-381A-450E-820F-CE2D125BAD4B}" type="slidenum">
              <a:rPr lang="en-US" smtClean="0"/>
              <a:pPr>
                <a:defRPr/>
              </a:pPr>
              <a:t>9</a:t>
            </a:fld>
            <a:endParaRPr lang="en-US" dirty="0"/>
          </a:p>
        </p:txBody>
      </p:sp>
      <p:sp>
        <p:nvSpPr>
          <p:cNvPr id="6" name="Footer Placeholder 5"/>
          <p:cNvSpPr>
            <a:spLocks noGrp="1"/>
          </p:cNvSpPr>
          <p:nvPr>
            <p:ph type="ftr" sz="quarter" idx="12"/>
          </p:nvPr>
        </p:nvSpPr>
        <p:spPr/>
        <p:txBody>
          <a:bodyPr/>
          <a:lstStyle/>
          <a:p>
            <a:pPr>
              <a:defRPr/>
            </a:pPr>
            <a:endParaRPr lang="en-US" dirty="0"/>
          </a:p>
        </p:txBody>
      </p:sp>
    </p:spTree>
    <p:extLst>
      <p:ext uri="{BB962C8B-B14F-4D97-AF65-F5344CB8AC3E}">
        <p14:creationId xmlns:p14="http://schemas.microsoft.com/office/powerpoint/2010/main" val="7253615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CA" dirty="0"/>
          </a:p>
        </p:txBody>
      </p:sp>
      <p:sp>
        <p:nvSpPr>
          <p:cNvPr id="6" name="Slide Number Placeholder 5"/>
          <p:cNvSpPr>
            <a:spLocks noGrp="1"/>
          </p:cNvSpPr>
          <p:nvPr>
            <p:ph type="sldNum" sz="quarter" idx="12"/>
          </p:nvPr>
        </p:nvSpPr>
        <p:spPr/>
        <p:txBody>
          <a:bodyPr/>
          <a:lstStyle/>
          <a:p>
            <a:pPr>
              <a:defRPr/>
            </a:pPr>
            <a:fld id="{ACF4F84D-381A-450E-820F-CE2D125BAD4B}" type="slidenum">
              <a:rPr lang="en-US" smtClean="0"/>
              <a:pPr>
                <a:defRPr/>
              </a:pPr>
              <a:t>10</a:t>
            </a:fld>
            <a:endParaRPr lang="en-US" dirty="0"/>
          </a:p>
        </p:txBody>
      </p:sp>
      <p:sp>
        <p:nvSpPr>
          <p:cNvPr id="4" name="Footer Placeholder 3"/>
          <p:cNvSpPr>
            <a:spLocks noGrp="1"/>
          </p:cNvSpPr>
          <p:nvPr>
            <p:ph type="ftr" sz="quarter" idx="13"/>
          </p:nvPr>
        </p:nvSpPr>
        <p:spPr/>
        <p:txBody>
          <a:bodyPr/>
          <a:lstStyle/>
          <a:p>
            <a:pPr>
              <a:defRPr/>
            </a:pPr>
            <a:endParaRPr lang="en-US" dirty="0"/>
          </a:p>
        </p:txBody>
      </p:sp>
    </p:spTree>
    <p:extLst>
      <p:ext uri="{BB962C8B-B14F-4D97-AF65-F5344CB8AC3E}">
        <p14:creationId xmlns:p14="http://schemas.microsoft.com/office/powerpoint/2010/main" val="342865187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3" cstate="print">
            <a:lum/>
          </a:blip>
          <a:srcRect/>
          <a:stretch>
            <a:fillRect t="-3000" b="-3000"/>
          </a:stretch>
        </a:blipFill>
        <a:effectLst/>
      </p:bgPr>
    </p:bg>
    <p:spTree>
      <p:nvGrpSpPr>
        <p:cNvPr id="1" name=""/>
        <p:cNvGrpSpPr/>
        <p:nvPr/>
      </p:nvGrpSpPr>
      <p:grpSpPr>
        <a:xfrm>
          <a:off x="0" y="0"/>
          <a:ext cx="0" cy="0"/>
          <a:chOff x="0" y="0"/>
          <a:chExt cx="0" cy="0"/>
        </a:xfrm>
      </p:grpSpPr>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7"/>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8"/>
          <p:cNvSpPr/>
          <p:nvPr/>
        </p:nvSpPr>
        <p:spPr>
          <a:xfrm>
            <a:off x="-9524"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9"/>
          <p:cNvSpPr/>
          <p:nvPr/>
        </p:nvSpPr>
        <p:spPr>
          <a:xfrm>
            <a:off x="1544638" y="4654551"/>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Rectangle 10"/>
          <p:cNvSpPr/>
          <p:nvPr/>
        </p:nvSpPr>
        <p:spPr bwMode="white">
          <a:xfrm>
            <a:off x="1447802"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Text Placeholder 3"/>
          <p:cNvSpPr>
            <a:spLocks noGrp="1"/>
          </p:cNvSpPr>
          <p:nvPr>
            <p:ph type="body" sz="half" idx="2"/>
          </p:nvPr>
        </p:nvSpPr>
        <p:spPr>
          <a:xfrm>
            <a:off x="1600200" y="5486400"/>
            <a:ext cx="7315200" cy="685800"/>
          </a:xfrm>
          <a:prstGeom prst="rect">
            <a:avLst/>
          </a:prstGeo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560576" y="0"/>
            <a:ext cx="7583424" cy="4568952"/>
          </a:xfrm>
          <a:prstGeom prst="rect">
            <a:avLst/>
          </a:prstGeom>
          <a:solidFill>
            <a:schemeClr val="accent1">
              <a:tint val="40000"/>
            </a:schemeClr>
          </a:solidFill>
          <a:ln>
            <a:noFill/>
          </a:ln>
        </p:spPr>
        <p:txBody>
          <a:bodyPr>
            <a:normAutofit/>
          </a:bodyPr>
          <a:lstStyle>
            <a:lvl1pPr marL="0" indent="0">
              <a:buNone/>
              <a:defRPr sz="3200"/>
            </a:lvl1pPr>
          </a:lstStyle>
          <a:p>
            <a:pPr lvl="0"/>
            <a:r>
              <a:rPr lang="en-US" noProof="0" dirty="0" smtClean="0"/>
              <a:t>Click icon to add picture</a:t>
            </a:r>
            <a:endParaRPr lang="en-US" noProof="0" dirty="0"/>
          </a:p>
        </p:txBody>
      </p:sp>
      <p:sp>
        <p:nvSpPr>
          <p:cNvPr id="9" name="Date Placeholder 11"/>
          <p:cNvSpPr>
            <a:spLocks noGrp="1"/>
          </p:cNvSpPr>
          <p:nvPr>
            <p:ph type="dt" sz="half" idx="10"/>
          </p:nvPr>
        </p:nvSpPr>
        <p:spPr>
          <a:xfrm>
            <a:off x="6248400" y="6248400"/>
            <a:ext cx="2667000" cy="365125"/>
          </a:xfrm>
        </p:spPr>
        <p:txBody>
          <a:bodyPr rtlCol="0"/>
          <a:lstStyle>
            <a:lvl1pPr>
              <a:defRPr/>
            </a:lvl1pPr>
          </a:lstStyle>
          <a:p>
            <a:pPr>
              <a:defRPr/>
            </a:pPr>
            <a:endParaRPr lang="en-US" dirty="0"/>
          </a:p>
        </p:txBody>
      </p:sp>
      <p:sp>
        <p:nvSpPr>
          <p:cNvPr id="10" name="Slide Number Placeholder 12"/>
          <p:cNvSpPr>
            <a:spLocks noGrp="1"/>
          </p:cNvSpPr>
          <p:nvPr>
            <p:ph type="sldNum" sz="quarter" idx="11"/>
          </p:nvPr>
        </p:nvSpPr>
        <p:spPr>
          <a:xfrm>
            <a:off x="0" y="4667251"/>
            <a:ext cx="1447800" cy="663575"/>
          </a:xfrm>
          <a:prstGeom prst="rect">
            <a:avLst/>
          </a:prstGeom>
        </p:spPr>
        <p:txBody>
          <a:bodyPr rtlCol="0"/>
          <a:lstStyle>
            <a:lvl1pPr>
              <a:defRPr sz="2800"/>
            </a:lvl1pPr>
          </a:lstStyle>
          <a:p>
            <a:pPr>
              <a:defRPr/>
            </a:pPr>
            <a:fld id="{FD7023AC-D457-4590-8D8E-3F0F18B3C689}" type="slidenum">
              <a:rPr lang="en-US"/>
              <a:pPr>
                <a:defRPr/>
              </a:pPr>
              <a:t>‹#›</a:t>
            </a:fld>
            <a:endParaRPr lang="en-US" dirty="0"/>
          </a:p>
        </p:txBody>
      </p:sp>
      <p:sp>
        <p:nvSpPr>
          <p:cNvPr id="11" name="Footer Placeholder 13"/>
          <p:cNvSpPr>
            <a:spLocks noGrp="1"/>
          </p:cNvSpPr>
          <p:nvPr>
            <p:ph type="ftr" sz="quarter" idx="12"/>
          </p:nvPr>
        </p:nvSpPr>
        <p:spPr>
          <a:xfrm>
            <a:off x="1600200" y="6248400"/>
            <a:ext cx="4572000" cy="365125"/>
          </a:xfrm>
        </p:spPr>
        <p:txBody>
          <a:bodyPr rtlCol="0"/>
          <a:lstStyle>
            <a:lvl1pPr>
              <a:defRPr/>
            </a:lvl1pPr>
          </a:lstStyle>
          <a:p>
            <a:pPr>
              <a:defRPr/>
            </a:pP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12775" y="1600201"/>
            <a:ext cx="81534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dirty="0"/>
          </a:p>
        </p:txBody>
      </p:sp>
      <p:sp>
        <p:nvSpPr>
          <p:cNvPr id="5" name="Footer Placeholder 2"/>
          <p:cNvSpPr>
            <a:spLocks noGrp="1"/>
          </p:cNvSpPr>
          <p:nvPr>
            <p:ph type="ftr" sz="quarter" idx="11"/>
          </p:nvPr>
        </p:nvSpPr>
        <p:spPr/>
        <p:txBody>
          <a:bodyPr/>
          <a:lstStyle>
            <a:lvl1pPr>
              <a:defRPr/>
            </a:lvl1pPr>
          </a:lstStyle>
          <a:p>
            <a:pPr>
              <a:defRPr/>
            </a:pPr>
            <a:endParaRPr lang="en-US" dirty="0"/>
          </a:p>
        </p:txBody>
      </p:sp>
      <p:sp>
        <p:nvSpPr>
          <p:cNvPr id="6" name="Slide Number Placeholder 22"/>
          <p:cNvSpPr>
            <a:spLocks noGrp="1"/>
          </p:cNvSpPr>
          <p:nvPr>
            <p:ph type="sldNum" sz="quarter" idx="12"/>
          </p:nvPr>
        </p:nvSpPr>
        <p:spPr>
          <a:xfrm>
            <a:off x="0" y="1271589"/>
            <a:ext cx="533400" cy="244475"/>
          </a:xfrm>
          <a:prstGeom prst="rect">
            <a:avLst/>
          </a:prstGeom>
        </p:spPr>
        <p:txBody>
          <a:bodyPr/>
          <a:lstStyle>
            <a:lvl1pPr>
              <a:defRPr/>
            </a:lvl1pPr>
          </a:lstStyle>
          <a:p>
            <a:pPr>
              <a:defRPr/>
            </a:pPr>
            <a:fld id="{30A1687F-DB37-4F88-BF31-4921E2460873}"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Rectangle 6"/>
          <p:cNvSpPr/>
          <p:nvPr/>
        </p:nvSpPr>
        <p:spPr bwMode="white">
          <a:xfrm>
            <a:off x="6096002"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Vertical Title 1"/>
          <p:cNvSpPr>
            <a:spLocks noGrp="1"/>
          </p:cNvSpPr>
          <p:nvPr>
            <p:ph type="title" orient="vert"/>
          </p:nvPr>
        </p:nvSpPr>
        <p:spPr>
          <a:xfrm>
            <a:off x="6553200" y="609601"/>
            <a:ext cx="2057400" cy="5516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09601"/>
            <a:ext cx="5562600" cy="5516564"/>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6553200" y="6248400"/>
            <a:ext cx="2209800" cy="365125"/>
          </a:xfrm>
        </p:spPr>
        <p:txBody>
          <a:bodyPr/>
          <a:lstStyle>
            <a:lvl1pPr>
              <a:defRPr/>
            </a:lvl1pPr>
          </a:lstStyle>
          <a:p>
            <a:pPr>
              <a:defRPr/>
            </a:pPr>
            <a:endParaRPr lang="en-US" dirty="0"/>
          </a:p>
        </p:txBody>
      </p:sp>
      <p:sp>
        <p:nvSpPr>
          <p:cNvPr id="8" name="Footer Placeholder 4"/>
          <p:cNvSpPr>
            <a:spLocks noGrp="1"/>
          </p:cNvSpPr>
          <p:nvPr>
            <p:ph type="ftr" sz="quarter" idx="11"/>
          </p:nvPr>
        </p:nvSpPr>
        <p:spPr>
          <a:xfrm>
            <a:off x="457202" y="6248400"/>
            <a:ext cx="5573713" cy="365125"/>
          </a:xfrm>
        </p:spPr>
        <p:txBody>
          <a:bodyPr/>
          <a:lstStyle>
            <a:lvl1pPr>
              <a:defRPr/>
            </a:lvl1pPr>
          </a:lstStyle>
          <a:p>
            <a:pPr>
              <a:defRPr/>
            </a:pPr>
            <a:endParaRPr lang="en-US" dirty="0"/>
          </a:p>
        </p:txBody>
      </p:sp>
      <p:sp>
        <p:nvSpPr>
          <p:cNvPr id="9" name="Slide Number Placeholder 5"/>
          <p:cNvSpPr>
            <a:spLocks noGrp="1"/>
          </p:cNvSpPr>
          <p:nvPr>
            <p:ph type="sldNum" sz="quarter" idx="12"/>
          </p:nvPr>
        </p:nvSpPr>
        <p:spPr>
          <a:xfrm rot="5400000">
            <a:off x="5989638" y="144464"/>
            <a:ext cx="533400" cy="244475"/>
          </a:xfrm>
          <a:prstGeom prst="rect">
            <a:avLst/>
          </a:prstGeom>
        </p:spPr>
        <p:txBody>
          <a:bodyPr/>
          <a:lstStyle>
            <a:lvl1pPr>
              <a:defRPr/>
            </a:lvl1pPr>
          </a:lstStyle>
          <a:p>
            <a:pPr>
              <a:defRPr/>
            </a:pPr>
            <a:fld id="{8FAFDEA2-2D10-44CC-B6E8-F7481D65E5D8}"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Content Placeholder 7"/>
          <p:cNvSpPr>
            <a:spLocks noGrp="1"/>
          </p:cNvSpPr>
          <p:nvPr>
            <p:ph sz="quarter" idx="1"/>
          </p:nvPr>
        </p:nvSpPr>
        <p:spPr>
          <a:xfrm>
            <a:off x="612648" y="1600200"/>
            <a:ext cx="8153400" cy="44958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13"/>
          <p:cNvSpPr>
            <a:spLocks noGrp="1"/>
          </p:cNvSpPr>
          <p:nvPr>
            <p:ph type="dt" sz="half" idx="10"/>
          </p:nvPr>
        </p:nvSpPr>
        <p:spPr>
          <a:xfrm>
            <a:off x="5867400" y="6324600"/>
            <a:ext cx="1299633" cy="365125"/>
          </a:xfrm>
        </p:spPr>
        <p:txBody>
          <a:bodyPr/>
          <a:lstStyle>
            <a:lvl1pPr>
              <a:defRPr/>
            </a:lvl1pPr>
          </a:lstStyle>
          <a:p>
            <a:pPr>
              <a:defRPr/>
            </a:pPr>
            <a:endParaRPr lang="en-US" dirty="0"/>
          </a:p>
        </p:txBody>
      </p:sp>
      <p:sp>
        <p:nvSpPr>
          <p:cNvPr id="5" name="Footer Placeholder 2"/>
          <p:cNvSpPr>
            <a:spLocks noGrp="1"/>
          </p:cNvSpPr>
          <p:nvPr>
            <p:ph type="ftr" sz="quarter" idx="11"/>
          </p:nvPr>
        </p:nvSpPr>
        <p:spPr>
          <a:xfrm>
            <a:off x="609603" y="6248400"/>
            <a:ext cx="1142997" cy="365125"/>
          </a:xfrm>
        </p:spPr>
        <p:txBody>
          <a:bodyPr/>
          <a:lstStyle>
            <a:lvl1pPr algn="l">
              <a:defRPr sz="1200">
                <a:latin typeface="Calibri" panose="020F0502020204030204" pitchFamily="34" charset="0"/>
              </a:defRPr>
            </a:lvl1pPr>
          </a:lstStyle>
          <a:p>
            <a:pPr>
              <a:defRPr/>
            </a:pPr>
            <a:endParaRPr lang="en-US" dirty="0"/>
          </a:p>
        </p:txBody>
      </p:sp>
      <p:sp>
        <p:nvSpPr>
          <p:cNvPr id="3" name="Title 2"/>
          <p:cNvSpPr>
            <a:spLocks noGrp="1"/>
          </p:cNvSpPr>
          <p:nvPr>
            <p:ph type="title"/>
          </p:nvPr>
        </p:nvSpPr>
        <p:spPr/>
        <p:txBody>
          <a:bodyPr/>
          <a:lstStyle/>
          <a:p>
            <a:r>
              <a:rPr lang="en-US" smtClean="0"/>
              <a:t>Click to edit Master title style</a:t>
            </a:r>
            <a:endParaRPr lang="en-CA"/>
          </a:p>
        </p:txBody>
      </p:sp>
      <p:sp>
        <p:nvSpPr>
          <p:cNvPr id="7" name="TextBox 6"/>
          <p:cNvSpPr txBox="1"/>
          <p:nvPr userDrawn="1"/>
        </p:nvSpPr>
        <p:spPr>
          <a:xfrm>
            <a:off x="3962400" y="6553200"/>
            <a:ext cx="1143000" cy="276999"/>
          </a:xfrm>
          <a:prstGeom prst="rect">
            <a:avLst/>
          </a:prstGeom>
          <a:noFill/>
        </p:spPr>
        <p:txBody>
          <a:bodyPr wrap="square" rtlCol="0">
            <a:spAutoFit/>
          </a:bodyPr>
          <a:lstStyle/>
          <a:p>
            <a:pPr algn="ctr"/>
            <a:fld id="{F0AF42F1-6997-492B-BE26-13D2417ECF8D}" type="slidenum">
              <a:rPr lang="en-US" sz="1200" smtClean="0">
                <a:solidFill>
                  <a:srgbClr val="898989"/>
                </a:solidFill>
                <a:latin typeface="Calibri" panose="020F0502020204030204" pitchFamily="34" charset="0"/>
              </a:rPr>
              <a:pPr algn="ctr"/>
              <a:t>‹#›</a:t>
            </a:fld>
            <a:endParaRPr lang="en-CA" sz="1200" dirty="0">
              <a:solidFill>
                <a:srgbClr val="898989"/>
              </a:solidFill>
              <a:latin typeface="Calibri" panose="020F0502020204030204" pitchFamily="34"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a:xfrm>
            <a:off x="304800" y="6248400"/>
            <a:ext cx="2667000" cy="365125"/>
          </a:xfrm>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endParaRPr lang="en-US" dirty="0"/>
          </a:p>
        </p:txBody>
      </p:sp>
    </p:spTree>
    <p:extLst>
      <p:ext uri="{BB962C8B-B14F-4D97-AF65-F5344CB8AC3E}">
        <p14:creationId xmlns:p14="http://schemas.microsoft.com/office/powerpoint/2010/main" val="49924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 name="Text Placeholder 2"/>
          <p:cNvSpPr>
            <a:spLocks noGrp="1"/>
          </p:cNvSpPr>
          <p:nvPr>
            <p:ph type="body" idx="1"/>
          </p:nvPr>
        </p:nvSpPr>
        <p:spPr>
          <a:xfrm>
            <a:off x="1371602" y="2743201"/>
            <a:ext cx="7123113" cy="1673225"/>
          </a:xfrm>
          <a:prstGeom prst="rect">
            <a:avLst/>
          </a:prstGeo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smtClean="0"/>
              <a:t>Click to edit Master title style</a:t>
            </a:r>
            <a:endParaRPr lang="en-US"/>
          </a:p>
        </p:txBody>
      </p:sp>
      <p:sp>
        <p:nvSpPr>
          <p:cNvPr id="7" name="Date Placeholder 11"/>
          <p:cNvSpPr>
            <a:spLocks noGrp="1"/>
          </p:cNvSpPr>
          <p:nvPr>
            <p:ph type="dt" sz="half" idx="10"/>
          </p:nvPr>
        </p:nvSpPr>
        <p:spPr/>
        <p:txBody>
          <a:bodyPr/>
          <a:lstStyle>
            <a:lvl1pPr>
              <a:defRPr/>
            </a:lvl1pPr>
          </a:lstStyle>
          <a:p>
            <a:pPr>
              <a:defRPr/>
            </a:pPr>
            <a:endParaRPr lang="en-US" dirty="0"/>
          </a:p>
        </p:txBody>
      </p:sp>
      <p:sp>
        <p:nvSpPr>
          <p:cNvPr id="8" name="Slide Number Placeholder 12"/>
          <p:cNvSpPr>
            <a:spLocks noGrp="1"/>
          </p:cNvSpPr>
          <p:nvPr>
            <p:ph type="sldNum" sz="quarter" idx="11"/>
          </p:nvPr>
        </p:nvSpPr>
        <p:spPr>
          <a:xfrm>
            <a:off x="0" y="1752601"/>
            <a:ext cx="1295400" cy="701675"/>
          </a:xfrm>
          <a:prstGeom prst="rect">
            <a:avLst/>
          </a:prstGeom>
        </p:spPr>
        <p:txBody>
          <a:bodyPr>
            <a:noAutofit/>
          </a:bodyPr>
          <a:lstStyle>
            <a:lvl1pPr>
              <a:defRPr sz="2400">
                <a:solidFill>
                  <a:srgbClr val="FFFFFF"/>
                </a:solidFill>
              </a:defRPr>
            </a:lvl1pPr>
          </a:lstStyle>
          <a:p>
            <a:pPr>
              <a:defRPr/>
            </a:pPr>
            <a:fld id="{418F6087-EABE-4689-9DE8-F1F3082925F3}" type="slidenum">
              <a:rPr lang="en-US"/>
              <a:pPr>
                <a:defRPr/>
              </a:pPr>
              <a:t>‹#›</a:t>
            </a:fld>
            <a:endParaRPr lang="en-US" dirty="0"/>
          </a:p>
        </p:txBody>
      </p:sp>
      <p:sp>
        <p:nvSpPr>
          <p:cNvPr id="9" name="Footer Placeholder 13"/>
          <p:cNvSpPr>
            <a:spLocks noGrp="1"/>
          </p:cNvSpPr>
          <p:nvPr>
            <p:ph type="ftr" sz="quarter" idx="12"/>
          </p:nvPr>
        </p:nvSpPr>
        <p:spPr/>
        <p:txBody>
          <a:bodyPr/>
          <a:lstStyle>
            <a:lvl1pPr>
              <a:defRPr/>
            </a:lvl1pPr>
          </a:lstStyle>
          <a:p>
            <a:pPr>
              <a:defRPr/>
            </a:pP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844901" y="1589567"/>
            <a:ext cx="3886200" cy="45720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7"/>
          <p:cNvSpPr>
            <a:spLocks noGrp="1"/>
          </p:cNvSpPr>
          <p:nvPr>
            <p:ph type="dt" sz="half" idx="10"/>
          </p:nvPr>
        </p:nvSpPr>
        <p:spPr/>
        <p:txBody>
          <a:bodyPr rtlCol="0"/>
          <a:lstStyle>
            <a:lvl1pPr>
              <a:defRPr/>
            </a:lvl1pPr>
          </a:lstStyle>
          <a:p>
            <a:pPr>
              <a:defRPr/>
            </a:pPr>
            <a:endParaRPr lang="en-US" dirty="0"/>
          </a:p>
        </p:txBody>
      </p:sp>
      <p:sp>
        <p:nvSpPr>
          <p:cNvPr id="6" name="Slide Number Placeholder 9"/>
          <p:cNvSpPr>
            <a:spLocks noGrp="1"/>
          </p:cNvSpPr>
          <p:nvPr>
            <p:ph type="sldNum" sz="quarter" idx="11"/>
          </p:nvPr>
        </p:nvSpPr>
        <p:spPr>
          <a:xfrm>
            <a:off x="0" y="1271589"/>
            <a:ext cx="533400" cy="244475"/>
          </a:xfrm>
          <a:prstGeom prst="rect">
            <a:avLst/>
          </a:prstGeom>
        </p:spPr>
        <p:txBody>
          <a:bodyPr rtlCol="0"/>
          <a:lstStyle>
            <a:lvl1pPr>
              <a:defRPr/>
            </a:lvl1pPr>
          </a:lstStyle>
          <a:p>
            <a:pPr>
              <a:defRPr/>
            </a:pPr>
            <a:fld id="{9C61F9CF-FFBC-4933-AB83-CA1A779A9C08}" type="slidenum">
              <a:rPr lang="en-US"/>
              <a:pPr>
                <a:defRPr/>
              </a:pPr>
              <a:t>‹#›</a:t>
            </a:fld>
            <a:endParaRPr lang="en-US" dirty="0"/>
          </a:p>
        </p:txBody>
      </p:sp>
      <p:sp>
        <p:nvSpPr>
          <p:cNvPr id="7" name="Footer Placeholder 11"/>
          <p:cNvSpPr>
            <a:spLocks noGrp="1"/>
          </p:cNvSpPr>
          <p:nvPr>
            <p:ph type="ftr" sz="quarter" idx="12"/>
          </p:nvPr>
        </p:nvSpPr>
        <p:spPr/>
        <p:txBody>
          <a:bodyPr rtlCol="0"/>
          <a:lstStyle>
            <a:lvl1pPr>
              <a:defRPr/>
            </a:lvl1pPr>
          </a:lstStyle>
          <a:p>
            <a:pPr>
              <a:defRPr/>
            </a:pP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1"/>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609600" y="2438400"/>
            <a:ext cx="3886200" cy="35814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800600" y="2438400"/>
            <a:ext cx="3886200" cy="35814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Text Placeholder 15"/>
          <p:cNvSpPr>
            <a:spLocks noGrp="1"/>
          </p:cNvSpPr>
          <p:nvPr>
            <p:ph type="body" sz="quarter" idx="1"/>
          </p:nvPr>
        </p:nvSpPr>
        <p:spPr>
          <a:xfrm>
            <a:off x="609600" y="1752600"/>
            <a:ext cx="3886200" cy="640080"/>
          </a:xfrm>
          <a:prstGeom prst="rect">
            <a:avLst/>
          </a:prstGeo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prstGeom prst="rect">
            <a:avLst/>
          </a:prstGeo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7" name="Date Placeholder 9"/>
          <p:cNvSpPr>
            <a:spLocks noGrp="1"/>
          </p:cNvSpPr>
          <p:nvPr>
            <p:ph type="dt" sz="half" idx="10"/>
          </p:nvPr>
        </p:nvSpPr>
        <p:spPr/>
        <p:txBody>
          <a:bodyPr rtlCol="0"/>
          <a:lstStyle>
            <a:lvl1pPr>
              <a:defRPr/>
            </a:lvl1pPr>
          </a:lstStyle>
          <a:p>
            <a:pPr>
              <a:defRPr/>
            </a:pPr>
            <a:endParaRPr lang="en-US" dirty="0"/>
          </a:p>
        </p:txBody>
      </p:sp>
      <p:sp>
        <p:nvSpPr>
          <p:cNvPr id="8" name="Slide Number Placeholder 11"/>
          <p:cNvSpPr>
            <a:spLocks noGrp="1"/>
          </p:cNvSpPr>
          <p:nvPr>
            <p:ph type="sldNum" sz="quarter" idx="11"/>
          </p:nvPr>
        </p:nvSpPr>
        <p:spPr>
          <a:xfrm>
            <a:off x="0" y="1271589"/>
            <a:ext cx="533400" cy="244475"/>
          </a:xfrm>
          <a:prstGeom prst="rect">
            <a:avLst/>
          </a:prstGeom>
        </p:spPr>
        <p:txBody>
          <a:bodyPr rtlCol="0"/>
          <a:lstStyle>
            <a:lvl1pPr>
              <a:defRPr/>
            </a:lvl1pPr>
          </a:lstStyle>
          <a:p>
            <a:pPr>
              <a:defRPr/>
            </a:pPr>
            <a:fld id="{6ECFFB17-8D70-4BCA-8AD6-ECE3EDAA967C}" type="slidenum">
              <a:rPr lang="en-US"/>
              <a:pPr>
                <a:defRPr/>
              </a:pPr>
              <a:t>‹#›</a:t>
            </a:fld>
            <a:endParaRPr lang="en-US" dirty="0"/>
          </a:p>
        </p:txBody>
      </p:sp>
      <p:sp>
        <p:nvSpPr>
          <p:cNvPr id="9" name="Footer Placeholder 13"/>
          <p:cNvSpPr>
            <a:spLocks noGrp="1"/>
          </p:cNvSpPr>
          <p:nvPr>
            <p:ph type="ftr" sz="quarter" idx="12"/>
          </p:nvPr>
        </p:nvSpPr>
        <p:spPr/>
        <p:txBody>
          <a:bodyPr rtlCol="0"/>
          <a:lstStyle>
            <a:lvl1pPr>
              <a:defRPr/>
            </a:lvl1pPr>
          </a:lstStyle>
          <a:p>
            <a:pPr>
              <a:defRPr/>
            </a:pP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endParaRPr lang="en-US" dirty="0"/>
          </a:p>
        </p:txBody>
      </p:sp>
      <p:sp>
        <p:nvSpPr>
          <p:cNvPr id="4" name="Footer Placeholder 2"/>
          <p:cNvSpPr>
            <a:spLocks noGrp="1"/>
          </p:cNvSpPr>
          <p:nvPr>
            <p:ph type="ftr" sz="quarter" idx="11"/>
          </p:nvPr>
        </p:nvSpPr>
        <p:spPr/>
        <p:txBody>
          <a:bodyPr/>
          <a:lstStyle>
            <a:lvl1pPr>
              <a:defRPr/>
            </a:lvl1pPr>
          </a:lstStyle>
          <a:p>
            <a:pPr>
              <a:defRPr/>
            </a:pPr>
            <a:endParaRPr lang="en-US" dirty="0"/>
          </a:p>
        </p:txBody>
      </p:sp>
      <p:sp>
        <p:nvSpPr>
          <p:cNvPr id="5" name="Slide Number Placeholder 22"/>
          <p:cNvSpPr>
            <a:spLocks noGrp="1"/>
          </p:cNvSpPr>
          <p:nvPr>
            <p:ph type="sldNum" sz="quarter" idx="12"/>
          </p:nvPr>
        </p:nvSpPr>
        <p:spPr>
          <a:xfrm>
            <a:off x="0" y="1271589"/>
            <a:ext cx="533400" cy="244475"/>
          </a:xfrm>
          <a:prstGeom prst="rect">
            <a:avLst/>
          </a:prstGeom>
        </p:spPr>
        <p:txBody>
          <a:bodyPr/>
          <a:lstStyle>
            <a:lvl1pPr>
              <a:defRPr/>
            </a:lvl1pPr>
          </a:lstStyle>
          <a:p>
            <a:pPr>
              <a:defRPr/>
            </a:pPr>
            <a:fld id="{786705CA-948D-4CCF-B434-867499B5885B}"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dirty="0"/>
          </a:p>
        </p:txBody>
      </p:sp>
      <p:sp>
        <p:nvSpPr>
          <p:cNvPr id="3" name="Footer Placeholder 2"/>
          <p:cNvSpPr>
            <a:spLocks noGrp="1"/>
          </p:cNvSpPr>
          <p:nvPr>
            <p:ph type="ftr" sz="quarter" idx="11"/>
          </p:nvPr>
        </p:nvSpPr>
        <p:spPr/>
        <p:txBody>
          <a:bodyPr/>
          <a:lstStyle>
            <a:lvl1pPr>
              <a:defRPr/>
            </a:lvl1pPr>
          </a:lstStyle>
          <a:p>
            <a:pPr>
              <a:defRPr/>
            </a:pPr>
            <a:endParaRPr lang="en-US" dirty="0"/>
          </a:p>
        </p:txBody>
      </p:sp>
      <p:sp>
        <p:nvSpPr>
          <p:cNvPr id="4" name="Slide Number Placeholder 3"/>
          <p:cNvSpPr>
            <a:spLocks noGrp="1"/>
          </p:cNvSpPr>
          <p:nvPr>
            <p:ph type="sldNum" sz="quarter" idx="12"/>
          </p:nvPr>
        </p:nvSpPr>
        <p:spPr>
          <a:xfrm>
            <a:off x="0" y="6248400"/>
            <a:ext cx="533400" cy="381000"/>
          </a:xfrm>
          <a:prstGeom prst="rect">
            <a:avLst/>
          </a:prstGeom>
        </p:spPr>
        <p:txBody>
          <a:bodyPr/>
          <a:lstStyle>
            <a:lvl1pPr>
              <a:defRPr>
                <a:solidFill>
                  <a:schemeClr val="tx2"/>
                </a:solidFill>
              </a:defRPr>
            </a:lvl1pPr>
          </a:lstStyle>
          <a:p>
            <a:pPr>
              <a:defRPr/>
            </a:pPr>
            <a:fld id="{99EFDC96-41E7-4B40-9C5C-70C1B24941CC}"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1"/>
          </a:xfrm>
        </p:spPr>
        <p:txBody>
          <a:bodyPr/>
          <a:lstStyle>
            <a:lvl1pPr algn="l">
              <a:buNone/>
              <a:defRPr sz="4400" b="0"/>
            </a:lvl1pPr>
          </a:lstStyle>
          <a:p>
            <a:r>
              <a:rPr lang="en-US" smtClean="0"/>
              <a:t>Click to edit Master title style</a:t>
            </a:r>
            <a:endParaRPr lang="en-US"/>
          </a:p>
        </p:txBody>
      </p:sp>
      <p:sp>
        <p:nvSpPr>
          <p:cNvPr id="3" name="Text Placeholder 2"/>
          <p:cNvSpPr>
            <a:spLocks noGrp="1"/>
          </p:cNvSpPr>
          <p:nvPr>
            <p:ph type="body" idx="2"/>
          </p:nvPr>
        </p:nvSpPr>
        <p:spPr>
          <a:xfrm>
            <a:off x="609600" y="1752600"/>
            <a:ext cx="1600200" cy="4343400"/>
          </a:xfrm>
          <a:prstGeom prst="rect">
            <a:avLst/>
          </a:prstGeo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9" name="Content Placeholder 8"/>
          <p:cNvSpPr>
            <a:spLocks noGrp="1"/>
          </p:cNvSpPr>
          <p:nvPr>
            <p:ph sz="quarter" idx="1"/>
          </p:nvPr>
        </p:nvSpPr>
        <p:spPr>
          <a:xfrm>
            <a:off x="2362200" y="1752600"/>
            <a:ext cx="6400800" cy="44196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en-US" dirty="0"/>
          </a:p>
        </p:txBody>
      </p:sp>
      <p:sp>
        <p:nvSpPr>
          <p:cNvPr id="6" name="Footer Placeholder 2"/>
          <p:cNvSpPr>
            <a:spLocks noGrp="1"/>
          </p:cNvSpPr>
          <p:nvPr>
            <p:ph type="ftr" sz="quarter" idx="11"/>
          </p:nvPr>
        </p:nvSpPr>
        <p:spPr/>
        <p:txBody>
          <a:bodyPr/>
          <a:lstStyle>
            <a:lvl1pPr>
              <a:defRPr/>
            </a:lvl1pPr>
          </a:lstStyle>
          <a:p>
            <a:pPr>
              <a:defRPr/>
            </a:pPr>
            <a:endParaRPr lang="en-US" dirty="0"/>
          </a:p>
        </p:txBody>
      </p:sp>
      <p:sp>
        <p:nvSpPr>
          <p:cNvPr id="7" name="Slide Number Placeholder 22"/>
          <p:cNvSpPr>
            <a:spLocks noGrp="1"/>
          </p:cNvSpPr>
          <p:nvPr>
            <p:ph type="sldNum" sz="quarter" idx="12"/>
          </p:nvPr>
        </p:nvSpPr>
        <p:spPr>
          <a:xfrm>
            <a:off x="0" y="1271589"/>
            <a:ext cx="533400" cy="244475"/>
          </a:xfrm>
          <a:prstGeom prst="rect">
            <a:avLst/>
          </a:prstGeom>
        </p:spPr>
        <p:txBody>
          <a:bodyPr/>
          <a:lstStyle>
            <a:lvl1pPr>
              <a:defRPr/>
            </a:lvl1pPr>
          </a:lstStyle>
          <a:p>
            <a:pPr>
              <a:defRPr/>
            </a:pPr>
            <a:fld id="{8B3CDC49-0445-4CBB-911A-DEFD1AA37DB7}"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cstate="print">
            <a:lum/>
          </a:blip>
          <a:srcRect/>
          <a:stretch>
            <a:fillRect t="-3000" b="-3000"/>
          </a:stretch>
        </a:blipFill>
        <a:effectLst/>
      </p:bgPr>
    </p:bg>
    <p:spTree>
      <p:nvGrpSpPr>
        <p:cNvPr id="1" name=""/>
        <p:cNvGrpSpPr/>
        <p:nvPr/>
      </p:nvGrpSpPr>
      <p:grpSpPr>
        <a:xfrm>
          <a:off x="0" y="0"/>
          <a:ext cx="0" cy="0"/>
          <a:chOff x="0" y="0"/>
          <a:chExt cx="0" cy="0"/>
        </a:xfrm>
      </p:grpSpPr>
      <p:sp>
        <p:nvSpPr>
          <p:cNvPr id="2050" name="Title Placeholder 21"/>
          <p:cNvSpPr>
            <a:spLocks noGrp="1"/>
          </p:cNvSpPr>
          <p:nvPr>
            <p:ph type="title"/>
          </p:nvPr>
        </p:nvSpPr>
        <p:spPr bwMode="auto">
          <a:xfrm>
            <a:off x="609600" y="228600"/>
            <a:ext cx="8153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fontAlgn="auto" latinLnBrk="0" hangingPunct="1">
              <a:spcBef>
                <a:spcPts val="0"/>
              </a:spcBef>
              <a:spcAft>
                <a:spcPts val="0"/>
              </a:spcAft>
              <a:defRPr kumimoji="0" sz="1400">
                <a:solidFill>
                  <a:schemeClr val="tx2"/>
                </a:solidFill>
                <a:latin typeface="+mn-lt"/>
              </a:defRPr>
            </a:lvl1pPr>
          </a:lstStyle>
          <a:p>
            <a:pPr>
              <a:defRPr/>
            </a:pPr>
            <a:endParaRPr lang="en-US" dirty="0"/>
          </a:p>
        </p:txBody>
      </p:sp>
      <p:sp>
        <p:nvSpPr>
          <p:cNvPr id="3" name="Footer Placeholder 2"/>
          <p:cNvSpPr>
            <a:spLocks noGrp="1"/>
          </p:cNvSpPr>
          <p:nvPr>
            <p:ph type="ftr" sz="quarter" idx="3"/>
          </p:nvPr>
        </p:nvSpPr>
        <p:spPr>
          <a:xfrm>
            <a:off x="609602" y="6248400"/>
            <a:ext cx="5421313" cy="365125"/>
          </a:xfrm>
          <a:prstGeom prst="rect">
            <a:avLst/>
          </a:prstGeom>
        </p:spPr>
        <p:txBody>
          <a:bodyPr vert="horz" anchor="ctr"/>
          <a:lstStyle>
            <a:lvl1pPr algn="r" eaLnBrk="1" fontAlgn="auto" latinLnBrk="0" hangingPunct="1">
              <a:spcBef>
                <a:spcPts val="0"/>
              </a:spcBef>
              <a:spcAft>
                <a:spcPts val="0"/>
              </a:spcAft>
              <a:defRPr kumimoji="0" sz="1400">
                <a:solidFill>
                  <a:schemeClr val="tx2"/>
                </a:solidFill>
                <a:latin typeface="+mn-lt"/>
              </a:defRPr>
            </a:lvl1pP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4506" r:id="rId1"/>
    <p:sldLayoutId id="2147484502" r:id="rId2"/>
    <p:sldLayoutId id="2147484513" r:id="rId3"/>
    <p:sldLayoutId id="2147484507" r:id="rId4"/>
    <p:sldLayoutId id="2147484508" r:id="rId5"/>
    <p:sldLayoutId id="2147484509" r:id="rId6"/>
    <p:sldLayoutId id="2147484503" r:id="rId7"/>
    <p:sldLayoutId id="2147484510" r:id="rId8"/>
    <p:sldLayoutId id="2147484504" r:id="rId9"/>
    <p:sldLayoutId id="2147484511" r:id="rId10"/>
    <p:sldLayoutId id="2147484505" r:id="rId11"/>
    <p:sldLayoutId id="2147484512" r:id="rId12"/>
  </p:sldLayoutIdLst>
  <p:hf hdr="0" ftr="0" dt="0"/>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Arial" charset="0"/>
        </a:defRPr>
      </a:lvl2pPr>
      <a:lvl3pPr algn="l" rtl="0" eaLnBrk="0" fontAlgn="base" hangingPunct="0">
        <a:spcBef>
          <a:spcPct val="0"/>
        </a:spcBef>
        <a:spcAft>
          <a:spcPct val="0"/>
        </a:spcAft>
        <a:defRPr sz="4400">
          <a:solidFill>
            <a:schemeClr val="tx2"/>
          </a:solidFill>
          <a:latin typeface="Arial" charset="0"/>
        </a:defRPr>
      </a:lvl3pPr>
      <a:lvl4pPr algn="l" rtl="0" eaLnBrk="0" fontAlgn="base" hangingPunct="0">
        <a:spcBef>
          <a:spcPct val="0"/>
        </a:spcBef>
        <a:spcAft>
          <a:spcPct val="0"/>
        </a:spcAft>
        <a:defRPr sz="4400">
          <a:solidFill>
            <a:schemeClr val="tx2"/>
          </a:solidFill>
          <a:latin typeface="Arial" charset="0"/>
        </a:defRPr>
      </a:lvl4pPr>
      <a:lvl5pPr algn="l" rtl="0" eaLnBrk="0" fontAlgn="base" hangingPunct="0">
        <a:spcBef>
          <a:spcPct val="0"/>
        </a:spcBef>
        <a:spcAft>
          <a:spcPct val="0"/>
        </a:spcAft>
        <a:defRPr sz="4400">
          <a:solidFill>
            <a:schemeClr val="tx2"/>
          </a:solidFill>
          <a:latin typeface="Arial" charset="0"/>
        </a:defRPr>
      </a:lvl5pPr>
      <a:lvl6pPr marL="457200" algn="l" rtl="0" fontAlgn="base">
        <a:spcBef>
          <a:spcPct val="0"/>
        </a:spcBef>
        <a:spcAft>
          <a:spcPct val="0"/>
        </a:spcAft>
        <a:defRPr sz="4400">
          <a:solidFill>
            <a:schemeClr val="tx2"/>
          </a:solidFill>
          <a:latin typeface="Arial" charset="0"/>
        </a:defRPr>
      </a:lvl6pPr>
      <a:lvl7pPr marL="914400" algn="l" rtl="0" fontAlgn="base">
        <a:spcBef>
          <a:spcPct val="0"/>
        </a:spcBef>
        <a:spcAft>
          <a:spcPct val="0"/>
        </a:spcAft>
        <a:defRPr sz="4400">
          <a:solidFill>
            <a:schemeClr val="tx2"/>
          </a:solidFill>
          <a:latin typeface="Arial" charset="0"/>
        </a:defRPr>
      </a:lvl7pPr>
      <a:lvl8pPr marL="1371600" algn="l" rtl="0" fontAlgn="base">
        <a:spcBef>
          <a:spcPct val="0"/>
        </a:spcBef>
        <a:spcAft>
          <a:spcPct val="0"/>
        </a:spcAft>
        <a:defRPr sz="4400">
          <a:solidFill>
            <a:schemeClr val="tx2"/>
          </a:solidFill>
          <a:latin typeface="Arial" charset="0"/>
        </a:defRPr>
      </a:lvl8pPr>
      <a:lvl9pPr marL="1828800" algn="l" rtl="0" fontAlgn="base">
        <a:spcBef>
          <a:spcPct val="0"/>
        </a:spcBef>
        <a:spcAft>
          <a:spcPct val="0"/>
        </a:spcAft>
        <a:defRPr sz="4400">
          <a:solidFill>
            <a:schemeClr val="tx2"/>
          </a:solidFill>
          <a:latin typeface="Arial" charset="0"/>
        </a:defRPr>
      </a:lvl9pPr>
    </p:titleStyle>
    <p:bodyStyle>
      <a:lvl1pPr marL="319088" indent="-319088" algn="l" rtl="0" eaLnBrk="0" fontAlgn="base" hangingPunct="0">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A5AB81"/>
        </a:buClr>
        <a:buSzPct val="75000"/>
        <a:buFont typeface="Wingdings"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D8B25C"/>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www.partnershipagainstcancer.ca/" TargetMode="External"/><Relationship Id="rId2" Type="http://schemas.openxmlformats.org/officeDocument/2006/relationships/hyperlink" Target="http://www.hc-sc.gc.ca/index-eng.php"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canadiantaskforce.ca/"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canadiantaskforce.ca/"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a:spLocks noGrp="1"/>
          </p:cNvSpPr>
          <p:nvPr>
            <p:ph type="subTitle" idx="4294967295"/>
          </p:nvPr>
        </p:nvSpPr>
        <p:spPr>
          <a:xfrm>
            <a:off x="7315200" y="6553200"/>
            <a:ext cx="1676400" cy="304800"/>
          </a:xfrm>
          <a:prstGeom prst="rect">
            <a:avLst/>
          </a:prstGeom>
        </p:spPr>
        <p:txBody>
          <a:bodyPr>
            <a:normAutofit/>
          </a:bodyPr>
          <a:lstStyle/>
          <a:p>
            <a:pPr marL="0" indent="0" algn="r" eaLnBrk="1" hangingPunct="1">
              <a:buNone/>
              <a:defRPr/>
            </a:pPr>
            <a:r>
              <a:rPr lang="en-US" sz="1200" b="1" dirty="0" smtClean="0">
                <a:solidFill>
                  <a:schemeClr val="bg1">
                    <a:lumMod val="65000"/>
                    <a:lumOff val="35000"/>
                  </a:schemeClr>
                </a:solidFill>
                <a:latin typeface="Calibri" panose="020F0502020204030204" pitchFamily="34" charset="0"/>
              </a:rPr>
              <a:t>April 2017</a:t>
            </a:r>
          </a:p>
        </p:txBody>
      </p:sp>
      <p:sp>
        <p:nvSpPr>
          <p:cNvPr id="4" name="TextBox 3"/>
          <p:cNvSpPr txBox="1"/>
          <p:nvPr/>
        </p:nvSpPr>
        <p:spPr>
          <a:xfrm>
            <a:off x="467544" y="404664"/>
            <a:ext cx="4485456" cy="964367"/>
          </a:xfrm>
          <a:prstGeom prst="rect">
            <a:avLst/>
          </a:prstGeom>
          <a:noFill/>
        </p:spPr>
        <p:txBody>
          <a:bodyPr wrap="square" rtlCol="0">
            <a:spAutoFit/>
          </a:bodyPr>
          <a:lstStyle/>
          <a:p>
            <a:pPr>
              <a:lnSpc>
                <a:spcPts val="3400"/>
              </a:lnSpc>
            </a:pPr>
            <a:r>
              <a:rPr lang="en-CA" sz="3200" b="1" dirty="0" smtClean="0">
                <a:solidFill>
                  <a:schemeClr val="bg1">
                    <a:lumMod val="65000"/>
                    <a:lumOff val="35000"/>
                  </a:schemeClr>
                </a:solidFill>
                <a:latin typeface="Calibri" pitchFamily="34" charset="0"/>
              </a:rPr>
              <a:t>Cervical </a:t>
            </a:r>
            <a:r>
              <a:rPr lang="en-CA" sz="3200" b="1" dirty="0">
                <a:solidFill>
                  <a:schemeClr val="bg1">
                    <a:lumMod val="65000"/>
                    <a:lumOff val="35000"/>
                  </a:schemeClr>
                </a:solidFill>
                <a:latin typeface="Calibri" pitchFamily="34" charset="0"/>
              </a:rPr>
              <a:t>Cancer Screening </a:t>
            </a:r>
            <a:r>
              <a:rPr lang="en-CA" sz="3200" b="1" dirty="0" smtClean="0">
                <a:solidFill>
                  <a:schemeClr val="bg1">
                    <a:lumMod val="65000"/>
                    <a:lumOff val="35000"/>
                  </a:schemeClr>
                </a:solidFill>
                <a:latin typeface="Calibri" pitchFamily="34" charset="0"/>
              </a:rPr>
              <a:t>in </a:t>
            </a:r>
            <a:r>
              <a:rPr lang="en-CA" sz="3200" b="1" dirty="0">
                <a:solidFill>
                  <a:schemeClr val="bg1">
                    <a:lumMod val="65000"/>
                    <a:lumOff val="35000"/>
                  </a:schemeClr>
                </a:solidFill>
                <a:latin typeface="Calibri" pitchFamily="34" charset="0"/>
              </a:rPr>
              <a:t>Canada </a:t>
            </a:r>
            <a:endParaRPr lang="en-US" sz="3200" b="1" dirty="0">
              <a:solidFill>
                <a:schemeClr val="bg1">
                  <a:lumMod val="65000"/>
                  <a:lumOff val="35000"/>
                </a:schemeClr>
              </a:solidFill>
              <a:latin typeface="Calibri" pitchFamily="34" charset="0"/>
            </a:endParaRPr>
          </a:p>
        </p:txBody>
      </p:sp>
      <p:sp>
        <p:nvSpPr>
          <p:cNvPr id="7" name="TextBox 6"/>
          <p:cNvSpPr txBox="1"/>
          <p:nvPr/>
        </p:nvSpPr>
        <p:spPr>
          <a:xfrm>
            <a:off x="432000" y="1763524"/>
            <a:ext cx="3816424" cy="369332"/>
          </a:xfrm>
          <a:prstGeom prst="rect">
            <a:avLst/>
          </a:prstGeom>
          <a:noFill/>
        </p:spPr>
        <p:txBody>
          <a:bodyPr wrap="square" rtlCol="0">
            <a:spAutoFit/>
          </a:bodyPr>
          <a:lstStyle/>
          <a:p>
            <a:r>
              <a:rPr lang="en-US" b="1" smtClean="0">
                <a:solidFill>
                  <a:schemeClr val="bg1">
                    <a:lumMod val="65000"/>
                    <a:lumOff val="35000"/>
                  </a:schemeClr>
                </a:solidFill>
                <a:latin typeface="Calibri" pitchFamily="34" charset="0"/>
              </a:rPr>
              <a:t>Environmental </a:t>
            </a:r>
            <a:r>
              <a:rPr lang="en-US" b="1" dirty="0" smtClean="0">
                <a:solidFill>
                  <a:schemeClr val="bg1">
                    <a:lumMod val="65000"/>
                    <a:lumOff val="35000"/>
                  </a:schemeClr>
                </a:solidFill>
                <a:latin typeface="Calibri" pitchFamily="34" charset="0"/>
              </a:rPr>
              <a:t>Scan</a:t>
            </a:r>
            <a:endParaRPr lang="en-US" dirty="0">
              <a:solidFill>
                <a:schemeClr val="bg1">
                  <a:lumMod val="65000"/>
                  <a:lumOff val="35000"/>
                </a:schemeClr>
              </a:solidFill>
              <a:latin typeface="Calibri"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6629400" y="6019800"/>
            <a:ext cx="2514600" cy="838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828800" y="76200"/>
            <a:ext cx="7159656" cy="990600"/>
          </a:xfrm>
        </p:spPr>
        <p:txBody>
          <a:bodyPr/>
          <a:lstStyle/>
          <a:p>
            <a:pPr>
              <a:lnSpc>
                <a:spcPts val="3000"/>
              </a:lnSpc>
            </a:pPr>
            <a:r>
              <a:rPr lang="en-US" sz="3200" b="1" dirty="0">
                <a:latin typeface="Calibri" pitchFamily="34" charset="0"/>
              </a:rPr>
              <a:t>Provincial and Territorial Cervical Cancer Screening Guidelines</a:t>
            </a:r>
            <a:endParaRPr lang="en-CA" sz="3200" b="1" dirty="0" smtClean="0">
              <a:latin typeface="Calibri" pitchFamily="34" charset="0"/>
            </a:endParaRPr>
          </a:p>
        </p:txBody>
      </p:sp>
      <p:graphicFrame>
        <p:nvGraphicFramePr>
          <p:cNvPr id="5" name="Group 82"/>
          <p:cNvGraphicFramePr>
            <a:graphicFrameLocks/>
          </p:cNvGraphicFramePr>
          <p:nvPr>
            <p:extLst>
              <p:ext uri="{D42A27DB-BD31-4B8C-83A1-F6EECF244321}">
                <p14:modId xmlns:p14="http://schemas.microsoft.com/office/powerpoint/2010/main" val="30348725"/>
              </p:ext>
            </p:extLst>
          </p:nvPr>
        </p:nvGraphicFramePr>
        <p:xfrm>
          <a:off x="250428" y="1672571"/>
          <a:ext cx="8640000" cy="4542301"/>
        </p:xfrm>
        <a:graphic>
          <a:graphicData uri="http://schemas.openxmlformats.org/drawingml/2006/table">
            <a:tbl>
              <a:tblPr/>
              <a:tblGrid>
                <a:gridCol w="1667368"/>
                <a:gridCol w="2089154"/>
                <a:gridCol w="2329044"/>
                <a:gridCol w="2554434"/>
              </a:tblGrid>
              <a:tr h="360777">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endParaRPr kumimoji="0" lang="en-CA" sz="1100" b="1" i="0" u="none" strike="noStrike" cap="none" normalizeH="0" baseline="0" dirty="0" smtClean="0">
                        <a:ln>
                          <a:noFill/>
                        </a:ln>
                        <a:solidFill>
                          <a:schemeClr val="bg1"/>
                        </a:solidFill>
                        <a:effectLst/>
                        <a:latin typeface="Calibri" panose="020F0502020204030204" pitchFamily="34" charset="0"/>
                        <a:ea typeface="ヒラギノ角ゴ Pro W3"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AC"/>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bg1"/>
                          </a:solidFill>
                          <a:effectLst/>
                          <a:latin typeface="Calibri" panose="020F0502020204030204" pitchFamily="34" charset="0"/>
                          <a:ea typeface="ヒラギノ角ゴ Pro W3" charset="-128"/>
                        </a:rPr>
                        <a:t>Start Age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AC"/>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bg1"/>
                          </a:solidFill>
                          <a:effectLst/>
                          <a:latin typeface="Calibri" panose="020F0502020204030204" pitchFamily="34" charset="0"/>
                          <a:ea typeface="ヒラギノ角ゴ Pro W3" charset="-128"/>
                        </a:rPr>
                        <a:t>Interval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AC"/>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bg1"/>
                          </a:solidFill>
                          <a:effectLst/>
                          <a:latin typeface="Calibri" panose="020F0502020204030204" pitchFamily="34" charset="0"/>
                          <a:ea typeface="ヒラギノ角ゴ Pro W3" charset="-128"/>
                        </a:rPr>
                        <a:t>Stop Age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AC"/>
                    </a:solidFill>
                  </a:tcPr>
                </a:tc>
              </a:tr>
              <a:tr h="455383">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bg1"/>
                          </a:solidFill>
                          <a:effectLst/>
                          <a:latin typeface="Calibri" panose="020F0502020204030204" pitchFamily="34" charset="0"/>
                          <a:ea typeface="ヒラギノ角ゴ Pro W3" charset="-128"/>
                        </a:rPr>
                        <a:t>Nunavut*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AC"/>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lang="en-US" sz="1100" dirty="0" smtClean="0">
                          <a:solidFill>
                            <a:schemeClr val="tx1">
                              <a:lumMod val="65000"/>
                              <a:lumOff val="35000"/>
                            </a:schemeClr>
                          </a:solidFill>
                          <a:latin typeface="Calibri" panose="020F0502020204030204" pitchFamily="34" charset="0"/>
                        </a:rPr>
                        <a:t>Age 21</a:t>
                      </a:r>
                      <a:r>
                        <a:rPr lang="en-US" sz="1100" baseline="0" dirty="0" smtClean="0">
                          <a:solidFill>
                            <a:schemeClr val="tx1">
                              <a:lumMod val="65000"/>
                              <a:lumOff val="35000"/>
                            </a:schemeClr>
                          </a:solidFill>
                          <a:latin typeface="Calibri" panose="020F0502020204030204" pitchFamily="34" charset="0"/>
                        </a:rPr>
                        <a:t> for women who are or have been sexually active</a:t>
                      </a:r>
                      <a:endParaRPr lang="en-US" sz="1100" dirty="0" smtClean="0">
                        <a:solidFill>
                          <a:schemeClr val="tx1">
                            <a:lumMod val="65000"/>
                            <a:lumOff val="35000"/>
                          </a:schemeClr>
                        </a:solidFill>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kern="1200" dirty="0" smtClean="0">
                          <a:solidFill>
                            <a:schemeClr val="tx1">
                              <a:lumMod val="65000"/>
                              <a:lumOff val="35000"/>
                            </a:schemeClr>
                          </a:solidFill>
                          <a:latin typeface="Calibri" panose="020F0502020204030204" pitchFamily="34" charset="0"/>
                          <a:ea typeface="+mn-ea"/>
                          <a:cs typeface="+mn-cs"/>
                        </a:rPr>
                        <a:t>Every 3 years </a:t>
                      </a:r>
                      <a:r>
                        <a:rPr lang="en-US" sz="1100" dirty="0" smtClean="0">
                          <a:solidFill>
                            <a:schemeClr val="tx1">
                              <a:lumMod val="65000"/>
                              <a:lumOff val="35000"/>
                            </a:schemeClr>
                          </a:solidFill>
                          <a:latin typeface="Calibri" panose="020F0502020204030204" pitchFamily="34" charset="0"/>
                        </a:rPr>
                        <a:t>after 3 consecutive annual negative tests </a:t>
                      </a:r>
                      <a:r>
                        <a:rPr lang="en-US" sz="1100" baseline="0" dirty="0" smtClean="0">
                          <a:solidFill>
                            <a:schemeClr val="tx1">
                              <a:lumMod val="65000"/>
                              <a:lumOff val="35000"/>
                            </a:schemeClr>
                          </a:solidFill>
                          <a:latin typeface="Calibri" panose="020F0502020204030204" pitchFamily="34" charset="0"/>
                        </a:rPr>
                        <a:t> </a:t>
                      </a:r>
                      <a:endParaRPr lang="en-US" sz="1100" dirty="0" smtClean="0">
                        <a:solidFill>
                          <a:schemeClr val="tx1">
                            <a:lumMod val="65000"/>
                            <a:lumOff val="35000"/>
                          </a:schemeClr>
                        </a:solidFill>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lang="en-US" sz="1100" dirty="0" smtClean="0">
                          <a:solidFill>
                            <a:schemeClr val="tx1">
                              <a:lumMod val="65000"/>
                              <a:lumOff val="35000"/>
                            </a:schemeClr>
                          </a:solidFill>
                          <a:latin typeface="Calibri" panose="020F0502020204030204" pitchFamily="34" charset="0"/>
                        </a:rPr>
                        <a:t>Age 70 with 3 or more negative tests in previous 10 years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88373">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bg1"/>
                          </a:solidFill>
                          <a:effectLst/>
                          <a:latin typeface="Calibri" panose="020F0502020204030204" pitchFamily="34" charset="0"/>
                          <a:ea typeface="ヒラギノ角ゴ Pro W3" charset="-128"/>
                        </a:rPr>
                        <a:t>Northwest Territories*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AC"/>
                    </a:solidFill>
                  </a:tcPr>
                </a:tc>
                <a:tc>
                  <a:txBody>
                    <a:bodyPr/>
                    <a:lstStyle/>
                    <a:p>
                      <a:pPr algn="l"/>
                      <a:r>
                        <a:rPr lang="en-US" sz="1100" dirty="0" smtClean="0">
                          <a:solidFill>
                            <a:schemeClr val="tx1">
                              <a:lumMod val="65000"/>
                              <a:lumOff val="35000"/>
                            </a:schemeClr>
                          </a:solidFill>
                          <a:latin typeface="Calibri" panose="020F0502020204030204" pitchFamily="34" charset="0"/>
                        </a:rPr>
                        <a:t>Age 21 or 3 years post first sexual contact, whichever</a:t>
                      </a:r>
                      <a:r>
                        <a:rPr lang="en-US" sz="1100" baseline="0" dirty="0" smtClean="0">
                          <a:solidFill>
                            <a:schemeClr val="tx1">
                              <a:lumMod val="65000"/>
                              <a:lumOff val="35000"/>
                            </a:schemeClr>
                          </a:solidFill>
                          <a:latin typeface="Calibri" panose="020F0502020204030204" pitchFamily="34" charset="0"/>
                        </a:rPr>
                        <a:t> occurs first</a:t>
                      </a:r>
                      <a:endParaRPr lang="en-US" sz="1100" dirty="0" smtClean="0">
                        <a:solidFill>
                          <a:schemeClr val="tx1">
                            <a:lumMod val="65000"/>
                            <a:lumOff val="35000"/>
                          </a:schemeClr>
                        </a:solidFill>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kern="1200" baseline="0" dirty="0" smtClean="0">
                          <a:solidFill>
                            <a:schemeClr val="tx1">
                              <a:lumMod val="65000"/>
                              <a:lumOff val="35000"/>
                            </a:schemeClr>
                          </a:solidFill>
                          <a:latin typeface="Calibri" panose="020F0502020204030204" pitchFamily="34" charset="0"/>
                          <a:ea typeface="+mn-ea"/>
                          <a:cs typeface="+mn-cs"/>
                        </a:rPr>
                        <a:t>Every 2 years after 3 consecutive annual negative tests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lang="en-US" sz="1100" dirty="0" smtClean="0">
                          <a:solidFill>
                            <a:schemeClr val="tx1">
                              <a:lumMod val="65000"/>
                              <a:lumOff val="35000"/>
                            </a:schemeClr>
                          </a:solidFill>
                          <a:latin typeface="Calibri" panose="020F0502020204030204" pitchFamily="34" charset="0"/>
                        </a:rPr>
                        <a:t>Age 69 with</a:t>
                      </a:r>
                      <a:r>
                        <a:rPr lang="en-US" sz="1100" baseline="0" dirty="0" smtClean="0">
                          <a:solidFill>
                            <a:schemeClr val="tx1">
                              <a:lumMod val="65000"/>
                              <a:lumOff val="35000"/>
                            </a:schemeClr>
                          </a:solidFill>
                          <a:latin typeface="Calibri" panose="020F0502020204030204" pitchFamily="34" charset="0"/>
                        </a:rPr>
                        <a:t> 3 negative tests in previous 10 years</a:t>
                      </a:r>
                      <a:endParaRPr lang="en-US" sz="1100" dirty="0" smtClean="0">
                        <a:solidFill>
                          <a:schemeClr val="tx1">
                            <a:lumMod val="65000"/>
                            <a:lumOff val="35000"/>
                          </a:schemeClr>
                        </a:solidFill>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02511">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bg1"/>
                          </a:solidFill>
                          <a:effectLst/>
                          <a:latin typeface="Calibri" panose="020F0502020204030204" pitchFamily="34" charset="0"/>
                          <a:ea typeface="ヒラギノ角ゴ Pro W3" charset="-128"/>
                        </a:rPr>
                        <a:t>Yukon*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AC"/>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100" kern="1200" dirty="0" smtClean="0">
                          <a:solidFill>
                            <a:schemeClr val="tx1">
                              <a:lumMod val="65000"/>
                              <a:lumOff val="35000"/>
                            </a:schemeClr>
                          </a:solidFill>
                          <a:latin typeface="Calibri" panose="020F0502020204030204" pitchFamily="34" charset="0"/>
                          <a:ea typeface="+mn-ea"/>
                          <a:cs typeface="+mn-cs"/>
                        </a:rPr>
                        <a:t>Age 21 or 3 years post first sexual contact, whichever occurs first**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100" kern="1200" dirty="0" smtClean="0">
                          <a:solidFill>
                            <a:schemeClr val="tx1">
                              <a:lumMod val="65000"/>
                              <a:lumOff val="35000"/>
                            </a:schemeClr>
                          </a:solidFill>
                          <a:latin typeface="Calibri" panose="020F0502020204030204" pitchFamily="34" charset="0"/>
                          <a:ea typeface="+mn-ea"/>
                          <a:cs typeface="+mn-cs"/>
                        </a:rPr>
                        <a:t>Every 2 years after 3 consecutive annual negative tests**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100" kern="1200" dirty="0" smtClean="0">
                          <a:solidFill>
                            <a:schemeClr val="tx1">
                              <a:lumMod val="65000"/>
                              <a:lumOff val="35000"/>
                            </a:schemeClr>
                          </a:solidFill>
                          <a:latin typeface="Calibri" panose="020F0502020204030204" pitchFamily="34" charset="0"/>
                          <a:ea typeface="+mn-ea"/>
                          <a:cs typeface="+mn-cs"/>
                        </a:rPr>
                        <a:t>Age 69 with 3 negative tests in previous 10 years or 3 annual negative tests (for women inadequately screened)**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5275">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bg1"/>
                          </a:solidFill>
                          <a:effectLst/>
                          <a:latin typeface="Calibri" panose="020F0502020204030204" pitchFamily="34" charset="0"/>
                          <a:ea typeface="ヒラギノ角ゴ Pro W3" charset="-128"/>
                        </a:rPr>
                        <a:t>British Columbia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AC"/>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solidFill>
                            <a:schemeClr val="tx1">
                              <a:lumMod val="65000"/>
                              <a:lumOff val="35000"/>
                            </a:schemeClr>
                          </a:solidFill>
                          <a:latin typeface="Calibri" panose="020F0502020204030204" pitchFamily="34" charset="0"/>
                        </a:rPr>
                        <a:t>Age 25</a:t>
                      </a:r>
                      <a:endParaRPr kumimoji="0" lang="en-US" sz="1100" kern="1200" baseline="0" dirty="0">
                        <a:solidFill>
                          <a:schemeClr val="tx1">
                            <a:lumMod val="65000"/>
                            <a:lumOff val="35000"/>
                          </a:schemeClr>
                        </a:solidFill>
                        <a:latin typeface="Calibri" panose="020F050202020403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kern="1200" baseline="0" dirty="0" smtClean="0">
                          <a:solidFill>
                            <a:schemeClr val="tx1">
                              <a:lumMod val="65000"/>
                              <a:lumOff val="35000"/>
                            </a:schemeClr>
                          </a:solidFill>
                          <a:latin typeface="Calibri" panose="020F0502020204030204" pitchFamily="34" charset="0"/>
                          <a:ea typeface="+mn-ea"/>
                          <a:cs typeface="+mn-cs"/>
                        </a:rPr>
                        <a:t>Every 3 years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lang="en-US" sz="1100" dirty="0" smtClean="0">
                          <a:solidFill>
                            <a:schemeClr val="tx1">
                              <a:lumMod val="65000"/>
                              <a:lumOff val="35000"/>
                            </a:schemeClr>
                          </a:solidFill>
                          <a:latin typeface="Calibri" panose="020F0502020204030204" pitchFamily="34" charset="0"/>
                        </a:rPr>
                        <a:t>Age 69 provided</a:t>
                      </a:r>
                      <a:r>
                        <a:rPr lang="en-US" sz="1100" baseline="0" dirty="0" smtClean="0">
                          <a:solidFill>
                            <a:schemeClr val="tx1">
                              <a:lumMod val="65000"/>
                              <a:lumOff val="35000"/>
                            </a:schemeClr>
                          </a:solidFill>
                          <a:latin typeface="Calibri" panose="020F0502020204030204" pitchFamily="34" charset="0"/>
                        </a:rPr>
                        <a:t> there are 3 negative tests in preceding 10 years and no high risk criteria.</a:t>
                      </a:r>
                      <a:endParaRPr lang="en-US" sz="1100" dirty="0" smtClean="0">
                        <a:solidFill>
                          <a:schemeClr val="tx1">
                            <a:lumMod val="65000"/>
                            <a:lumOff val="35000"/>
                          </a:schemeClr>
                        </a:solidFill>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672591">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bg1"/>
                          </a:solidFill>
                          <a:effectLst/>
                          <a:latin typeface="Calibri" panose="020F0502020204030204" pitchFamily="34" charset="0"/>
                          <a:ea typeface="ヒラギノ角ゴ Pro W3" charset="-128"/>
                        </a:rPr>
                        <a:t>Alberta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AC"/>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solidFill>
                            <a:schemeClr val="tx1">
                              <a:lumMod val="65000"/>
                              <a:lumOff val="35000"/>
                            </a:schemeClr>
                          </a:solidFill>
                          <a:latin typeface="Calibri" panose="020F0502020204030204" pitchFamily="34" charset="0"/>
                        </a:rPr>
                        <a:t>Age 25 or 3 years post first sexual contact, whichever occurs later Optional Age</a:t>
                      </a:r>
                      <a:r>
                        <a:rPr lang="en-US" sz="1100" baseline="0" dirty="0" smtClean="0">
                          <a:solidFill>
                            <a:schemeClr val="tx1">
                              <a:lumMod val="65000"/>
                              <a:lumOff val="35000"/>
                            </a:schemeClr>
                          </a:solidFill>
                          <a:latin typeface="Calibri" panose="020F0502020204030204" pitchFamily="34" charset="0"/>
                        </a:rPr>
                        <a:t> </a:t>
                      </a:r>
                      <a:r>
                        <a:rPr lang="en-US" sz="1100" dirty="0" smtClean="0">
                          <a:solidFill>
                            <a:schemeClr val="tx1">
                              <a:lumMod val="65000"/>
                              <a:lumOff val="35000"/>
                            </a:schemeClr>
                          </a:solidFill>
                          <a:latin typeface="Calibri" panose="020F0502020204030204" pitchFamily="34" charset="0"/>
                        </a:rPr>
                        <a:t>21-24 based on informed patient choice</a:t>
                      </a:r>
                      <a:endParaRPr kumimoji="0" lang="en-US" sz="1100" kern="1200" baseline="0" dirty="0" smtClean="0">
                        <a:solidFill>
                          <a:schemeClr val="tx1">
                            <a:lumMod val="65000"/>
                            <a:lumOff val="35000"/>
                          </a:schemeClr>
                        </a:solidFill>
                        <a:latin typeface="Calibri" panose="020F050202020403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kern="1200" baseline="0" dirty="0" smtClean="0">
                          <a:solidFill>
                            <a:schemeClr val="tx1">
                              <a:lumMod val="65000"/>
                              <a:lumOff val="35000"/>
                            </a:schemeClr>
                          </a:solidFill>
                          <a:latin typeface="Calibri" panose="020F0502020204030204" pitchFamily="34" charset="0"/>
                          <a:ea typeface="+mn-ea"/>
                          <a:cs typeface="+mn-cs"/>
                        </a:rPr>
                        <a:t>Every 3 years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lang="en-US" sz="1100" dirty="0" smtClean="0">
                          <a:solidFill>
                            <a:schemeClr val="tx1">
                              <a:lumMod val="65000"/>
                              <a:lumOff val="35000"/>
                            </a:schemeClr>
                          </a:solidFill>
                          <a:latin typeface="Calibri" panose="020F0502020204030204" pitchFamily="34" charset="0"/>
                        </a:rPr>
                        <a:t>Age 70 with 3 consecutive negative tests at any interval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675275">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bg1"/>
                          </a:solidFill>
                          <a:effectLst/>
                          <a:latin typeface="Calibri" panose="020F0502020204030204" pitchFamily="34" charset="0"/>
                          <a:ea typeface="ヒラギノ角ゴ Pro W3" charset="-128"/>
                        </a:rPr>
                        <a:t>Saskatchewan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AC"/>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aseline="0" dirty="0" smtClean="0">
                          <a:solidFill>
                            <a:schemeClr val="tx1">
                              <a:lumMod val="65000"/>
                              <a:lumOff val="35000"/>
                            </a:schemeClr>
                          </a:solidFill>
                          <a:latin typeface="Calibri" panose="020F0502020204030204" pitchFamily="34" charset="0"/>
                        </a:rPr>
                        <a:t>Age 21 or 3 </a:t>
                      </a:r>
                      <a:r>
                        <a:rPr lang="en-US" sz="1100" dirty="0" smtClean="0">
                          <a:solidFill>
                            <a:schemeClr val="tx1">
                              <a:lumMod val="65000"/>
                              <a:lumOff val="35000"/>
                            </a:schemeClr>
                          </a:solidFill>
                          <a:latin typeface="Calibri" panose="020F0502020204030204" pitchFamily="34" charset="0"/>
                        </a:rPr>
                        <a:t>years post first sexual contact, whichever occurs later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lang="en-US" sz="1100" dirty="0" smtClean="0">
                          <a:solidFill>
                            <a:schemeClr val="tx1">
                              <a:lumMod val="65000"/>
                              <a:lumOff val="35000"/>
                            </a:schemeClr>
                          </a:solidFill>
                          <a:latin typeface="Calibri" panose="020F0502020204030204" pitchFamily="34" charset="0"/>
                        </a:rPr>
                        <a:t>Ever</a:t>
                      </a:r>
                      <a:r>
                        <a:rPr lang="en-US" sz="1100" baseline="0" dirty="0" smtClean="0">
                          <a:solidFill>
                            <a:schemeClr val="tx1">
                              <a:lumMod val="65000"/>
                              <a:lumOff val="35000"/>
                            </a:schemeClr>
                          </a:solidFill>
                          <a:latin typeface="Calibri" panose="020F0502020204030204" pitchFamily="34" charset="0"/>
                        </a:rPr>
                        <a:t>y 2 years until 3 consecutive negative tests then every 3 years</a:t>
                      </a:r>
                      <a:endParaRPr lang="en-US" sz="1100" dirty="0" smtClean="0">
                        <a:solidFill>
                          <a:schemeClr val="tx1">
                            <a:lumMod val="65000"/>
                            <a:lumOff val="35000"/>
                          </a:schemeClr>
                        </a:solidFill>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lang="en-US" sz="1100" dirty="0" smtClean="0">
                          <a:solidFill>
                            <a:schemeClr val="tx1">
                              <a:lumMod val="65000"/>
                              <a:lumOff val="35000"/>
                            </a:schemeClr>
                          </a:solidFill>
                          <a:latin typeface="Calibri" panose="020F0502020204030204" pitchFamily="34" charset="0"/>
                        </a:rPr>
                        <a:t>Age 69</a:t>
                      </a:r>
                      <a:r>
                        <a:rPr lang="en-US" sz="1100" baseline="0" dirty="0" smtClean="0">
                          <a:solidFill>
                            <a:schemeClr val="tx1">
                              <a:lumMod val="65000"/>
                              <a:lumOff val="35000"/>
                            </a:schemeClr>
                          </a:solidFill>
                          <a:latin typeface="Calibri" panose="020F0502020204030204" pitchFamily="34" charset="0"/>
                        </a:rPr>
                        <a:t> with 3 negative tests in previous 10 years or 3 annual negative tests (for women with no screening history)</a:t>
                      </a:r>
                      <a:endParaRPr lang="en-US" sz="1100" dirty="0" smtClean="0">
                        <a:solidFill>
                          <a:schemeClr val="tx1">
                            <a:lumMod val="65000"/>
                            <a:lumOff val="35000"/>
                          </a:schemeClr>
                        </a:solidFill>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30858">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bg1"/>
                          </a:solidFill>
                          <a:effectLst/>
                          <a:latin typeface="Calibri" panose="020F0502020204030204" pitchFamily="34" charset="0"/>
                          <a:ea typeface="ヒラギノ角ゴ Pro W3" charset="-128"/>
                        </a:rPr>
                        <a:t>Manitoba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A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cap="none" normalizeH="0" baseline="0" dirty="0" smtClean="0">
                          <a:ln>
                            <a:noFill/>
                          </a:ln>
                          <a:solidFill>
                            <a:schemeClr val="tx1">
                              <a:lumMod val="65000"/>
                              <a:lumOff val="35000"/>
                            </a:schemeClr>
                          </a:solidFill>
                          <a:effectLst/>
                          <a:latin typeface="Calibri" panose="020F0502020204030204" pitchFamily="34" charset="0"/>
                        </a:rPr>
                        <a:t>Age 21 for all women who have ever been sexually active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kern="1200" baseline="0" dirty="0" smtClean="0">
                          <a:solidFill>
                            <a:schemeClr val="tx1">
                              <a:lumMod val="65000"/>
                              <a:lumOff val="35000"/>
                            </a:schemeClr>
                          </a:solidFill>
                          <a:latin typeface="Calibri" panose="020F0502020204030204" pitchFamily="34" charset="0"/>
                          <a:ea typeface="+mn-ea"/>
                          <a:cs typeface="+mn-cs"/>
                        </a:rPr>
                        <a:t>Every 3 years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b="0" i="0" u="none" strike="noStrike" cap="none" normalizeH="0" baseline="0" dirty="0" smtClean="0">
                          <a:ln>
                            <a:noFill/>
                          </a:ln>
                          <a:solidFill>
                            <a:schemeClr val="tx1">
                              <a:lumMod val="65000"/>
                              <a:lumOff val="35000"/>
                            </a:schemeClr>
                          </a:solidFill>
                          <a:effectLst/>
                          <a:latin typeface="Calibri" panose="020F0502020204030204" pitchFamily="34" charset="0"/>
                        </a:rPr>
                        <a:t>Age 70 with 3 negative tests in previous 10 years</a:t>
                      </a:r>
                      <a:endParaRPr kumimoji="0" lang="en-US" sz="11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a:cs typeface="ヒラギノ角ゴ Pro W3"/>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3" name="TextBox 2"/>
          <p:cNvSpPr txBox="1"/>
          <p:nvPr/>
        </p:nvSpPr>
        <p:spPr>
          <a:xfrm>
            <a:off x="250428" y="6248400"/>
            <a:ext cx="8738028" cy="400110"/>
          </a:xfrm>
          <a:prstGeom prst="rect">
            <a:avLst/>
          </a:prstGeom>
          <a:noFill/>
        </p:spPr>
        <p:txBody>
          <a:bodyPr wrap="square" rtlCol="0">
            <a:spAutoFit/>
          </a:bodyPr>
          <a:lstStyle/>
          <a:p>
            <a:pPr lvl="0">
              <a:spcBef>
                <a:spcPts val="0"/>
              </a:spcBef>
              <a:buClr>
                <a:srgbClr val="FBAF5F"/>
              </a:buClr>
              <a:buSzPct val="88000"/>
              <a:defRPr/>
            </a:pPr>
            <a:r>
              <a:rPr lang="en-US" sz="1000" dirty="0">
                <a:solidFill>
                  <a:schemeClr val="tx1">
                    <a:lumMod val="65000"/>
                    <a:lumOff val="35000"/>
                  </a:schemeClr>
                </a:solidFill>
                <a:latin typeface="Calibri" panose="020F0502020204030204" pitchFamily="34" charset="0"/>
              </a:rPr>
              <a:t>*No organized screening program available</a:t>
            </a:r>
            <a:r>
              <a:rPr lang="en-US" sz="1000" dirty="0" smtClean="0">
                <a:solidFill>
                  <a:schemeClr val="tx1">
                    <a:lumMod val="65000"/>
                    <a:lumOff val="35000"/>
                  </a:schemeClr>
                </a:solidFill>
                <a:latin typeface="Calibri" panose="020F0502020204030204" pitchFamily="34" charset="0"/>
              </a:rPr>
              <a:t>. Responses </a:t>
            </a:r>
            <a:r>
              <a:rPr lang="en-US" sz="1000" dirty="0">
                <a:solidFill>
                  <a:schemeClr val="tx1">
                    <a:lumMod val="65000"/>
                    <a:lumOff val="35000"/>
                  </a:schemeClr>
                </a:solidFill>
                <a:latin typeface="Calibri" panose="020F0502020204030204" pitchFamily="34" charset="0"/>
              </a:rPr>
              <a:t>refer to opportunistic cervical cancer screening</a:t>
            </a:r>
            <a:r>
              <a:rPr lang="en-US" sz="1000" dirty="0" smtClean="0">
                <a:solidFill>
                  <a:schemeClr val="tx1">
                    <a:lumMod val="65000"/>
                    <a:lumOff val="35000"/>
                  </a:schemeClr>
                </a:solidFill>
                <a:latin typeface="Calibri" panose="020F0502020204030204" pitchFamily="34" charset="0"/>
              </a:rPr>
              <a:t>.</a:t>
            </a:r>
          </a:p>
          <a:p>
            <a:pPr>
              <a:spcBef>
                <a:spcPts val="0"/>
              </a:spcBef>
              <a:buClr>
                <a:srgbClr val="FBAF5F"/>
              </a:buClr>
              <a:buSzPct val="88000"/>
              <a:defRPr/>
            </a:pPr>
            <a:r>
              <a:rPr lang="en-US" sz="1000" dirty="0">
                <a:solidFill>
                  <a:schemeClr val="tx1">
                    <a:lumMod val="65000"/>
                    <a:lumOff val="35000"/>
                  </a:schemeClr>
                </a:solidFill>
                <a:latin typeface="Calibri" panose="020F0502020204030204" pitchFamily="34" charset="0"/>
                <a:cs typeface="Arial" panose="020B0604020202020204" pitchFamily="34" charset="0"/>
              </a:rPr>
              <a:t>**Yukon refers to BC Cancer Agency guidelines for cervical cancer screening start age, screening interval and stop age.</a:t>
            </a:r>
            <a:r>
              <a:rPr lang="en-US" sz="1000" dirty="0">
                <a:latin typeface="Calibri" panose="020F0502020204030204" pitchFamily="34" charset="0"/>
              </a:rPr>
              <a:t> </a:t>
            </a:r>
            <a:endParaRPr lang="en-CA" sz="1000" dirty="0">
              <a:latin typeface="Calibri" panose="020F0502020204030204" pitchFamily="34" charset="0"/>
            </a:endParaRPr>
          </a:p>
        </p:txBody>
      </p:sp>
      <p:sp>
        <p:nvSpPr>
          <p:cNvPr id="4" name="Rectangle 3"/>
          <p:cNvSpPr/>
          <p:nvPr/>
        </p:nvSpPr>
        <p:spPr>
          <a:xfrm>
            <a:off x="1711383" y="1237054"/>
            <a:ext cx="2845907" cy="276999"/>
          </a:xfrm>
          <a:prstGeom prst="rect">
            <a:avLst/>
          </a:prstGeom>
        </p:spPr>
        <p:txBody>
          <a:bodyPr wrap="none">
            <a:spAutoFit/>
          </a:bodyPr>
          <a:lstStyle/>
          <a:p>
            <a:pPr lvl="0" algn="ctr">
              <a:spcBef>
                <a:spcPct val="20000"/>
              </a:spcBef>
              <a:buClr>
                <a:srgbClr val="FBAF5F"/>
              </a:buClr>
              <a:buSzPct val="88000"/>
            </a:pPr>
            <a:r>
              <a:rPr lang="en-US" sz="1200" b="1" dirty="0" smtClean="0">
                <a:solidFill>
                  <a:schemeClr val="tx1">
                    <a:lumMod val="65000"/>
                    <a:lumOff val="35000"/>
                  </a:schemeClr>
                </a:solidFill>
                <a:latin typeface="Calibri" panose="020F0502020204030204" pitchFamily="34" charset="0"/>
                <a:ea typeface="ヒラギノ角ゴ Pro W3" charset="-128"/>
              </a:rPr>
              <a:t>For asymptomatic women </a:t>
            </a:r>
            <a:r>
              <a:rPr lang="en-US" sz="1200" b="1" dirty="0">
                <a:solidFill>
                  <a:schemeClr val="tx1">
                    <a:lumMod val="65000"/>
                    <a:lumOff val="35000"/>
                  </a:schemeClr>
                </a:solidFill>
                <a:latin typeface="Calibri" panose="020F0502020204030204" pitchFamily="34" charset="0"/>
                <a:ea typeface="ヒラギノ角ゴ Pro W3" charset="-128"/>
              </a:rPr>
              <a:t>at </a:t>
            </a:r>
            <a:r>
              <a:rPr lang="en-US" sz="1200" b="1" dirty="0" smtClean="0">
                <a:solidFill>
                  <a:schemeClr val="tx1">
                    <a:lumMod val="65000"/>
                    <a:lumOff val="35000"/>
                  </a:schemeClr>
                </a:solidFill>
                <a:latin typeface="Calibri" panose="020F0502020204030204" pitchFamily="34" charset="0"/>
                <a:ea typeface="ヒラギノ角ゴ Pro W3" charset="-128"/>
              </a:rPr>
              <a:t>average risk:</a:t>
            </a:r>
            <a:endParaRPr lang="en-US" sz="1200" b="1" dirty="0">
              <a:solidFill>
                <a:schemeClr val="tx1">
                  <a:lumMod val="65000"/>
                  <a:lumOff val="35000"/>
                </a:schemeClr>
              </a:solidFill>
              <a:latin typeface="Calibri" panose="020F0502020204030204" pitchFamily="34" charset="0"/>
              <a:ea typeface="ヒラギノ角ゴ Pro W3" charset="-12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6629400" y="6019800"/>
            <a:ext cx="2514600" cy="838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661128" y="76200"/>
            <a:ext cx="7482871" cy="990600"/>
          </a:xfrm>
        </p:spPr>
        <p:txBody>
          <a:bodyPr/>
          <a:lstStyle/>
          <a:p>
            <a:pPr>
              <a:lnSpc>
                <a:spcPts val="3000"/>
              </a:lnSpc>
            </a:pPr>
            <a:r>
              <a:rPr lang="en-US" sz="3200" b="1" dirty="0">
                <a:latin typeface="Calibri" pitchFamily="34" charset="0"/>
              </a:rPr>
              <a:t>Provincial and Territorial Cervical Cancer Screening Guidelines, </a:t>
            </a:r>
            <a:r>
              <a:rPr lang="en-US" sz="3200" b="1" dirty="0" smtClean="0">
                <a:latin typeface="Calibri" pitchFamily="34" charset="0"/>
              </a:rPr>
              <a:t>cont’d</a:t>
            </a:r>
            <a:endParaRPr lang="en-CA" sz="3200" b="1" dirty="0" smtClean="0">
              <a:latin typeface="Calibri" pitchFamily="34" charset="0"/>
            </a:endParaRPr>
          </a:p>
        </p:txBody>
      </p:sp>
      <p:graphicFrame>
        <p:nvGraphicFramePr>
          <p:cNvPr id="6" name="Group 82"/>
          <p:cNvGraphicFramePr>
            <a:graphicFrameLocks/>
          </p:cNvGraphicFramePr>
          <p:nvPr>
            <p:extLst>
              <p:ext uri="{D42A27DB-BD31-4B8C-83A1-F6EECF244321}">
                <p14:modId xmlns:p14="http://schemas.microsoft.com/office/powerpoint/2010/main" val="4030913712"/>
              </p:ext>
            </p:extLst>
          </p:nvPr>
        </p:nvGraphicFramePr>
        <p:xfrm>
          <a:off x="199191" y="1684307"/>
          <a:ext cx="8716198" cy="4220718"/>
        </p:xfrm>
        <a:graphic>
          <a:graphicData uri="http://schemas.openxmlformats.org/drawingml/2006/table">
            <a:tbl>
              <a:tblPr/>
              <a:tblGrid>
                <a:gridCol w="1682073"/>
                <a:gridCol w="2446652"/>
                <a:gridCol w="2313683"/>
                <a:gridCol w="2273790"/>
              </a:tblGrid>
              <a:tr h="147447">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endParaRPr kumimoji="0" lang="en-CA" sz="1100" b="1" i="0" u="none" strike="noStrike" cap="none" normalizeH="0" baseline="0" dirty="0" smtClean="0">
                        <a:ln>
                          <a:noFill/>
                        </a:ln>
                        <a:solidFill>
                          <a:schemeClr val="tx1"/>
                        </a:solidFill>
                        <a:effectLst/>
                        <a:latin typeface="Calibri" panose="020F0502020204030204" pitchFamily="34" charset="0"/>
                        <a:ea typeface="ヒラギノ角ゴ Pro W3"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AC"/>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bg1"/>
                          </a:solidFill>
                          <a:effectLst/>
                          <a:latin typeface="Calibri" panose="020F0502020204030204" pitchFamily="34" charset="0"/>
                          <a:ea typeface="ヒラギノ角ゴ Pro W3" charset="-128"/>
                        </a:rPr>
                        <a:t>Start Age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AC"/>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bg1"/>
                          </a:solidFill>
                          <a:effectLst/>
                          <a:latin typeface="Calibri" panose="020F0502020204030204" pitchFamily="34" charset="0"/>
                          <a:ea typeface="ヒラギノ角ゴ Pro W3" charset="-128"/>
                        </a:rPr>
                        <a:t>Interval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AC"/>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bg1"/>
                          </a:solidFill>
                          <a:effectLst/>
                          <a:latin typeface="Calibri" panose="020F0502020204030204" pitchFamily="34" charset="0"/>
                          <a:ea typeface="ヒラギノ角ゴ Pro W3" charset="-128"/>
                        </a:rPr>
                        <a:t>Stop Age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AC"/>
                    </a:solidFill>
                  </a:tcPr>
                </a:tc>
              </a:tr>
              <a:tr h="614553">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b="1" i="0" u="none" strike="noStrike" cap="none" normalizeH="0" baseline="0" dirty="0" smtClean="0">
                          <a:ln>
                            <a:noFill/>
                          </a:ln>
                          <a:solidFill>
                            <a:schemeClr val="bg1"/>
                          </a:solidFill>
                          <a:effectLst/>
                          <a:latin typeface="Calibri" panose="020F0502020204030204" pitchFamily="34" charset="0"/>
                          <a:ea typeface="ヒラギノ角ゴ Pro W3" charset="-128"/>
                        </a:rPr>
                        <a:t>Ontario**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AC"/>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strike="noStrike" dirty="0" smtClean="0">
                          <a:solidFill>
                            <a:schemeClr val="tx1">
                              <a:lumMod val="65000"/>
                              <a:lumOff val="35000"/>
                            </a:schemeClr>
                          </a:solidFill>
                          <a:latin typeface="Calibri" panose="020F0502020204030204" pitchFamily="34" charset="0"/>
                        </a:rPr>
                        <a:t>21 years of age for women who are or have ever been sexually active</a:t>
                      </a:r>
                      <a:endParaRPr lang="en-US" sz="1100" dirty="0" smtClean="0">
                        <a:solidFill>
                          <a:schemeClr val="tx1">
                            <a:lumMod val="65000"/>
                            <a:lumOff val="35000"/>
                          </a:schemeClr>
                        </a:solidFill>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CA" sz="1100" kern="1200" baseline="0" dirty="0" smtClean="0">
                          <a:solidFill>
                            <a:schemeClr val="tx1">
                              <a:lumMod val="65000"/>
                              <a:lumOff val="35000"/>
                            </a:schemeClr>
                          </a:solidFill>
                          <a:latin typeface="Calibri" panose="020F0502020204030204" pitchFamily="34" charset="0"/>
                          <a:ea typeface="+mn-ea"/>
                          <a:cs typeface="+mn-cs"/>
                        </a:rPr>
                        <a:t>Every 3 years</a:t>
                      </a:r>
                      <a:endParaRPr kumimoji="0" lang="en-US" sz="1100" kern="1200" baseline="0" dirty="0" smtClean="0">
                        <a:solidFill>
                          <a:schemeClr val="tx1">
                            <a:lumMod val="65000"/>
                            <a:lumOff val="35000"/>
                          </a:schemeClr>
                        </a:solidFill>
                        <a:latin typeface="Calibri" panose="020F0502020204030204" pitchFamily="34" charset="0"/>
                        <a:ea typeface="+mn-ea"/>
                        <a:cs typeface="+mn-cs"/>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lang="en-US" sz="1100" dirty="0" smtClean="0">
                          <a:solidFill>
                            <a:schemeClr val="tx1">
                              <a:lumMod val="65000"/>
                              <a:lumOff val="35000"/>
                            </a:schemeClr>
                          </a:solidFill>
                          <a:latin typeface="Calibri" panose="020F0502020204030204" pitchFamily="34" charset="0"/>
                        </a:rPr>
                        <a:t>Age 70 with</a:t>
                      </a:r>
                      <a:r>
                        <a:rPr lang="en-US" sz="1100" baseline="0" dirty="0" smtClean="0">
                          <a:solidFill>
                            <a:schemeClr val="tx1">
                              <a:lumMod val="65000"/>
                              <a:lumOff val="35000"/>
                            </a:schemeClr>
                          </a:solidFill>
                          <a:latin typeface="Calibri" panose="020F0502020204030204" pitchFamily="34" charset="0"/>
                        </a:rPr>
                        <a:t> adequate negative  screening history in previous 10 years (i.e. 3 or more negative tests)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572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100" b="1" i="0" u="none" strike="noStrike" cap="none" normalizeH="0" baseline="0" dirty="0" smtClean="0">
                          <a:ln>
                            <a:noFill/>
                          </a:ln>
                          <a:solidFill>
                            <a:schemeClr val="bg1"/>
                          </a:solidFill>
                          <a:effectLst/>
                          <a:latin typeface="Calibri" panose="020F0502020204030204" pitchFamily="34" charset="0"/>
                          <a:ea typeface="ヒラギノ角ゴ Pro W3" charset="-128"/>
                        </a:rPr>
                        <a:t>Quebec*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AC"/>
                    </a:solidFill>
                  </a:tcPr>
                </a:tc>
                <a:tc>
                  <a:txBody>
                    <a:bodyPr/>
                    <a:lstStyle/>
                    <a:p>
                      <a:pPr algn="l"/>
                      <a:r>
                        <a:rPr lang="en-US" sz="1100" dirty="0" smtClean="0">
                          <a:solidFill>
                            <a:schemeClr val="tx1">
                              <a:lumMod val="65000"/>
                              <a:lumOff val="35000"/>
                            </a:schemeClr>
                          </a:solidFill>
                          <a:latin typeface="Calibri" panose="020F0502020204030204" pitchFamily="34" charset="0"/>
                        </a:rPr>
                        <a:t>Age 21 </a:t>
                      </a:r>
                      <a:endParaRPr lang="en-US" sz="1100" dirty="0">
                        <a:solidFill>
                          <a:schemeClr val="tx1">
                            <a:lumMod val="65000"/>
                            <a:lumOff val="35000"/>
                          </a:schemeClr>
                        </a:solidFill>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smtClean="0">
                          <a:solidFill>
                            <a:schemeClr val="tx1">
                              <a:lumMod val="65000"/>
                              <a:lumOff val="35000"/>
                            </a:schemeClr>
                          </a:solidFill>
                          <a:latin typeface="Calibri" panose="020F0502020204030204" pitchFamily="34" charset="0"/>
                        </a:rPr>
                        <a:t>Every 2-3 years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CA" sz="11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smtClean="0">
                          <a:solidFill>
                            <a:schemeClr val="tx1">
                              <a:lumMod val="65000"/>
                              <a:lumOff val="35000"/>
                            </a:schemeClr>
                          </a:solidFill>
                          <a:latin typeface="Calibri" panose="020F0502020204030204" pitchFamily="34" charset="0"/>
                        </a:rPr>
                        <a:t>Age 65</a:t>
                      </a:r>
                      <a:r>
                        <a:rPr lang="en-US" sz="1100" baseline="0" dirty="0" smtClean="0">
                          <a:solidFill>
                            <a:schemeClr val="tx1">
                              <a:lumMod val="65000"/>
                              <a:lumOff val="35000"/>
                            </a:schemeClr>
                          </a:solidFill>
                          <a:latin typeface="Calibri" panose="020F0502020204030204" pitchFamily="34" charset="0"/>
                        </a:rPr>
                        <a:t> with 2 negative tests in previous 10 years</a:t>
                      </a:r>
                      <a:endParaRPr lang="en-US" sz="1100" dirty="0" smtClean="0">
                        <a:solidFill>
                          <a:schemeClr val="tx1">
                            <a:lumMod val="65000"/>
                            <a:lumOff val="35000"/>
                          </a:schemeClr>
                        </a:solidFill>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884697">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bg1"/>
                          </a:solidFill>
                          <a:effectLst/>
                          <a:latin typeface="Calibri" panose="020F0502020204030204" pitchFamily="34" charset="0"/>
                          <a:ea typeface="ヒラギノ角ゴ Pro W3" charset="-128"/>
                        </a:rPr>
                        <a:t>New Brunswick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AC"/>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aseline="0" dirty="0" smtClean="0">
                          <a:solidFill>
                            <a:schemeClr val="tx1">
                              <a:lumMod val="65000"/>
                              <a:lumOff val="35000"/>
                            </a:schemeClr>
                          </a:solidFill>
                          <a:latin typeface="Calibri" panose="020F0502020204030204" pitchFamily="34" charset="0"/>
                        </a:rPr>
                        <a:t>Age 21 or 3 </a:t>
                      </a:r>
                      <a:r>
                        <a:rPr lang="en-US" sz="1100" dirty="0" smtClean="0">
                          <a:solidFill>
                            <a:schemeClr val="tx1">
                              <a:lumMod val="65000"/>
                              <a:lumOff val="35000"/>
                            </a:schemeClr>
                          </a:solidFill>
                          <a:latin typeface="Calibri" panose="020F0502020204030204" pitchFamily="34" charset="0"/>
                        </a:rPr>
                        <a:t>years post first sexual contact, whichever occurs later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kern="1200" baseline="0" dirty="0" smtClean="0">
                          <a:solidFill>
                            <a:schemeClr val="tx1">
                              <a:lumMod val="65000"/>
                              <a:lumOff val="35000"/>
                            </a:schemeClr>
                          </a:solidFill>
                          <a:latin typeface="Calibri" panose="020F0502020204030204" pitchFamily="34" charset="0"/>
                          <a:ea typeface="+mn-ea"/>
                          <a:cs typeface="+mn-cs"/>
                        </a:rPr>
                        <a:t>Every 2-3 years after 3 consecutive annual negative tests</a:t>
                      </a:r>
                    </a:p>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endParaRPr kumimoji="0" lang="en-CA" sz="11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kern="1200" baseline="0" dirty="0" smtClean="0">
                          <a:solidFill>
                            <a:schemeClr val="tx1">
                              <a:lumMod val="65000"/>
                              <a:lumOff val="35000"/>
                            </a:schemeClr>
                          </a:solidFill>
                          <a:latin typeface="Calibri" panose="020F0502020204030204" pitchFamily="34" charset="0"/>
                          <a:ea typeface="+mn-ea"/>
                          <a:cs typeface="+mn-cs"/>
                        </a:rPr>
                        <a:t>Age 69 with history of adequate  negative tests in previous 10 years or </a:t>
                      </a:r>
                      <a:r>
                        <a:rPr lang="en-US" sz="1100" baseline="0" dirty="0" smtClean="0">
                          <a:solidFill>
                            <a:schemeClr val="tx1">
                              <a:lumMod val="65000"/>
                              <a:lumOff val="35000"/>
                            </a:schemeClr>
                          </a:solidFill>
                          <a:latin typeface="Calibri" panose="020F0502020204030204" pitchFamily="34" charset="0"/>
                        </a:rPr>
                        <a:t>3 annual negative tests (for women with little/no screening history)</a:t>
                      </a:r>
                      <a:endParaRPr kumimoji="0" lang="en-US" sz="1100" kern="1200" baseline="0" dirty="0" smtClean="0">
                        <a:solidFill>
                          <a:schemeClr val="tx1">
                            <a:lumMod val="65000"/>
                            <a:lumOff val="35000"/>
                          </a:schemeClr>
                        </a:solidFill>
                        <a:latin typeface="Calibri" panose="020F0502020204030204" pitchFamily="34" charset="0"/>
                        <a:ea typeface="+mn-ea"/>
                        <a:cs typeface="+mn-cs"/>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94360">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bg1"/>
                          </a:solidFill>
                          <a:effectLst/>
                          <a:latin typeface="Calibri" panose="020F0502020204030204" pitchFamily="34" charset="0"/>
                          <a:ea typeface="ヒラギノ角ゴ Pro W3" charset="-128"/>
                        </a:rPr>
                        <a:t>Nova Scotia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AC"/>
                    </a:solidFill>
                  </a:tcPr>
                </a:tc>
                <a:tc>
                  <a:txBody>
                    <a:bodyPr/>
                    <a:lstStyle/>
                    <a:p>
                      <a:pPr algn="l"/>
                      <a:r>
                        <a:rPr lang="en-US" sz="1100" baseline="0" dirty="0" smtClean="0">
                          <a:solidFill>
                            <a:schemeClr val="tx1">
                              <a:lumMod val="65000"/>
                              <a:lumOff val="35000"/>
                            </a:schemeClr>
                          </a:solidFill>
                          <a:latin typeface="Calibri" panose="020F0502020204030204" pitchFamily="34" charset="0"/>
                        </a:rPr>
                        <a:t>Age 21 or within 3 years of </a:t>
                      </a:r>
                      <a:r>
                        <a:rPr lang="en-US" sz="1100" dirty="0" smtClean="0">
                          <a:solidFill>
                            <a:schemeClr val="tx1">
                              <a:lumMod val="65000"/>
                              <a:lumOff val="35000"/>
                            </a:schemeClr>
                          </a:solidFill>
                          <a:latin typeface="Calibri" panose="020F0502020204030204" pitchFamily="34" charset="0"/>
                        </a:rPr>
                        <a:t>first vaginal sexual contact, whichever comes</a:t>
                      </a:r>
                      <a:r>
                        <a:rPr lang="en-US" sz="1100" baseline="0" dirty="0" smtClean="0">
                          <a:solidFill>
                            <a:schemeClr val="tx1">
                              <a:lumMod val="65000"/>
                              <a:lumOff val="35000"/>
                            </a:schemeClr>
                          </a:solidFill>
                          <a:latin typeface="Calibri" panose="020F0502020204030204" pitchFamily="34" charset="0"/>
                        </a:rPr>
                        <a:t> last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kern="1200" baseline="0" dirty="0" smtClean="0">
                          <a:solidFill>
                            <a:schemeClr val="tx1">
                              <a:lumMod val="65000"/>
                              <a:lumOff val="35000"/>
                            </a:schemeClr>
                          </a:solidFill>
                          <a:latin typeface="Calibri" panose="020F0502020204030204" pitchFamily="34" charset="0"/>
                          <a:ea typeface="+mn-ea"/>
                          <a:cs typeface="+mn-cs"/>
                        </a:rPr>
                        <a:t>Every 3 years</a:t>
                      </a:r>
                      <a:endParaRPr kumimoji="0" lang="en-CA" sz="11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CA" sz="1100" kern="1200" baseline="0" dirty="0" smtClean="0">
                          <a:solidFill>
                            <a:schemeClr val="tx1">
                              <a:lumMod val="65000"/>
                              <a:lumOff val="35000"/>
                            </a:schemeClr>
                          </a:solidFill>
                          <a:latin typeface="Calibri" panose="020F0502020204030204" pitchFamily="34" charset="0"/>
                          <a:ea typeface="+mn-ea"/>
                          <a:cs typeface="+mn-cs"/>
                        </a:rPr>
                        <a:t>Age 70 with adequate negative screening history in the previous 10 years (i.e. 3 or more negative tests)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40000">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bg1"/>
                          </a:solidFill>
                          <a:effectLst/>
                          <a:latin typeface="Calibri" panose="020F0502020204030204" pitchFamily="34" charset="0"/>
                          <a:ea typeface="ヒラギノ角ゴ Pro W3" charset="-128"/>
                        </a:rPr>
                        <a:t>Prince Edward Island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AC"/>
                    </a:solidFill>
                  </a:tcPr>
                </a:tc>
                <a:tc>
                  <a:txBody>
                    <a:bodyPr/>
                    <a:lstStyle/>
                    <a:p>
                      <a:pPr algn="l"/>
                      <a:r>
                        <a:rPr kumimoji="0" lang="en-US" sz="1100" kern="1200" baseline="0" dirty="0" smtClean="0">
                          <a:solidFill>
                            <a:schemeClr val="tx1">
                              <a:lumMod val="65000"/>
                              <a:lumOff val="35000"/>
                            </a:schemeClr>
                          </a:solidFill>
                          <a:latin typeface="Calibri" panose="020F0502020204030204" pitchFamily="34" charset="0"/>
                          <a:ea typeface="+mn-ea"/>
                          <a:cs typeface="+mn-cs"/>
                        </a:rPr>
                        <a:t>Age 21 if sexually  active</a:t>
                      </a:r>
                      <a:endParaRPr kumimoji="0" lang="en-US" sz="1100" kern="1200" baseline="0" dirty="0">
                        <a:solidFill>
                          <a:schemeClr val="tx1">
                            <a:lumMod val="65000"/>
                            <a:lumOff val="35000"/>
                          </a:schemeClr>
                        </a:solidFill>
                        <a:latin typeface="Calibri" panose="020F050202020403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kern="1200" baseline="0" dirty="0" smtClean="0">
                          <a:solidFill>
                            <a:schemeClr val="tx1">
                              <a:lumMod val="65000"/>
                              <a:lumOff val="35000"/>
                            </a:schemeClr>
                          </a:solidFill>
                          <a:latin typeface="Calibri" panose="020F0502020204030204" pitchFamily="34" charset="0"/>
                          <a:ea typeface="+mn-ea"/>
                          <a:cs typeface="+mn-cs"/>
                        </a:rPr>
                        <a:t>Every 2 years  </a:t>
                      </a:r>
                    </a:p>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endParaRPr kumimoji="0" lang="en-CA" sz="11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CA" sz="1100" kern="1200" dirty="0" smtClean="0">
                          <a:solidFill>
                            <a:schemeClr val="tx1">
                              <a:lumMod val="65000"/>
                              <a:lumOff val="35000"/>
                            </a:schemeClr>
                          </a:solidFill>
                          <a:latin typeface="Calibri" panose="020F0502020204030204" pitchFamily="34" charset="0"/>
                          <a:ea typeface="+mn-ea"/>
                          <a:cs typeface="+mn-cs"/>
                        </a:rPr>
                        <a:t>Age 65 with adequate normal Pap history in the previous 10 years (</a:t>
                      </a:r>
                      <a:r>
                        <a:rPr kumimoji="0" lang="en-CA" sz="1100" kern="1200" baseline="0" dirty="0" smtClean="0">
                          <a:solidFill>
                            <a:schemeClr val="tx1">
                              <a:lumMod val="65000"/>
                              <a:lumOff val="35000"/>
                            </a:schemeClr>
                          </a:solidFill>
                          <a:latin typeface="Calibri" panose="020F0502020204030204" pitchFamily="34" charset="0"/>
                          <a:ea typeface="+mn-ea"/>
                          <a:cs typeface="+mn-cs"/>
                        </a:rPr>
                        <a:t>i.e. 3 or more negative tests)</a:t>
                      </a:r>
                      <a:endParaRPr lang="en-US" sz="1100" dirty="0" smtClean="0">
                        <a:solidFill>
                          <a:schemeClr val="tx1">
                            <a:lumMod val="65000"/>
                            <a:lumOff val="35000"/>
                          </a:schemeClr>
                        </a:solidFill>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771525">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bg1"/>
                          </a:solidFill>
                          <a:effectLst/>
                          <a:latin typeface="Calibri" panose="020F0502020204030204" pitchFamily="34" charset="0"/>
                          <a:ea typeface="ヒラギノ角ゴ Pro W3" charset="-128"/>
                        </a:rPr>
                        <a:t>Newfoundland &amp; Labrador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AC"/>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solidFill>
                            <a:schemeClr val="tx1">
                              <a:lumMod val="65000"/>
                              <a:lumOff val="35000"/>
                            </a:schemeClr>
                          </a:solidFill>
                          <a:latin typeface="Calibri" panose="020F0502020204030204" pitchFamily="34" charset="0"/>
                        </a:rPr>
                        <a:t>Age </a:t>
                      </a:r>
                      <a:r>
                        <a:rPr lang="en-US" sz="1100" baseline="0" dirty="0" smtClean="0">
                          <a:solidFill>
                            <a:schemeClr val="tx1">
                              <a:lumMod val="65000"/>
                              <a:lumOff val="35000"/>
                            </a:schemeClr>
                          </a:solidFill>
                          <a:latin typeface="Calibri" panose="020F0502020204030204" pitchFamily="34" charset="0"/>
                        </a:rPr>
                        <a:t>21</a:t>
                      </a:r>
                      <a:endParaRPr lang="en-US" sz="1100" dirty="0" smtClean="0">
                        <a:solidFill>
                          <a:schemeClr val="tx1">
                            <a:lumMod val="65000"/>
                            <a:lumOff val="35000"/>
                          </a:schemeClr>
                        </a:solidFill>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kern="1200" baseline="0" dirty="0" smtClean="0">
                          <a:solidFill>
                            <a:schemeClr val="tx1">
                              <a:lumMod val="65000"/>
                              <a:lumOff val="35000"/>
                            </a:schemeClr>
                          </a:solidFill>
                          <a:latin typeface="Calibri" panose="020F0502020204030204" pitchFamily="34" charset="0"/>
                          <a:ea typeface="+mn-ea"/>
                          <a:cs typeface="+mn-cs"/>
                        </a:rPr>
                        <a:t>Every 3 years after 3 consecutive annual negative tests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115888" marR="0" lvl="0" indent="0" algn="l" defTabSz="914400" rtl="0" eaLnBrk="1" fontAlgn="t" latinLnBrk="0" hangingPunct="1">
                        <a:lnSpc>
                          <a:spcPct val="100000"/>
                        </a:lnSpc>
                        <a:spcBef>
                          <a:spcPct val="0"/>
                        </a:spcBef>
                        <a:spcAft>
                          <a:spcPct val="0"/>
                        </a:spcAft>
                        <a:buClrTx/>
                        <a:buSzTx/>
                        <a:buFontTx/>
                        <a:buNone/>
                        <a:tabLst/>
                        <a:defRPr/>
                      </a:pPr>
                      <a:r>
                        <a:rPr lang="en-US" sz="1100" dirty="0" smtClean="0">
                          <a:solidFill>
                            <a:schemeClr val="tx1">
                              <a:lumMod val="65000"/>
                              <a:lumOff val="35000"/>
                            </a:schemeClr>
                          </a:solidFill>
                          <a:latin typeface="Calibri" panose="020F0502020204030204" pitchFamily="34" charset="0"/>
                        </a:rPr>
                        <a:t>Age 70</a:t>
                      </a:r>
                      <a:r>
                        <a:rPr lang="en-US" sz="1100" baseline="0" dirty="0" smtClean="0">
                          <a:solidFill>
                            <a:schemeClr val="tx1">
                              <a:lumMod val="65000"/>
                              <a:lumOff val="35000"/>
                            </a:schemeClr>
                          </a:solidFill>
                          <a:latin typeface="Calibri" panose="020F0502020204030204" pitchFamily="34" charset="0"/>
                        </a:rPr>
                        <a:t> with 3 negative tests in previous 10 years or 3 consecutive negative tests (for women with no screening history)</a:t>
                      </a:r>
                      <a:endParaRPr lang="en-US" sz="1100" dirty="0" smtClean="0">
                        <a:solidFill>
                          <a:schemeClr val="tx1">
                            <a:lumMod val="65000"/>
                            <a:lumOff val="35000"/>
                          </a:schemeClr>
                        </a:solidFill>
                        <a:latin typeface="Calibri" panose="020F0502020204030204" pitchFamily="34" charset="0"/>
                      </a:endParaRPr>
                    </a:p>
                  </a:txBody>
                  <a:tcPr marL="9525" marR="9525" marT="9525"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8" name="Rectangle 7"/>
          <p:cNvSpPr/>
          <p:nvPr/>
        </p:nvSpPr>
        <p:spPr>
          <a:xfrm>
            <a:off x="1711383" y="1237054"/>
            <a:ext cx="2845907" cy="276999"/>
          </a:xfrm>
          <a:prstGeom prst="rect">
            <a:avLst/>
          </a:prstGeom>
        </p:spPr>
        <p:txBody>
          <a:bodyPr wrap="none">
            <a:spAutoFit/>
          </a:bodyPr>
          <a:lstStyle/>
          <a:p>
            <a:pPr lvl="0" algn="ctr">
              <a:spcBef>
                <a:spcPct val="20000"/>
              </a:spcBef>
              <a:buClr>
                <a:srgbClr val="FBAF5F"/>
              </a:buClr>
              <a:buSzPct val="88000"/>
            </a:pPr>
            <a:r>
              <a:rPr lang="en-US" sz="1200" b="1" dirty="0" smtClean="0">
                <a:solidFill>
                  <a:schemeClr val="tx1">
                    <a:lumMod val="65000"/>
                    <a:lumOff val="35000"/>
                  </a:schemeClr>
                </a:solidFill>
                <a:latin typeface="Calibri" panose="020F0502020204030204" pitchFamily="34" charset="0"/>
                <a:ea typeface="ヒラギノ角ゴ Pro W3" charset="-128"/>
              </a:rPr>
              <a:t>For asymptomatic women </a:t>
            </a:r>
            <a:r>
              <a:rPr lang="en-US" sz="1200" b="1" dirty="0">
                <a:solidFill>
                  <a:schemeClr val="tx1">
                    <a:lumMod val="65000"/>
                    <a:lumOff val="35000"/>
                  </a:schemeClr>
                </a:solidFill>
                <a:latin typeface="Calibri" panose="020F0502020204030204" pitchFamily="34" charset="0"/>
                <a:ea typeface="ヒラギノ角ゴ Pro W3" charset="-128"/>
              </a:rPr>
              <a:t>at </a:t>
            </a:r>
            <a:r>
              <a:rPr lang="en-US" sz="1200" b="1" dirty="0" smtClean="0">
                <a:solidFill>
                  <a:schemeClr val="tx1">
                    <a:lumMod val="65000"/>
                    <a:lumOff val="35000"/>
                  </a:schemeClr>
                </a:solidFill>
                <a:latin typeface="Calibri" panose="020F0502020204030204" pitchFamily="34" charset="0"/>
                <a:ea typeface="ヒラギノ角ゴ Pro W3" charset="-128"/>
              </a:rPr>
              <a:t>average risk:</a:t>
            </a:r>
            <a:endParaRPr lang="en-US" sz="1200" b="1" dirty="0">
              <a:solidFill>
                <a:schemeClr val="tx1">
                  <a:lumMod val="65000"/>
                  <a:lumOff val="35000"/>
                </a:schemeClr>
              </a:solidFill>
              <a:latin typeface="Calibri" panose="020F0502020204030204" pitchFamily="34" charset="0"/>
              <a:ea typeface="ヒラギノ角ゴ Pro W3" charset="-128"/>
            </a:endParaRPr>
          </a:p>
        </p:txBody>
      </p:sp>
      <p:sp>
        <p:nvSpPr>
          <p:cNvPr id="9" name="Footer Placeholder 2"/>
          <p:cNvSpPr>
            <a:spLocks noGrp="1"/>
          </p:cNvSpPr>
          <p:nvPr>
            <p:ph type="ftr" sz="quarter" idx="11"/>
          </p:nvPr>
        </p:nvSpPr>
        <p:spPr>
          <a:xfrm>
            <a:off x="212443" y="5938155"/>
            <a:ext cx="8022021" cy="365125"/>
          </a:xfrm>
        </p:spPr>
        <p:txBody>
          <a:bodyPr/>
          <a:lstStyle/>
          <a:p>
            <a:pPr lvl="0">
              <a:buClr>
                <a:srgbClr val="FBAF5F"/>
              </a:buClr>
              <a:buSzPct val="88000"/>
              <a:defRPr/>
            </a:pPr>
            <a:r>
              <a:rPr lang="en-US" sz="1000" dirty="0">
                <a:solidFill>
                  <a:schemeClr val="tx1">
                    <a:lumMod val="65000"/>
                    <a:lumOff val="35000"/>
                  </a:schemeClr>
                </a:solidFill>
              </a:rPr>
              <a:t>*No organized screening program available</a:t>
            </a:r>
            <a:r>
              <a:rPr lang="en-US" sz="1000" dirty="0" smtClean="0">
                <a:solidFill>
                  <a:schemeClr val="tx1">
                    <a:lumMod val="65000"/>
                    <a:lumOff val="35000"/>
                  </a:schemeClr>
                </a:solidFill>
              </a:rPr>
              <a:t>. Responses </a:t>
            </a:r>
            <a:r>
              <a:rPr lang="en-US" sz="1000" dirty="0">
                <a:solidFill>
                  <a:schemeClr val="tx1">
                    <a:lumMod val="65000"/>
                    <a:lumOff val="35000"/>
                  </a:schemeClr>
                </a:solidFill>
              </a:rPr>
              <a:t>refer to opportunistic cervical cancer screening</a:t>
            </a:r>
            <a:r>
              <a:rPr lang="en-US" sz="1000" dirty="0" smtClean="0">
                <a:solidFill>
                  <a:schemeClr val="tx1">
                    <a:lumMod val="65000"/>
                    <a:lumOff val="35000"/>
                  </a:schemeClr>
                </a:solidFill>
              </a:rPr>
              <a:t>.</a:t>
            </a:r>
          </a:p>
          <a:p>
            <a:pPr lvl="0">
              <a:buClr>
                <a:srgbClr val="FBAF5F"/>
              </a:buClr>
              <a:buSzPct val="88000"/>
              <a:defRPr/>
            </a:pPr>
            <a:r>
              <a:rPr lang="en-US" sz="1000" dirty="0" smtClean="0">
                <a:solidFill>
                  <a:schemeClr val="tx1">
                    <a:lumMod val="65000"/>
                    <a:lumOff val="35000"/>
                  </a:schemeClr>
                </a:solidFill>
              </a:rPr>
              <a:t>**Ongoing </a:t>
            </a:r>
            <a:r>
              <a:rPr lang="en-US" sz="1000" dirty="0">
                <a:solidFill>
                  <a:schemeClr val="tx1">
                    <a:lumMod val="65000"/>
                    <a:lumOff val="35000"/>
                  </a:schemeClr>
                </a:solidFill>
              </a:rPr>
              <a:t>refresh of screening guidelines is expected for completion by end of 2017 </a:t>
            </a:r>
            <a:r>
              <a:rPr lang="en-US" sz="1000" dirty="0" smtClean="0">
                <a:solidFill>
                  <a:schemeClr val="tx1">
                    <a:lumMod val="65000"/>
                    <a:lumOff val="35000"/>
                  </a:schemeClr>
                </a:solidFill>
              </a:rPr>
              <a:t>. </a:t>
            </a:r>
            <a:endParaRPr lang="en-US" sz="1000" dirty="0">
              <a:solidFill>
                <a:schemeClr val="tx1">
                  <a:lumMod val="65000"/>
                  <a:lumOff val="35000"/>
                </a:schemeClr>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txBox="1">
            <a:spLocks/>
          </p:cNvSpPr>
          <p:nvPr/>
        </p:nvSpPr>
        <p:spPr>
          <a:xfrm>
            <a:off x="685800" y="1986121"/>
            <a:ext cx="7772400" cy="147002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b="1" kern="1200">
                <a:solidFill>
                  <a:schemeClr val="tx1">
                    <a:lumMod val="65000"/>
                    <a:lumOff val="35000"/>
                  </a:schemeClr>
                </a:solidFill>
                <a:latin typeface="+mj-lt"/>
                <a:ea typeface="+mj-ea"/>
                <a:cs typeface="+mj-cs"/>
              </a:defRPr>
            </a:lvl1pPr>
          </a:lstStyle>
          <a:p>
            <a:pPr algn="ctr"/>
            <a:r>
              <a:rPr lang="en-CA" dirty="0" smtClean="0">
                <a:latin typeface="Calibri" panose="020F0502020204030204" pitchFamily="34" charset="0"/>
              </a:rPr>
              <a:t>Modalities for Cervical Cancer Screening</a:t>
            </a:r>
            <a:endParaRPr lang="en-CA" dirty="0">
              <a:latin typeface="Calibri" panose="020F0502020204030204" pitchFamily="34" charset="0"/>
            </a:endParaRPr>
          </a:p>
        </p:txBody>
      </p:sp>
      <p:sp>
        <p:nvSpPr>
          <p:cNvPr id="6" name="Subtitle 5"/>
          <p:cNvSpPr txBox="1">
            <a:spLocks/>
          </p:cNvSpPr>
          <p:nvPr/>
        </p:nvSpPr>
        <p:spPr>
          <a:xfrm>
            <a:off x="792696" y="3600450"/>
            <a:ext cx="7558608" cy="1847056"/>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CA" sz="2200" dirty="0">
              <a:solidFill>
                <a:schemeClr val="tx1">
                  <a:lumMod val="65000"/>
                  <a:lumOff val="35000"/>
                </a:schemeClr>
              </a:solidFill>
            </a:endParaRPr>
          </a:p>
        </p:txBody>
      </p:sp>
      <p:sp>
        <p:nvSpPr>
          <p:cNvPr id="7" name="Subtitle 5"/>
          <p:cNvSpPr txBox="1">
            <a:spLocks/>
          </p:cNvSpPr>
          <p:nvPr/>
        </p:nvSpPr>
        <p:spPr>
          <a:xfrm>
            <a:off x="609600" y="3600450"/>
            <a:ext cx="7848600" cy="2685256"/>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200" dirty="0" smtClean="0">
                <a:solidFill>
                  <a:schemeClr val="tx1">
                    <a:lumMod val="65000"/>
                    <a:lumOff val="35000"/>
                  </a:schemeClr>
                </a:solidFill>
                <a:latin typeface="Calibri" panose="020F0502020204030204" pitchFamily="34" charset="0"/>
              </a:rPr>
              <a:t>The modality commonly used as an entry level screening test for cervical cancer is the Pap test. HPV </a:t>
            </a:r>
            <a:r>
              <a:rPr lang="en-US" sz="2200" dirty="0">
                <a:solidFill>
                  <a:schemeClr val="tx1">
                    <a:lumMod val="65000"/>
                    <a:lumOff val="35000"/>
                  </a:schemeClr>
                </a:solidFill>
                <a:latin typeface="Calibri" panose="020F0502020204030204" pitchFamily="34" charset="0"/>
              </a:rPr>
              <a:t>DNA testing is not currently used for primary screening within organized screening programs in Canada. However, several provinces and territories have begun to implement or are piloting HPV testing </a:t>
            </a:r>
            <a:r>
              <a:rPr lang="en-CA" sz="2200" dirty="0">
                <a:solidFill>
                  <a:schemeClr val="tx1">
                    <a:lumMod val="65000"/>
                    <a:lumOff val="35000"/>
                  </a:schemeClr>
                </a:solidFill>
                <a:latin typeface="Calibri" panose="020F0502020204030204" pitchFamily="34" charset="0"/>
              </a:rPr>
              <a:t>for the purposes of triage or follow-up after treatment, or are piloting its use for primary screening. </a:t>
            </a:r>
          </a:p>
        </p:txBody>
      </p:sp>
    </p:spTree>
    <p:extLst>
      <p:ext uri="{BB962C8B-B14F-4D97-AF65-F5344CB8AC3E}">
        <p14:creationId xmlns:p14="http://schemas.microsoft.com/office/powerpoint/2010/main" val="23016278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304800"/>
            <a:ext cx="7013448" cy="914400"/>
          </a:xfrm>
        </p:spPr>
        <p:txBody>
          <a:bodyPr/>
          <a:lstStyle/>
          <a:p>
            <a:r>
              <a:rPr lang="en-US" sz="3200" b="1" dirty="0">
                <a:latin typeface="Calibri" panose="020F0502020204030204" pitchFamily="34" charset="0"/>
              </a:rPr>
              <a:t>Modalities for Cervical Cancer Screening</a:t>
            </a:r>
            <a:br>
              <a:rPr lang="en-US" sz="3200" b="1" dirty="0">
                <a:latin typeface="Calibri" panose="020F0502020204030204" pitchFamily="34" charset="0"/>
              </a:rPr>
            </a:br>
            <a:r>
              <a:rPr lang="en-CA" sz="3200" b="1" dirty="0" smtClean="0">
                <a:latin typeface="Calibri" panose="020F0502020204030204" pitchFamily="34" charset="0"/>
              </a:rPr>
              <a:t>– Highlights </a:t>
            </a:r>
            <a:r>
              <a:rPr lang="en-CA" sz="3200" b="1" dirty="0">
                <a:latin typeface="Calibri" panose="020F0502020204030204" pitchFamily="34" charset="0"/>
              </a:rPr>
              <a:t/>
            </a:r>
            <a:br>
              <a:rPr lang="en-CA" sz="3200" b="1" dirty="0">
                <a:latin typeface="Calibri" panose="020F0502020204030204" pitchFamily="34" charset="0"/>
              </a:rPr>
            </a:br>
            <a:endParaRPr lang="en-CA" sz="3200" b="1" dirty="0"/>
          </a:p>
        </p:txBody>
      </p:sp>
      <p:sp>
        <p:nvSpPr>
          <p:cNvPr id="3" name="Content Placeholder 2"/>
          <p:cNvSpPr>
            <a:spLocks noGrp="1"/>
          </p:cNvSpPr>
          <p:nvPr>
            <p:ph sz="quarter" idx="1"/>
          </p:nvPr>
        </p:nvSpPr>
        <p:spPr>
          <a:xfrm>
            <a:off x="304800" y="1447800"/>
            <a:ext cx="8686800" cy="4953000"/>
          </a:xfrm>
        </p:spPr>
        <p:txBody>
          <a:bodyPr/>
          <a:lstStyle/>
          <a:p>
            <a:pPr marL="0" indent="0">
              <a:buClrTx/>
              <a:buNone/>
            </a:pPr>
            <a:r>
              <a:rPr lang="en-US" sz="1600" dirty="0">
                <a:latin typeface="Calibri" panose="020F0502020204030204" pitchFamily="34" charset="0"/>
              </a:rPr>
              <a:t>Cervical Cancer Screening Practices: Cytology Detection Methods (refer to slide #14)</a:t>
            </a:r>
          </a:p>
          <a:p>
            <a:pPr>
              <a:buClrTx/>
              <a:buFont typeface="Arial" panose="020B0604020202020204" pitchFamily="34" charset="0"/>
              <a:buChar char="•"/>
            </a:pPr>
            <a:r>
              <a:rPr lang="en-US" sz="1600" dirty="0" smtClean="0">
                <a:latin typeface="Calibri" panose="020F0502020204030204" pitchFamily="34" charset="0"/>
              </a:rPr>
              <a:t>Four provinces </a:t>
            </a:r>
            <a:r>
              <a:rPr lang="en-US" sz="1600" dirty="0">
                <a:latin typeface="Calibri" panose="020F0502020204030204" pitchFamily="34" charset="0"/>
              </a:rPr>
              <a:t>and </a:t>
            </a:r>
            <a:r>
              <a:rPr lang="en-US" sz="1600" dirty="0" smtClean="0">
                <a:latin typeface="Calibri" panose="020F0502020204030204" pitchFamily="34" charset="0"/>
              </a:rPr>
              <a:t>two territories </a:t>
            </a:r>
            <a:r>
              <a:rPr lang="en-US" sz="1600" dirty="0">
                <a:latin typeface="Calibri" panose="020F0502020204030204" pitchFamily="34" charset="0"/>
              </a:rPr>
              <a:t>use liquid based cytology in their cervical cancer screening programs. Three provinces use liquid based cytology and conventional cytology, and three provinces </a:t>
            </a:r>
            <a:r>
              <a:rPr lang="en-US" sz="1600" dirty="0" smtClean="0">
                <a:latin typeface="Calibri" panose="020F0502020204030204" pitchFamily="34" charset="0"/>
              </a:rPr>
              <a:t>use </a:t>
            </a:r>
            <a:r>
              <a:rPr lang="en-US" sz="1600" dirty="0">
                <a:latin typeface="Calibri" panose="020F0502020204030204" pitchFamily="34" charset="0"/>
              </a:rPr>
              <a:t>only conventional cytology. </a:t>
            </a:r>
          </a:p>
          <a:p>
            <a:pPr marL="0" indent="0">
              <a:buClrTx/>
              <a:buNone/>
            </a:pPr>
            <a:r>
              <a:rPr lang="en-US" sz="1600" dirty="0">
                <a:latin typeface="Calibri" panose="020F0502020204030204" pitchFamily="34" charset="0"/>
              </a:rPr>
              <a:t>Standardized Reporting for Cervical Cytology (refer to slide #15)</a:t>
            </a:r>
          </a:p>
          <a:p>
            <a:pPr>
              <a:buClrTx/>
              <a:buFont typeface="Arial" panose="020B0604020202020204" pitchFamily="34" charset="0"/>
              <a:buChar char="•"/>
            </a:pPr>
            <a:r>
              <a:rPr lang="en-US" sz="1600" dirty="0" smtClean="0">
                <a:latin typeface="Calibri" panose="020F0502020204030204" pitchFamily="34" charset="0"/>
              </a:rPr>
              <a:t>Seven provinces </a:t>
            </a:r>
            <a:r>
              <a:rPr lang="en-US" sz="1600" dirty="0">
                <a:latin typeface="Calibri" panose="020F0502020204030204" pitchFamily="34" charset="0"/>
              </a:rPr>
              <a:t>and </a:t>
            </a:r>
            <a:r>
              <a:rPr lang="en-US" sz="1600" dirty="0" smtClean="0">
                <a:latin typeface="Calibri" panose="020F0502020204030204" pitchFamily="34" charset="0"/>
              </a:rPr>
              <a:t>one territory </a:t>
            </a:r>
            <a:r>
              <a:rPr lang="en-US" sz="1600" dirty="0">
                <a:latin typeface="Calibri" panose="020F0502020204030204" pitchFamily="34" charset="0"/>
              </a:rPr>
              <a:t>currently use the 2014 Bethesda Cervical Cytology Atlas, one province currently uses the 2001 Bethesda Cervical Cytology Atlas, and one province currently uses both the 2001 and 2014 Bethesda Cervical Cytology Atlas. In Quebec, standardized reports are under development but </a:t>
            </a:r>
            <a:r>
              <a:rPr lang="en-US" sz="1600" dirty="0" smtClean="0">
                <a:latin typeface="Calibri" panose="020F0502020204030204" pitchFamily="34" charset="0"/>
              </a:rPr>
              <a:t>are not </a:t>
            </a:r>
            <a:r>
              <a:rPr lang="en-US" sz="1600" dirty="0">
                <a:latin typeface="Calibri" panose="020F0502020204030204" pitchFamily="34" charset="0"/>
              </a:rPr>
              <a:t>currently used by clinicians. </a:t>
            </a:r>
          </a:p>
          <a:p>
            <a:pPr marL="0" indent="0">
              <a:buClrTx/>
              <a:buNone/>
            </a:pPr>
            <a:r>
              <a:rPr lang="en-US" sz="1600" dirty="0">
                <a:latin typeface="Calibri" panose="020F0502020204030204" pitchFamily="34" charset="0"/>
              </a:rPr>
              <a:t>HPV DNA Testing (refer to slide #16)</a:t>
            </a:r>
          </a:p>
          <a:p>
            <a:pPr>
              <a:buClrTx/>
              <a:buFont typeface="Arial" panose="020B0604020202020204" pitchFamily="34" charset="0"/>
              <a:buChar char="•"/>
            </a:pPr>
            <a:r>
              <a:rPr lang="en-US" sz="1600" dirty="0">
                <a:latin typeface="Calibri" panose="020F0502020204030204" pitchFamily="34" charset="0"/>
              </a:rPr>
              <a:t>In most provinces and territories, HPV DNA testing is used for at least one of the following: triage, pilot studies/research, and/or follow-up for treatment. HPV DNA testing is not currently used for routine primary screening in any province or territory</a:t>
            </a:r>
            <a:r>
              <a:rPr lang="en-US" sz="1600" dirty="0" smtClean="0">
                <a:latin typeface="Calibri" panose="020F0502020204030204" pitchFamily="34" charset="0"/>
              </a:rPr>
              <a:t>.</a:t>
            </a:r>
          </a:p>
          <a:p>
            <a:pPr marL="0" indent="0">
              <a:buClrTx/>
              <a:buNone/>
            </a:pPr>
            <a:r>
              <a:rPr lang="en-US" sz="1600" dirty="0">
                <a:latin typeface="Calibri" panose="020F0502020204030204" pitchFamily="34" charset="0"/>
              </a:rPr>
              <a:t>Status of Implementation of HPV DNA Testing for Primary Screening (refer to slide #17)</a:t>
            </a:r>
          </a:p>
          <a:p>
            <a:pPr>
              <a:buClrTx/>
              <a:buFont typeface="Arial" panose="020B0604020202020204" pitchFamily="34" charset="0"/>
              <a:buChar char="•"/>
            </a:pPr>
            <a:r>
              <a:rPr lang="en-US" sz="1600" dirty="0">
                <a:latin typeface="Calibri" panose="020F0502020204030204" pitchFamily="34" charset="0"/>
              </a:rPr>
              <a:t>HPV DNA testing for primary screening is under consideration in British Columbia, Manitoba, and Québec, and is in the planning stages in Ontario. No other provinces or territories are currently discussing or planning for the implementation of HPV DNA testing for primary screening. </a:t>
            </a:r>
          </a:p>
          <a:p>
            <a:pPr>
              <a:buClrTx/>
              <a:buFont typeface="Arial" panose="020B0604020202020204" pitchFamily="34" charset="0"/>
              <a:buChar char="•"/>
            </a:pPr>
            <a:endParaRPr lang="en-US" sz="1600" dirty="0">
              <a:latin typeface="Calibri" panose="020F0502020204030204" pitchFamily="34" charset="0"/>
            </a:endParaRPr>
          </a:p>
          <a:p>
            <a:pPr marL="0" indent="0">
              <a:buNone/>
            </a:pPr>
            <a:endParaRPr lang="en-CA" sz="1600" dirty="0">
              <a:latin typeface="Calibri" panose="020F0502020204030204" pitchFamily="34" charset="0"/>
            </a:endParaRPr>
          </a:p>
        </p:txBody>
      </p:sp>
    </p:spTree>
    <p:extLst>
      <p:ext uri="{BB962C8B-B14F-4D97-AF65-F5344CB8AC3E}">
        <p14:creationId xmlns:p14="http://schemas.microsoft.com/office/powerpoint/2010/main" val="41363746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228600"/>
            <a:ext cx="7013448" cy="533400"/>
          </a:xfrm>
        </p:spPr>
        <p:txBody>
          <a:bodyPr/>
          <a:lstStyle/>
          <a:p>
            <a:r>
              <a:rPr lang="en-CA" sz="3200" b="1" dirty="0">
                <a:latin typeface="Calibri" pitchFamily="34" charset="0"/>
              </a:rPr>
              <a:t>Cervical Cancer Screening </a:t>
            </a:r>
            <a:r>
              <a:rPr lang="en-CA" sz="3200" b="1" dirty="0" smtClean="0">
                <a:latin typeface="Calibri" pitchFamily="34" charset="0"/>
              </a:rPr>
              <a:t>Practices: Cytology Detection Methods </a:t>
            </a:r>
            <a:endParaRPr lang="en-CA" sz="3200" dirty="0"/>
          </a:p>
        </p:txBody>
      </p:sp>
      <p:graphicFrame>
        <p:nvGraphicFramePr>
          <p:cNvPr id="5" name="Group 82"/>
          <p:cNvGraphicFramePr>
            <a:graphicFrameLocks noGrp="1"/>
          </p:cNvGraphicFramePr>
          <p:nvPr>
            <p:ph sz="quarter" idx="1"/>
            <p:extLst>
              <p:ext uri="{D42A27DB-BD31-4B8C-83A1-F6EECF244321}">
                <p14:modId xmlns:p14="http://schemas.microsoft.com/office/powerpoint/2010/main" val="1914431792"/>
              </p:ext>
            </p:extLst>
          </p:nvPr>
        </p:nvGraphicFramePr>
        <p:xfrm>
          <a:off x="231648" y="1964392"/>
          <a:ext cx="8534400" cy="3794760"/>
        </p:xfrm>
        <a:graphic>
          <a:graphicData uri="http://schemas.openxmlformats.org/drawingml/2006/table">
            <a:tbl>
              <a:tblPr/>
              <a:tblGrid>
                <a:gridCol w="2054352"/>
                <a:gridCol w="6480048"/>
              </a:tblGrid>
              <a:tr h="0">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endParaRPr kumimoji="0" lang="en-CA" sz="1100" b="1" i="0" u="none" strike="noStrike" cap="none" normalizeH="0" baseline="0" dirty="0" smtClean="0">
                        <a:ln>
                          <a:noFill/>
                        </a:ln>
                        <a:solidFill>
                          <a:schemeClr val="tx1"/>
                        </a:solidFill>
                        <a:effectLst/>
                        <a:latin typeface="Calibri" panose="020F0502020204030204" pitchFamily="34" charset="0"/>
                        <a:ea typeface="ヒラギノ角ゴ Pro W3"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AC"/>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bg1"/>
                          </a:solidFill>
                          <a:effectLst/>
                          <a:latin typeface="Calibri" panose="020F0502020204030204" pitchFamily="34" charset="0"/>
                          <a:ea typeface="ヒラギノ角ゴ Pro W3" charset="-128"/>
                        </a:rPr>
                        <a:t>Cytology detection methods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AC"/>
                    </a:solidFill>
                  </a:tcPr>
                </a:tc>
              </a:tr>
              <a:tr h="0">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bg1"/>
                          </a:solidFill>
                          <a:effectLst/>
                          <a:latin typeface="Calibri" panose="020F0502020204030204" pitchFamily="34" charset="0"/>
                          <a:ea typeface="ヒラギノ角ゴ Pro W3" charset="-128"/>
                        </a:rPr>
                        <a:t>Nunavut*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A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smtClean="0">
                          <a:solidFill>
                            <a:schemeClr val="tx1">
                              <a:lumMod val="65000"/>
                              <a:lumOff val="35000"/>
                            </a:schemeClr>
                          </a:solidFill>
                          <a:latin typeface="Calibri" panose="020F0502020204030204" pitchFamily="34" charset="0"/>
                        </a:rPr>
                        <a:t>Liquid Based Cytology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0">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bg1"/>
                          </a:solidFill>
                          <a:effectLst/>
                          <a:latin typeface="Calibri" panose="020F0502020204030204" pitchFamily="34" charset="0"/>
                          <a:ea typeface="ヒラギノ角ゴ Pro W3" charset="-128"/>
                        </a:rPr>
                        <a:t>Northwest Territories*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A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smtClean="0">
                          <a:solidFill>
                            <a:schemeClr val="tx1">
                              <a:lumMod val="65000"/>
                              <a:lumOff val="35000"/>
                            </a:schemeClr>
                          </a:solidFill>
                          <a:latin typeface="Calibri" panose="020F0502020204030204" pitchFamily="34" charset="0"/>
                        </a:rPr>
                        <a:t>Liquid Based Cytology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0">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bg1"/>
                          </a:solidFill>
                          <a:effectLst/>
                          <a:latin typeface="Calibri" panose="020F0502020204030204" pitchFamily="34" charset="0"/>
                          <a:ea typeface="ヒラギノ角ゴ Pro W3" charset="-128"/>
                        </a:rPr>
                        <a:t>Yukon*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AC"/>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bg1"/>
                          </a:solidFill>
                          <a:effectLst/>
                          <a:latin typeface="Calibri" panose="020F0502020204030204" pitchFamily="34" charset="0"/>
                          <a:ea typeface="ヒラギノ角ゴ Pro W3" charset="-128"/>
                        </a:rPr>
                        <a:t>British Columbia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AC"/>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kern="1200" baseline="0" dirty="0" smtClean="0">
                          <a:solidFill>
                            <a:schemeClr val="tx1">
                              <a:lumMod val="65000"/>
                              <a:lumOff val="35000"/>
                            </a:schemeClr>
                          </a:solidFill>
                          <a:latin typeface="Calibri" panose="020F0502020204030204" pitchFamily="34" charset="0"/>
                          <a:ea typeface="+mn-ea"/>
                          <a:cs typeface="+mn-cs"/>
                        </a:rPr>
                        <a:t>Conventional Cytology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0">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bg1"/>
                          </a:solidFill>
                          <a:effectLst/>
                          <a:latin typeface="Calibri" panose="020F0502020204030204" pitchFamily="34" charset="0"/>
                          <a:ea typeface="ヒラギノ角ゴ Pro W3" charset="-128"/>
                        </a:rPr>
                        <a:t>Alberta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AC"/>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lang="en-US" sz="1100" dirty="0" smtClean="0">
                          <a:solidFill>
                            <a:schemeClr val="tx1">
                              <a:lumMod val="65000"/>
                              <a:lumOff val="35000"/>
                            </a:schemeClr>
                          </a:solidFill>
                          <a:latin typeface="Calibri" panose="020F0502020204030204" pitchFamily="34" charset="0"/>
                        </a:rPr>
                        <a:t>Liquid Based Cytology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0">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bg1"/>
                          </a:solidFill>
                          <a:effectLst/>
                          <a:latin typeface="Calibri" panose="020F0502020204030204" pitchFamily="34" charset="0"/>
                          <a:ea typeface="ヒラギノ角ゴ Pro W3" charset="-128"/>
                        </a:rPr>
                        <a:t>Saskatchewan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AC"/>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kern="1200" baseline="0" dirty="0" smtClean="0">
                          <a:solidFill>
                            <a:schemeClr val="tx1">
                              <a:lumMod val="65000"/>
                              <a:lumOff val="35000"/>
                            </a:schemeClr>
                          </a:solidFill>
                          <a:latin typeface="Calibri" panose="020F0502020204030204" pitchFamily="34" charset="0"/>
                          <a:ea typeface="+mn-ea"/>
                          <a:cs typeface="+mn-cs"/>
                        </a:rPr>
                        <a:t>Conventional Cytology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0">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bg1"/>
                          </a:solidFill>
                          <a:effectLst/>
                          <a:latin typeface="Calibri" panose="020F0502020204030204" pitchFamily="34" charset="0"/>
                          <a:ea typeface="ヒラギノ角ゴ Pro W3" charset="-128"/>
                        </a:rPr>
                        <a:t>Manitoba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AC"/>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kern="1200" baseline="0" dirty="0" smtClean="0">
                          <a:solidFill>
                            <a:schemeClr val="tx1">
                              <a:lumMod val="65000"/>
                              <a:lumOff val="35000"/>
                            </a:schemeClr>
                          </a:solidFill>
                          <a:latin typeface="Calibri" panose="020F0502020204030204" pitchFamily="34" charset="0"/>
                          <a:ea typeface="+mn-ea"/>
                          <a:cs typeface="+mn-cs"/>
                        </a:rPr>
                        <a:t>Liquid Based Cytology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0">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bg1"/>
                          </a:solidFill>
                          <a:effectLst/>
                          <a:latin typeface="Calibri" panose="020F0502020204030204" pitchFamily="34" charset="0"/>
                          <a:ea typeface="ヒラギノ角ゴ Pro W3" charset="-128"/>
                        </a:rPr>
                        <a:t>Ontario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AC"/>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lang="en-US" sz="1100" dirty="0" smtClean="0">
                          <a:solidFill>
                            <a:schemeClr val="tx1">
                              <a:lumMod val="65000"/>
                              <a:lumOff val="35000"/>
                            </a:schemeClr>
                          </a:solidFill>
                          <a:latin typeface="Calibri" panose="020F0502020204030204" pitchFamily="34" charset="0"/>
                        </a:rPr>
                        <a:t>Liquid Based Cytology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100" b="1" i="0" u="none" strike="noStrike" cap="none" normalizeH="0" baseline="0" dirty="0" smtClean="0">
                          <a:ln>
                            <a:noFill/>
                          </a:ln>
                          <a:solidFill>
                            <a:schemeClr val="bg1"/>
                          </a:solidFill>
                          <a:effectLst/>
                          <a:latin typeface="Calibri" panose="020F0502020204030204" pitchFamily="34" charset="0"/>
                          <a:ea typeface="ヒラギノ角ゴ Pro W3" charset="-128"/>
                        </a:rPr>
                        <a:t>Québec*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AC"/>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dirty="0" smtClean="0">
                          <a:solidFill>
                            <a:schemeClr val="tx1">
                              <a:lumMod val="65000"/>
                              <a:lumOff val="35000"/>
                            </a:schemeClr>
                          </a:solidFill>
                          <a:latin typeface="Calibri" panose="020F0502020204030204" pitchFamily="34" charset="0"/>
                        </a:rPr>
                        <a:t>Conventional Cytology</a:t>
                      </a:r>
                      <a:r>
                        <a:rPr lang="en-US" sz="1100" b="0" baseline="0" dirty="0" smtClean="0">
                          <a:solidFill>
                            <a:schemeClr val="tx1">
                              <a:lumMod val="65000"/>
                              <a:lumOff val="35000"/>
                            </a:schemeClr>
                          </a:solidFill>
                          <a:latin typeface="Calibri" panose="020F0502020204030204" pitchFamily="34" charset="0"/>
                        </a:rPr>
                        <a:t> and </a:t>
                      </a:r>
                      <a:r>
                        <a:rPr lang="en-US" sz="1100" dirty="0" smtClean="0">
                          <a:solidFill>
                            <a:schemeClr val="tx1">
                              <a:lumMod val="65000"/>
                              <a:lumOff val="35000"/>
                            </a:schemeClr>
                          </a:solidFill>
                          <a:latin typeface="Calibri" panose="020F0502020204030204" pitchFamily="34" charset="0"/>
                        </a:rPr>
                        <a:t>Liquid</a:t>
                      </a:r>
                      <a:r>
                        <a:rPr lang="en-US" sz="1100" baseline="0" dirty="0" smtClean="0">
                          <a:solidFill>
                            <a:schemeClr val="tx1">
                              <a:lumMod val="65000"/>
                              <a:lumOff val="35000"/>
                            </a:schemeClr>
                          </a:solidFill>
                          <a:latin typeface="Calibri" panose="020F0502020204030204" pitchFamily="34" charset="0"/>
                        </a:rPr>
                        <a:t> </a:t>
                      </a:r>
                      <a:r>
                        <a:rPr lang="en-US" sz="1100" dirty="0" smtClean="0">
                          <a:solidFill>
                            <a:schemeClr val="tx1">
                              <a:lumMod val="65000"/>
                              <a:lumOff val="35000"/>
                            </a:schemeClr>
                          </a:solidFill>
                          <a:latin typeface="Calibri" panose="020F0502020204030204" pitchFamily="34" charset="0"/>
                        </a:rPr>
                        <a:t>Based Cytology</a:t>
                      </a:r>
                      <a:r>
                        <a:rPr lang="en-US" sz="1100" b="0" dirty="0" smtClean="0">
                          <a:solidFill>
                            <a:schemeClr val="tx1">
                              <a:lumMod val="65000"/>
                              <a:lumOff val="35000"/>
                            </a:schemeClr>
                          </a:solidFill>
                          <a:latin typeface="Calibri" panose="020F0502020204030204" pitchFamily="34"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0">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bg1"/>
                          </a:solidFill>
                          <a:effectLst/>
                          <a:latin typeface="Calibri" panose="020F0502020204030204" pitchFamily="34" charset="0"/>
                          <a:ea typeface="ヒラギノ角ゴ Pro W3" charset="-128"/>
                        </a:rPr>
                        <a:t>New Brunswick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AC"/>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solidFill>
                            <a:schemeClr val="tx1">
                              <a:lumMod val="65000"/>
                              <a:lumOff val="35000"/>
                            </a:schemeClr>
                          </a:solidFill>
                          <a:latin typeface="Calibri" panose="020F0502020204030204" pitchFamily="34" charset="0"/>
                        </a:rPr>
                        <a:t>Conventional Cytology and Liquid Based Cytology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0">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bg1"/>
                          </a:solidFill>
                          <a:effectLst/>
                          <a:latin typeface="Calibri" panose="020F0502020204030204" pitchFamily="34" charset="0"/>
                          <a:ea typeface="ヒラギノ角ゴ Pro W3" charset="-128"/>
                        </a:rPr>
                        <a:t>Nova Scotia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AC"/>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lang="en-CA" sz="1100" dirty="0" smtClean="0">
                          <a:solidFill>
                            <a:schemeClr val="tx1">
                              <a:lumMod val="65000"/>
                              <a:lumOff val="35000"/>
                            </a:schemeClr>
                          </a:solidFill>
                          <a:latin typeface="Calibri" panose="020F0502020204030204" pitchFamily="34" charset="0"/>
                        </a:rPr>
                        <a:t>Conventional Cytology and one distric</a:t>
                      </a:r>
                      <a:r>
                        <a:rPr lang="en-CA" sz="1100" baseline="0" dirty="0" smtClean="0">
                          <a:solidFill>
                            <a:schemeClr val="tx1">
                              <a:lumMod val="65000"/>
                              <a:lumOff val="35000"/>
                            </a:schemeClr>
                          </a:solidFill>
                          <a:latin typeface="Calibri" panose="020F0502020204030204" pitchFamily="34" charset="0"/>
                        </a:rPr>
                        <a:t>t using </a:t>
                      </a:r>
                      <a:r>
                        <a:rPr lang="en-US" sz="1100" dirty="0" smtClean="0">
                          <a:solidFill>
                            <a:schemeClr val="tx1">
                              <a:lumMod val="65000"/>
                              <a:lumOff val="35000"/>
                            </a:schemeClr>
                          </a:solidFill>
                          <a:latin typeface="Calibri" panose="020F0502020204030204" pitchFamily="34" charset="0"/>
                        </a:rPr>
                        <a:t>Liquid Based Cytology</a:t>
                      </a:r>
                      <a:r>
                        <a:rPr lang="en-US" sz="1100" baseline="0" dirty="0" smtClean="0">
                          <a:solidFill>
                            <a:schemeClr val="tx1">
                              <a:lumMod val="65000"/>
                              <a:lumOff val="35000"/>
                            </a:schemeClr>
                          </a:solidFill>
                          <a:latin typeface="Calibri" panose="020F0502020204030204" pitchFamily="34" charset="0"/>
                        </a:rPr>
                        <a:t> </a:t>
                      </a:r>
                      <a:r>
                        <a:rPr lang="en-CA" sz="1100" baseline="0" dirty="0" smtClean="0">
                          <a:solidFill>
                            <a:schemeClr val="tx1">
                              <a:lumMod val="65000"/>
                              <a:lumOff val="35000"/>
                            </a:schemeClr>
                          </a:solidFill>
                          <a:latin typeface="Calibri" panose="020F0502020204030204" pitchFamily="34" charset="0"/>
                        </a:rPr>
                        <a:t>testing only for Pap tests performed in colposcopy.</a:t>
                      </a:r>
                      <a:endParaRPr lang="en-CA" sz="1100" dirty="0" smtClean="0">
                        <a:solidFill>
                          <a:schemeClr val="tx1">
                            <a:lumMod val="65000"/>
                            <a:lumOff val="35000"/>
                          </a:schemeClr>
                        </a:solidFill>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0">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bg1"/>
                          </a:solidFill>
                          <a:effectLst/>
                          <a:latin typeface="Calibri" panose="020F0502020204030204" pitchFamily="34" charset="0"/>
                          <a:ea typeface="ヒラギノ角ゴ Pro W3" charset="-128"/>
                        </a:rPr>
                        <a:t>Prince Edward Island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AC"/>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lang="en-CA" sz="1100" dirty="0" smtClean="0">
                          <a:solidFill>
                            <a:schemeClr val="tx1">
                              <a:lumMod val="65000"/>
                              <a:lumOff val="35000"/>
                            </a:schemeClr>
                          </a:solidFill>
                          <a:latin typeface="Calibri" panose="020F0502020204030204" pitchFamily="34" charset="0"/>
                        </a:rPr>
                        <a:t>Conventional Cytology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0">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bg1"/>
                          </a:solidFill>
                          <a:effectLst/>
                          <a:latin typeface="Calibri" panose="020F0502020204030204" pitchFamily="34" charset="0"/>
                          <a:ea typeface="ヒラギノ角ゴ Pro W3" charset="-128"/>
                        </a:rPr>
                        <a:t>Newfoundland and Labrador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AC"/>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lang="en-US" sz="1100" dirty="0" smtClean="0">
                          <a:solidFill>
                            <a:schemeClr val="tx1">
                              <a:lumMod val="65000"/>
                              <a:lumOff val="35000"/>
                            </a:schemeClr>
                          </a:solidFill>
                          <a:latin typeface="Calibri" panose="020F0502020204030204" pitchFamily="34" charset="0"/>
                        </a:rPr>
                        <a:t>Liquid Based Cytology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6" name="Rectangle 5"/>
          <p:cNvSpPr/>
          <p:nvPr/>
        </p:nvSpPr>
        <p:spPr>
          <a:xfrm>
            <a:off x="1747157" y="1228628"/>
            <a:ext cx="7315200" cy="461665"/>
          </a:xfrm>
          <a:prstGeom prst="rect">
            <a:avLst/>
          </a:prstGeom>
        </p:spPr>
        <p:txBody>
          <a:bodyPr wrap="square">
            <a:spAutoFit/>
          </a:bodyPr>
          <a:lstStyle/>
          <a:p>
            <a:pPr lvl="0" eaLnBrk="0" hangingPunct="0">
              <a:spcBef>
                <a:spcPts val="700"/>
              </a:spcBef>
              <a:buClr>
                <a:schemeClr val="accent2"/>
              </a:buClr>
              <a:buSzPct val="60000"/>
              <a:defRPr/>
            </a:pPr>
            <a:r>
              <a:rPr lang="en-CA" sz="1200" b="1" dirty="0" smtClean="0">
                <a:solidFill>
                  <a:schemeClr val="tx1">
                    <a:lumMod val="65000"/>
                    <a:lumOff val="35000"/>
                  </a:schemeClr>
                </a:solidFill>
                <a:latin typeface="Calibri" panose="020F0502020204030204" pitchFamily="34" charset="0"/>
              </a:rPr>
              <a:t>Which cytology detection methods are </a:t>
            </a:r>
            <a:r>
              <a:rPr lang="en-CA" sz="1200" b="1" dirty="0">
                <a:solidFill>
                  <a:schemeClr val="tx1">
                    <a:lumMod val="65000"/>
                    <a:lumOff val="35000"/>
                  </a:schemeClr>
                </a:solidFill>
                <a:latin typeface="Calibri" panose="020F0502020204030204" pitchFamily="34" charset="0"/>
              </a:rPr>
              <a:t>in </a:t>
            </a:r>
            <a:r>
              <a:rPr lang="en-CA" sz="1200" b="1" dirty="0" smtClean="0">
                <a:solidFill>
                  <a:schemeClr val="tx1">
                    <a:lumMod val="65000"/>
                    <a:lumOff val="35000"/>
                  </a:schemeClr>
                </a:solidFill>
                <a:latin typeface="Calibri" panose="020F0502020204030204" pitchFamily="34" charset="0"/>
              </a:rPr>
              <a:t>use </a:t>
            </a:r>
            <a:r>
              <a:rPr lang="en-CA" sz="1200" b="1" dirty="0">
                <a:solidFill>
                  <a:schemeClr val="tx1">
                    <a:lumMod val="65000"/>
                    <a:lumOff val="35000"/>
                  </a:schemeClr>
                </a:solidFill>
                <a:latin typeface="Calibri" panose="020F0502020204030204" pitchFamily="34" charset="0"/>
              </a:rPr>
              <a:t>in </a:t>
            </a:r>
            <a:r>
              <a:rPr lang="en-CA" sz="1200" b="1" dirty="0" smtClean="0">
                <a:solidFill>
                  <a:schemeClr val="tx1">
                    <a:lumMod val="65000"/>
                    <a:lumOff val="35000"/>
                  </a:schemeClr>
                </a:solidFill>
                <a:latin typeface="Calibri" panose="020F0502020204030204" pitchFamily="34" charset="0"/>
              </a:rPr>
              <a:t>the cervical </a:t>
            </a:r>
            <a:r>
              <a:rPr lang="en-CA" sz="1200" b="1" dirty="0">
                <a:solidFill>
                  <a:schemeClr val="tx1">
                    <a:lumMod val="65000"/>
                    <a:lumOff val="35000"/>
                  </a:schemeClr>
                </a:solidFill>
                <a:latin typeface="Calibri" panose="020F0502020204030204" pitchFamily="34" charset="0"/>
              </a:rPr>
              <a:t>cancer screening </a:t>
            </a:r>
            <a:r>
              <a:rPr lang="en-CA" sz="1200" b="1" dirty="0" smtClean="0">
                <a:solidFill>
                  <a:schemeClr val="tx1">
                    <a:lumMod val="65000"/>
                    <a:lumOff val="35000"/>
                  </a:schemeClr>
                </a:solidFill>
                <a:latin typeface="Calibri" panose="020F0502020204030204" pitchFamily="34" charset="0"/>
              </a:rPr>
              <a:t>program in your province/territory?</a:t>
            </a:r>
            <a:endParaRPr lang="en-CA" sz="1200" b="1" dirty="0">
              <a:solidFill>
                <a:schemeClr val="tx1">
                  <a:lumMod val="65000"/>
                  <a:lumOff val="35000"/>
                </a:schemeClr>
              </a:solidFill>
              <a:latin typeface="Calibri" panose="020F0502020204030204" pitchFamily="34" charset="0"/>
            </a:endParaRPr>
          </a:p>
        </p:txBody>
      </p:sp>
      <p:sp>
        <p:nvSpPr>
          <p:cNvPr id="7" name="Rectangle 6"/>
          <p:cNvSpPr/>
          <p:nvPr/>
        </p:nvSpPr>
        <p:spPr>
          <a:xfrm>
            <a:off x="205372" y="5943600"/>
            <a:ext cx="5830821" cy="400110"/>
          </a:xfrm>
          <a:prstGeom prst="rect">
            <a:avLst/>
          </a:prstGeom>
        </p:spPr>
        <p:txBody>
          <a:bodyPr wrap="square">
            <a:spAutoFit/>
          </a:bodyPr>
          <a:lstStyle/>
          <a:p>
            <a:r>
              <a:rPr lang="en-US" sz="1000" dirty="0">
                <a:solidFill>
                  <a:schemeClr val="tx1">
                    <a:lumMod val="65000"/>
                    <a:lumOff val="35000"/>
                  </a:schemeClr>
                </a:solidFill>
                <a:latin typeface="Calibri" panose="020F0502020204030204" pitchFamily="34" charset="0"/>
              </a:rPr>
              <a:t>*Organized screening program not available. Responses refer to opportunistic cervical cancer screening</a:t>
            </a:r>
            <a:r>
              <a:rPr lang="en-US" sz="1000" dirty="0" smtClean="0">
                <a:solidFill>
                  <a:schemeClr val="tx1">
                    <a:lumMod val="65000"/>
                    <a:lumOff val="35000"/>
                  </a:schemeClr>
                </a:solidFill>
                <a:latin typeface="Calibri" panose="020F0502020204030204" pitchFamily="34" charset="0"/>
              </a:rPr>
              <a:t>.</a:t>
            </a:r>
          </a:p>
          <a:p>
            <a:r>
              <a:rPr lang="en-US" sz="1000" dirty="0" smtClean="0">
                <a:solidFill>
                  <a:schemeClr val="tx1">
                    <a:lumMod val="65000"/>
                    <a:lumOff val="35000"/>
                  </a:schemeClr>
                </a:solidFill>
                <a:latin typeface="Calibri" panose="020F0502020204030204" pitchFamily="34" charset="0"/>
              </a:rPr>
              <a:t>---- No information was provided at the time the data was collected</a:t>
            </a:r>
            <a:endParaRPr lang="en-US" sz="1000" dirty="0">
              <a:solidFill>
                <a:schemeClr val="tx1">
                  <a:lumMod val="65000"/>
                  <a:lumOff val="35000"/>
                </a:schemeClr>
              </a:solidFill>
              <a:latin typeface="Calibri" panose="020F0502020204030204" pitchFamily="34" charset="0"/>
            </a:endParaRPr>
          </a:p>
        </p:txBody>
      </p:sp>
    </p:spTree>
    <p:extLst>
      <p:ext uri="{BB962C8B-B14F-4D97-AF65-F5344CB8AC3E}">
        <p14:creationId xmlns:p14="http://schemas.microsoft.com/office/powerpoint/2010/main" val="25232635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0"/>
            <a:ext cx="7007352" cy="990600"/>
          </a:xfrm>
        </p:spPr>
        <p:txBody>
          <a:bodyPr/>
          <a:lstStyle/>
          <a:p>
            <a:r>
              <a:rPr lang="en-CA" sz="3200" b="1" dirty="0" smtClean="0">
                <a:solidFill>
                  <a:schemeClr val="tx1">
                    <a:lumMod val="65000"/>
                    <a:lumOff val="35000"/>
                  </a:schemeClr>
                </a:solidFill>
                <a:latin typeface="Calibri" panose="020F0502020204030204" pitchFamily="34" charset="0"/>
              </a:rPr>
              <a:t>Standardized Reporting for Cervical Cytology</a:t>
            </a:r>
            <a:endParaRPr lang="en-CA" sz="3200" b="1" dirty="0">
              <a:solidFill>
                <a:schemeClr val="tx1">
                  <a:lumMod val="65000"/>
                  <a:lumOff val="35000"/>
                </a:schemeClr>
              </a:solidFill>
              <a:latin typeface="Calibri" panose="020F0502020204030204" pitchFamily="34" charset="0"/>
            </a:endParaRPr>
          </a:p>
        </p:txBody>
      </p:sp>
      <p:sp>
        <p:nvSpPr>
          <p:cNvPr id="5" name="Content Placeholder 2"/>
          <p:cNvSpPr txBox="1">
            <a:spLocks/>
          </p:cNvSpPr>
          <p:nvPr/>
        </p:nvSpPr>
        <p:spPr>
          <a:xfrm>
            <a:off x="1524000" y="1219200"/>
            <a:ext cx="7543800" cy="381000"/>
          </a:xfrm>
          <a:prstGeom prst="rect">
            <a:avLst/>
          </a:prstGeom>
        </p:spPr>
        <p:txBody>
          <a:bodyPr/>
          <a:lstStyle>
            <a:lvl1pPr marL="319088" indent="-319088" algn="l" rtl="0" eaLnBrk="0" fontAlgn="base" hangingPunct="0">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A5AB81"/>
              </a:buClr>
              <a:buSzPct val="75000"/>
              <a:buFont typeface="Wingdings"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D8B25C"/>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endParaRPr lang="en-CA" sz="1400" b="1" dirty="0" smtClean="0"/>
          </a:p>
          <a:p>
            <a:endParaRPr lang="en-CA" sz="1400" b="1" dirty="0"/>
          </a:p>
        </p:txBody>
      </p:sp>
      <p:graphicFrame>
        <p:nvGraphicFramePr>
          <p:cNvPr id="6" name="Content Placeholder 7"/>
          <p:cNvGraphicFramePr>
            <a:graphicFrameLocks/>
          </p:cNvGraphicFramePr>
          <p:nvPr>
            <p:extLst>
              <p:ext uri="{D42A27DB-BD31-4B8C-83A1-F6EECF244321}">
                <p14:modId xmlns:p14="http://schemas.microsoft.com/office/powerpoint/2010/main" val="924112250"/>
              </p:ext>
            </p:extLst>
          </p:nvPr>
        </p:nvGraphicFramePr>
        <p:xfrm>
          <a:off x="232924" y="1485681"/>
          <a:ext cx="8800532" cy="4545111"/>
        </p:xfrm>
        <a:graphic>
          <a:graphicData uri="http://schemas.openxmlformats.org/drawingml/2006/table">
            <a:tbl>
              <a:tblPr firstRow="1" bandRow="1">
                <a:tableStyleId>{5C22544A-7EE6-4342-B048-85BDC9FD1C3A}</a:tableStyleId>
              </a:tblPr>
              <a:tblGrid>
                <a:gridCol w="1976876"/>
                <a:gridCol w="6823656"/>
              </a:tblGrid>
              <a:tr h="456944">
                <a:tc>
                  <a:txBody>
                    <a:bodyPr/>
                    <a:lstStyle/>
                    <a:p>
                      <a:r>
                        <a:rPr lang="en-CA" sz="1200" dirty="0" smtClean="0">
                          <a:latin typeface="Calibri" panose="020F0502020204030204" pitchFamily="34" charset="0"/>
                        </a:rPr>
                        <a:t>Province</a:t>
                      </a:r>
                      <a:r>
                        <a:rPr lang="en-CA" sz="1200" baseline="0" dirty="0" smtClean="0">
                          <a:latin typeface="Calibri" panose="020F0502020204030204" pitchFamily="34" charset="0"/>
                        </a:rPr>
                        <a:t>/Territory                </a:t>
                      </a:r>
                      <a:endParaRPr lang="en-CA" sz="1200" dirty="0">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buNone/>
                      </a:pPr>
                      <a:r>
                        <a:rPr lang="en-CA" sz="1200" b="1" baseline="0" dirty="0" smtClean="0">
                          <a:solidFill>
                            <a:schemeClr val="bg1"/>
                          </a:solidFill>
                          <a:latin typeface="Calibri" panose="020F0502020204030204" pitchFamily="34" charset="0"/>
                        </a:rPr>
                        <a:t>Current terminology in use for standardized cervical cytology reporting is based on which reporting system</a:t>
                      </a:r>
                    </a:p>
                    <a:p>
                      <a:pPr marL="0" indent="0">
                        <a:buNone/>
                      </a:pPr>
                      <a:r>
                        <a:rPr lang="en-CA" sz="1200" b="1" baseline="0" dirty="0" smtClean="0">
                          <a:solidFill>
                            <a:schemeClr val="bg1"/>
                          </a:solidFill>
                          <a:latin typeface="Calibri" panose="020F0502020204030204" pitchFamily="34" charset="0"/>
                        </a:rPr>
                        <a:t>(e.g. 2014 Bethesda Cervical Cytology Atlas, 2001 Bethesda Cervical Cytology Atlas, etc.) </a:t>
                      </a:r>
                      <a:endParaRPr lang="en-CA" sz="1200" b="1" dirty="0" smtClean="0">
                        <a:solidFill>
                          <a:schemeClr val="bg1"/>
                        </a:solidFill>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0387">
                <a:tc>
                  <a:txBody>
                    <a:bodyPr/>
                    <a:lstStyle/>
                    <a:p>
                      <a:pPr algn="l"/>
                      <a:r>
                        <a:rPr lang="en-CA" sz="1100" b="1" dirty="0" smtClean="0">
                          <a:solidFill>
                            <a:schemeClr val="bg1"/>
                          </a:solidFill>
                          <a:latin typeface="Calibri" panose="020F0502020204030204" pitchFamily="34" charset="0"/>
                        </a:rPr>
                        <a:t>Nunavut*</a:t>
                      </a:r>
                      <a:endParaRPr lang="en-CA" sz="1100" b="1" dirty="0">
                        <a:solidFill>
                          <a:schemeClr val="bg1"/>
                        </a:solidFill>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dirty="0" smtClean="0">
                          <a:solidFill>
                            <a:schemeClr val="tx1">
                              <a:lumMod val="65000"/>
                              <a:lumOff val="35000"/>
                            </a:schemeClr>
                          </a:solidFill>
                          <a:latin typeface="Calibri" panose="020F0502020204030204" pitchFamily="34" charset="0"/>
                        </a:rPr>
                        <a:t>----</a:t>
                      </a:r>
                      <a:endParaRPr lang="en-CA" sz="1100" b="0" dirty="0" smtClean="0">
                        <a:solidFill>
                          <a:schemeClr val="tx1">
                            <a:lumMod val="65000"/>
                            <a:lumOff val="35000"/>
                          </a:schemeClr>
                        </a:solidFill>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0387">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bg1"/>
                          </a:solidFill>
                          <a:effectLst/>
                          <a:latin typeface="Calibri" panose="020F0502020204030204" pitchFamily="34" charset="0"/>
                          <a:ea typeface="ヒラギノ角ゴ Pro W3" charset="-128"/>
                        </a:rPr>
                        <a:t>Northwest Territories*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100" dirty="0" smtClean="0">
                          <a:solidFill>
                            <a:schemeClr val="tx1">
                              <a:lumMod val="65000"/>
                              <a:lumOff val="35000"/>
                            </a:schemeClr>
                          </a:solidFill>
                          <a:latin typeface="Calibri" panose="020F0502020204030204" pitchFamily="34" charset="0"/>
                        </a:rPr>
                        <a:t>2014 Bethesda</a:t>
                      </a:r>
                      <a:r>
                        <a:rPr lang="en-CA" sz="1100" baseline="0" dirty="0" smtClean="0">
                          <a:solidFill>
                            <a:schemeClr val="tx1">
                              <a:lumMod val="65000"/>
                              <a:lumOff val="35000"/>
                            </a:schemeClr>
                          </a:solidFill>
                          <a:latin typeface="Calibri" panose="020F0502020204030204" pitchFamily="34" charset="0"/>
                        </a:rPr>
                        <a:t> Cervical Cytology Atlas</a:t>
                      </a:r>
                      <a:endParaRPr lang="en-CA" sz="1100" dirty="0" smtClean="0">
                        <a:solidFill>
                          <a:schemeClr val="tx1">
                            <a:lumMod val="65000"/>
                            <a:lumOff val="35000"/>
                          </a:schemeClr>
                        </a:solidFill>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0387">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bg1"/>
                          </a:solidFill>
                          <a:effectLst/>
                          <a:latin typeface="Calibri" panose="020F0502020204030204" pitchFamily="34" charset="0"/>
                          <a:ea typeface="ヒラギノ角ゴ Pro W3" charset="-128"/>
                        </a:rPr>
                        <a:t>Yukon*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dirty="0" smtClean="0">
                          <a:solidFill>
                            <a:schemeClr val="tx1">
                              <a:lumMod val="65000"/>
                              <a:lumOff val="35000"/>
                            </a:schemeClr>
                          </a:solidFill>
                          <a:latin typeface="Calibri" panose="020F0502020204030204" pitchFamily="34" charset="0"/>
                        </a:rPr>
                        <a:t>----</a:t>
                      </a:r>
                      <a:endParaRPr lang="en-CA" sz="1100" b="0" dirty="0" smtClean="0">
                        <a:solidFill>
                          <a:schemeClr val="tx1">
                            <a:lumMod val="65000"/>
                            <a:lumOff val="35000"/>
                          </a:schemeClr>
                        </a:solidFill>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0387">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bg1"/>
                          </a:solidFill>
                          <a:effectLst/>
                          <a:latin typeface="Calibri" panose="020F0502020204030204" pitchFamily="34" charset="0"/>
                          <a:ea typeface="ヒラギノ角ゴ Pro W3" charset="-128"/>
                        </a:rPr>
                        <a:t>British Columbia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CA" sz="1100" b="0" kern="1200" dirty="0" smtClean="0">
                          <a:solidFill>
                            <a:schemeClr val="tx1">
                              <a:lumMod val="65000"/>
                              <a:lumOff val="35000"/>
                            </a:schemeClr>
                          </a:solidFill>
                          <a:latin typeface="Calibri" panose="020F0502020204030204" pitchFamily="34" charset="0"/>
                          <a:ea typeface="+mn-ea"/>
                          <a:cs typeface="+mn-cs"/>
                        </a:rPr>
                        <a:t>2001 Bethesda Cervical Cytology Atlas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0387">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bg1"/>
                          </a:solidFill>
                          <a:effectLst/>
                          <a:latin typeface="Calibri" panose="020F0502020204030204" pitchFamily="34" charset="0"/>
                          <a:ea typeface="ヒラギノ角ゴ Pro W3" charset="-128"/>
                        </a:rPr>
                        <a:t>Alberta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CA" sz="1100" b="0" kern="1200" dirty="0" smtClean="0">
                          <a:solidFill>
                            <a:schemeClr val="tx1">
                              <a:lumMod val="65000"/>
                              <a:lumOff val="35000"/>
                            </a:schemeClr>
                          </a:solidFill>
                          <a:latin typeface="Calibri" panose="020F0502020204030204" pitchFamily="34" charset="0"/>
                          <a:ea typeface="+mn-ea"/>
                          <a:cs typeface="+mn-cs"/>
                        </a:rPr>
                        <a:t>2014 Bethesda Cervical Cytology Atlas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0387">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bg1"/>
                          </a:solidFill>
                          <a:effectLst/>
                          <a:latin typeface="Calibri" panose="020F0502020204030204" pitchFamily="34" charset="0"/>
                          <a:ea typeface="ヒラギノ角ゴ Pro W3" charset="-128"/>
                        </a:rPr>
                        <a:t>Saskatchewan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100" dirty="0" smtClean="0">
                          <a:solidFill>
                            <a:schemeClr val="tx1">
                              <a:lumMod val="65000"/>
                              <a:lumOff val="35000"/>
                            </a:schemeClr>
                          </a:solidFill>
                          <a:latin typeface="Calibri" panose="020F0502020204030204" pitchFamily="34" charset="0"/>
                        </a:rPr>
                        <a:t>2014 </a:t>
                      </a:r>
                      <a:r>
                        <a:rPr lang="en-CA" sz="1100" baseline="0" dirty="0" smtClean="0">
                          <a:solidFill>
                            <a:schemeClr val="tx1">
                              <a:lumMod val="65000"/>
                              <a:lumOff val="35000"/>
                            </a:schemeClr>
                          </a:solidFill>
                          <a:latin typeface="Calibri" panose="020F0502020204030204" pitchFamily="34" charset="0"/>
                        </a:rPr>
                        <a:t>Bethesda Cervical Cytology Atlas</a:t>
                      </a:r>
                      <a:endParaRPr lang="en-CA" sz="1100" dirty="0" smtClean="0">
                        <a:solidFill>
                          <a:schemeClr val="tx1">
                            <a:lumMod val="65000"/>
                            <a:lumOff val="35000"/>
                          </a:schemeClr>
                        </a:solidFill>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0387">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bg1"/>
                          </a:solidFill>
                          <a:effectLst/>
                          <a:latin typeface="Calibri" panose="020F0502020204030204" pitchFamily="34" charset="0"/>
                          <a:ea typeface="ヒラギノ角ゴ Pro W3" charset="-128"/>
                        </a:rPr>
                        <a:t>Manitoba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CA" sz="1100" b="0" kern="1200" dirty="0" smtClean="0">
                          <a:solidFill>
                            <a:schemeClr val="tx1">
                              <a:lumMod val="65000"/>
                              <a:lumOff val="35000"/>
                            </a:schemeClr>
                          </a:solidFill>
                          <a:latin typeface="Calibri" panose="020F0502020204030204" pitchFamily="34" charset="0"/>
                          <a:ea typeface="+mn-ea"/>
                          <a:cs typeface="+mn-cs"/>
                        </a:rPr>
                        <a:t>2014 </a:t>
                      </a:r>
                      <a:r>
                        <a:rPr lang="en-CA" sz="1100" baseline="0" dirty="0" smtClean="0">
                          <a:solidFill>
                            <a:schemeClr val="tx1">
                              <a:lumMod val="65000"/>
                              <a:lumOff val="35000"/>
                            </a:schemeClr>
                          </a:solidFill>
                          <a:latin typeface="Calibri" panose="020F0502020204030204" pitchFamily="34" charset="0"/>
                        </a:rPr>
                        <a:t>Bethesda Cervical Cytology Atlas</a:t>
                      </a:r>
                      <a:endParaRPr kumimoji="0" lang="en-CA" sz="1100" b="0" kern="1200" dirty="0" smtClean="0">
                        <a:solidFill>
                          <a:schemeClr val="tx1">
                            <a:lumMod val="65000"/>
                            <a:lumOff val="35000"/>
                          </a:schemeClr>
                        </a:solidFill>
                        <a:latin typeface="Calibri" panose="020F050202020403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0387">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bg1"/>
                          </a:solidFill>
                          <a:effectLst/>
                          <a:latin typeface="Calibri" panose="020F0502020204030204" pitchFamily="34" charset="0"/>
                          <a:ea typeface="ヒラギノ角ゴ Pro W3" charset="-128"/>
                        </a:rPr>
                        <a:t>Ontario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l"/>
                      <a:r>
                        <a:rPr lang="en-US" sz="1100" b="0" dirty="0" smtClean="0">
                          <a:solidFill>
                            <a:schemeClr val="tx1">
                              <a:lumMod val="65000"/>
                              <a:lumOff val="35000"/>
                            </a:schemeClr>
                          </a:solidFill>
                          <a:latin typeface="Calibri" panose="020F0502020204030204" pitchFamily="34" charset="0"/>
                        </a:rPr>
                        <a:t>2014 </a:t>
                      </a:r>
                      <a:r>
                        <a:rPr kumimoji="0" lang="en-US" sz="1100" b="0" kern="1200" dirty="0" smtClean="0">
                          <a:solidFill>
                            <a:schemeClr val="tx1">
                              <a:lumMod val="65000"/>
                              <a:lumOff val="35000"/>
                            </a:schemeClr>
                          </a:solidFill>
                          <a:latin typeface="Calibri" panose="020F0502020204030204" pitchFamily="34" charset="0"/>
                          <a:ea typeface="+mn-ea"/>
                          <a:cs typeface="+mn-cs"/>
                        </a:rPr>
                        <a:t>Bethesda </a:t>
                      </a:r>
                      <a:r>
                        <a:rPr kumimoji="0" lang="en-CA" sz="1100" b="0" kern="1200" dirty="0" smtClean="0">
                          <a:solidFill>
                            <a:schemeClr val="tx1">
                              <a:lumMod val="65000"/>
                              <a:lumOff val="35000"/>
                            </a:schemeClr>
                          </a:solidFill>
                          <a:latin typeface="Calibri" panose="020F0502020204030204" pitchFamily="34" charset="0"/>
                          <a:ea typeface="+mn-ea"/>
                          <a:cs typeface="+mn-cs"/>
                        </a:rPr>
                        <a:t>Cervical Cytology Atlas</a:t>
                      </a:r>
                      <a:endParaRPr kumimoji="0" lang="en-US" sz="1100" b="0" kern="1200" dirty="0" smtClean="0">
                        <a:solidFill>
                          <a:schemeClr val="tx1">
                            <a:lumMod val="65000"/>
                            <a:lumOff val="35000"/>
                          </a:schemeClr>
                        </a:solidFill>
                        <a:latin typeface="Calibri" panose="020F050202020403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038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100" b="1" i="0" u="none" strike="noStrike" cap="none" normalizeH="0" baseline="0" dirty="0" smtClean="0">
                          <a:ln>
                            <a:noFill/>
                          </a:ln>
                          <a:solidFill>
                            <a:schemeClr val="bg1"/>
                          </a:solidFill>
                          <a:effectLst/>
                          <a:latin typeface="Calibri" panose="020F0502020204030204" pitchFamily="34" charset="0"/>
                          <a:ea typeface="ヒラギノ角ゴ Pro W3" charset="-128"/>
                        </a:rPr>
                        <a:t>Québec*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Wingdings" pitchFamily="2" charset="2"/>
                        <a:buNone/>
                        <a:tabLst/>
                        <a:defRPr/>
                      </a:pPr>
                      <a:r>
                        <a:rPr lang="en-CA" sz="1100" dirty="0" smtClean="0">
                          <a:solidFill>
                            <a:schemeClr val="tx1">
                              <a:lumMod val="65000"/>
                              <a:lumOff val="35000"/>
                            </a:schemeClr>
                          </a:solidFill>
                          <a:latin typeface="Calibri" panose="020F0502020204030204" pitchFamily="34" charset="0"/>
                        </a:rPr>
                        <a:t>Standardized reports are currently under development and not yet available to clinicians in Quebec</a:t>
                      </a:r>
                      <a:endParaRPr lang="fr-CA" sz="1100" dirty="0" smtClean="0">
                        <a:solidFill>
                          <a:schemeClr val="tx1">
                            <a:lumMod val="65000"/>
                            <a:lumOff val="35000"/>
                          </a:schemeClr>
                        </a:solidFill>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0387">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bg1"/>
                          </a:solidFill>
                          <a:effectLst/>
                          <a:latin typeface="Calibri" panose="020F0502020204030204" pitchFamily="34" charset="0"/>
                          <a:ea typeface="ヒラギノ角ゴ Pro W3" charset="-128"/>
                        </a:rPr>
                        <a:t>New Brunswick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1100" dirty="0" smtClean="0">
                          <a:solidFill>
                            <a:schemeClr val="tx1">
                              <a:lumMod val="65000"/>
                              <a:lumOff val="35000"/>
                            </a:schemeClr>
                          </a:solidFill>
                          <a:latin typeface="Calibri" panose="020F0502020204030204" pitchFamily="34" charset="0"/>
                        </a:rPr>
                        <a:t>2001 and 2014 Bethesda Cervical</a:t>
                      </a:r>
                      <a:r>
                        <a:rPr lang="fr-CA" sz="1100" baseline="0" dirty="0" smtClean="0">
                          <a:solidFill>
                            <a:schemeClr val="tx1">
                              <a:lumMod val="65000"/>
                              <a:lumOff val="35000"/>
                            </a:schemeClr>
                          </a:solidFill>
                          <a:latin typeface="Calibri" panose="020F0502020204030204" pitchFamily="34" charset="0"/>
                        </a:rPr>
                        <a:t> </a:t>
                      </a:r>
                      <a:r>
                        <a:rPr lang="fr-CA" sz="1100" baseline="0" dirty="0" err="1" smtClean="0">
                          <a:solidFill>
                            <a:schemeClr val="tx1">
                              <a:lumMod val="65000"/>
                              <a:lumOff val="35000"/>
                            </a:schemeClr>
                          </a:solidFill>
                          <a:latin typeface="Calibri" panose="020F0502020204030204" pitchFamily="34" charset="0"/>
                        </a:rPr>
                        <a:t>Cytology</a:t>
                      </a:r>
                      <a:r>
                        <a:rPr lang="fr-CA" sz="1100" baseline="0" dirty="0" smtClean="0">
                          <a:solidFill>
                            <a:schemeClr val="tx1">
                              <a:lumMod val="65000"/>
                              <a:lumOff val="35000"/>
                            </a:schemeClr>
                          </a:solidFill>
                          <a:latin typeface="Calibri" panose="020F0502020204030204" pitchFamily="34" charset="0"/>
                        </a:rPr>
                        <a:t> Atlas</a:t>
                      </a:r>
                      <a:endParaRPr lang="fr-CA" sz="1100" dirty="0" smtClean="0">
                        <a:solidFill>
                          <a:schemeClr val="tx1">
                            <a:lumMod val="65000"/>
                            <a:lumOff val="35000"/>
                          </a:schemeClr>
                        </a:solidFill>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0387">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bg1"/>
                          </a:solidFill>
                          <a:effectLst/>
                          <a:latin typeface="Calibri" panose="020F0502020204030204" pitchFamily="34" charset="0"/>
                          <a:ea typeface="ヒラギノ角ゴ Pro W3" charset="-128"/>
                        </a:rPr>
                        <a:t>Nova Scotia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dirty="0" smtClean="0">
                          <a:solidFill>
                            <a:schemeClr val="tx1">
                              <a:lumMod val="65000"/>
                              <a:lumOff val="35000"/>
                            </a:schemeClr>
                          </a:solidFill>
                          <a:latin typeface="Calibri" panose="020F0502020204030204" pitchFamily="34" charset="0"/>
                        </a:rPr>
                        <a:t>2014 Bethesda Cervical Cytology Atlas</a:t>
                      </a:r>
                      <a:endParaRPr lang="en-CA" sz="1100" b="0" dirty="0" smtClean="0">
                        <a:solidFill>
                          <a:schemeClr val="tx1">
                            <a:lumMod val="65000"/>
                            <a:lumOff val="35000"/>
                          </a:schemeClr>
                        </a:solidFill>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0387">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bg1"/>
                          </a:solidFill>
                          <a:effectLst/>
                          <a:latin typeface="Calibri" panose="020F0502020204030204" pitchFamily="34" charset="0"/>
                          <a:ea typeface="ヒラギノ角ゴ Pro W3" charset="-128"/>
                        </a:rPr>
                        <a:t>Prince Edward Island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dirty="0" smtClean="0">
                          <a:solidFill>
                            <a:schemeClr val="tx1">
                              <a:lumMod val="65000"/>
                              <a:lumOff val="35000"/>
                            </a:schemeClr>
                          </a:solidFill>
                          <a:latin typeface="Calibri" panose="020F0502020204030204" pitchFamily="34" charset="0"/>
                        </a:rPr>
                        <a:t>2014 Bethesda Cervical Cytology Atlas</a:t>
                      </a:r>
                      <a:endParaRPr lang="en-CA" sz="1100" dirty="0" smtClean="0">
                        <a:solidFill>
                          <a:schemeClr val="tx1">
                            <a:lumMod val="65000"/>
                            <a:lumOff val="35000"/>
                          </a:schemeClr>
                        </a:solidFill>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0387">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bg1"/>
                          </a:solidFill>
                          <a:effectLst/>
                          <a:latin typeface="Calibri" panose="020F0502020204030204" pitchFamily="34" charset="0"/>
                          <a:ea typeface="ヒラギノ角ゴ Pro W3" charset="-128"/>
                        </a:rPr>
                        <a:t>Newfoundland and Labrador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l"/>
                      <a:r>
                        <a:rPr kumimoji="0" lang="en-CA" sz="1100" b="0" kern="1200" dirty="0" smtClean="0">
                          <a:solidFill>
                            <a:schemeClr val="tx1">
                              <a:lumMod val="65000"/>
                              <a:lumOff val="35000"/>
                            </a:schemeClr>
                          </a:solidFill>
                          <a:latin typeface="Calibri" panose="020F0502020204030204" pitchFamily="34" charset="0"/>
                          <a:ea typeface="+mn-ea"/>
                          <a:cs typeface="+mn-cs"/>
                        </a:rPr>
                        <a:t>2014 Bethesda Cervical Cytology Atlas</a:t>
                      </a:r>
                      <a:endParaRPr lang="en-CA" sz="1100" b="0" dirty="0">
                        <a:solidFill>
                          <a:schemeClr val="tx1">
                            <a:lumMod val="65000"/>
                            <a:lumOff val="35000"/>
                          </a:schemeClr>
                        </a:solidFill>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3" name="Rectangle 2"/>
          <p:cNvSpPr/>
          <p:nvPr/>
        </p:nvSpPr>
        <p:spPr>
          <a:xfrm>
            <a:off x="232924" y="6022831"/>
            <a:ext cx="7467600" cy="400110"/>
          </a:xfrm>
          <a:prstGeom prst="rect">
            <a:avLst/>
          </a:prstGeom>
        </p:spPr>
        <p:txBody>
          <a:bodyPr wrap="square">
            <a:spAutoFit/>
          </a:bodyPr>
          <a:lstStyle/>
          <a:p>
            <a:pPr lvl="0">
              <a:spcBef>
                <a:spcPts val="0"/>
              </a:spcBef>
              <a:buClr>
                <a:srgbClr val="FBAF5F"/>
              </a:buClr>
              <a:buSzPct val="88000"/>
              <a:defRPr/>
            </a:pPr>
            <a:r>
              <a:rPr lang="en-US" sz="1000" dirty="0">
                <a:solidFill>
                  <a:schemeClr val="tx1">
                    <a:lumMod val="65000"/>
                    <a:lumOff val="35000"/>
                  </a:schemeClr>
                </a:solidFill>
                <a:latin typeface="Calibri" panose="020F0502020204030204" pitchFamily="34" charset="0"/>
              </a:rPr>
              <a:t>*No organized screening program available. </a:t>
            </a:r>
            <a:r>
              <a:rPr lang="en-US" sz="1000" dirty="0" smtClean="0">
                <a:solidFill>
                  <a:schemeClr val="tx1">
                    <a:lumMod val="65000"/>
                    <a:lumOff val="35000"/>
                  </a:schemeClr>
                </a:solidFill>
                <a:latin typeface="Calibri" panose="020F0502020204030204" pitchFamily="34" charset="0"/>
              </a:rPr>
              <a:t>Responses refer to opportunistic cervical cancer screening.</a:t>
            </a:r>
          </a:p>
          <a:p>
            <a:pPr>
              <a:spcBef>
                <a:spcPts val="0"/>
              </a:spcBef>
              <a:buClr>
                <a:srgbClr val="FBAF5F"/>
              </a:buClr>
              <a:buSzPct val="88000"/>
              <a:defRPr/>
            </a:pPr>
            <a:r>
              <a:rPr lang="en-CA" sz="1000" dirty="0">
                <a:solidFill>
                  <a:schemeClr val="tx1">
                    <a:lumMod val="65000"/>
                    <a:lumOff val="35000"/>
                  </a:schemeClr>
                </a:solidFill>
                <a:latin typeface="Calibri" panose="020F0502020204030204" pitchFamily="34" charset="0"/>
              </a:rPr>
              <a:t>---- No information was provided at the time the data was </a:t>
            </a:r>
            <a:r>
              <a:rPr lang="en-CA" sz="1000" dirty="0" smtClean="0">
                <a:solidFill>
                  <a:schemeClr val="tx1">
                    <a:lumMod val="65000"/>
                    <a:lumOff val="35000"/>
                  </a:schemeClr>
                </a:solidFill>
                <a:latin typeface="Calibri" panose="020F0502020204030204" pitchFamily="34" charset="0"/>
              </a:rPr>
              <a:t>collected</a:t>
            </a:r>
            <a:r>
              <a:rPr lang="en-US" sz="1000" dirty="0" smtClean="0">
                <a:solidFill>
                  <a:schemeClr val="tx1">
                    <a:lumMod val="65000"/>
                    <a:lumOff val="35000"/>
                  </a:schemeClr>
                </a:solidFill>
                <a:latin typeface="Calibri" panose="020F0502020204030204" pitchFamily="34" charset="0"/>
              </a:rPr>
              <a:t> </a:t>
            </a:r>
            <a:endParaRPr lang="en-CA" sz="1000" dirty="0">
              <a:solidFill>
                <a:schemeClr val="tx1">
                  <a:lumMod val="65000"/>
                  <a:lumOff val="35000"/>
                </a:schemeClr>
              </a:solidFill>
              <a:latin typeface="Calibri" panose="020F0502020204030204" pitchFamily="34" charset="0"/>
            </a:endParaRPr>
          </a:p>
        </p:txBody>
      </p:sp>
    </p:spTree>
    <p:extLst>
      <p:ext uri="{BB962C8B-B14F-4D97-AF65-F5344CB8AC3E}">
        <p14:creationId xmlns:p14="http://schemas.microsoft.com/office/powerpoint/2010/main" val="40542230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1828799" y="228600"/>
            <a:ext cx="6937375" cy="990600"/>
          </a:xfrm>
        </p:spPr>
        <p:txBody>
          <a:bodyPr/>
          <a:lstStyle/>
          <a:p>
            <a:pPr>
              <a:lnSpc>
                <a:spcPts val="3000"/>
              </a:lnSpc>
            </a:pPr>
            <a:r>
              <a:rPr lang="en-US" sz="3200" b="1" dirty="0" smtClean="0">
                <a:latin typeface="Calibri" pitchFamily="34" charset="0"/>
              </a:rPr>
              <a:t>HPV DNA Testing</a:t>
            </a:r>
          </a:p>
        </p:txBody>
      </p:sp>
      <p:sp>
        <p:nvSpPr>
          <p:cNvPr id="25603" name="Content Placeholder 3"/>
          <p:cNvSpPr>
            <a:spLocks noGrp="1"/>
          </p:cNvSpPr>
          <p:nvPr>
            <p:ph sz="quarter" idx="1"/>
          </p:nvPr>
        </p:nvSpPr>
        <p:spPr>
          <a:xfrm>
            <a:off x="1752600" y="1221828"/>
            <a:ext cx="7315201" cy="457200"/>
          </a:xfrm>
        </p:spPr>
        <p:txBody>
          <a:bodyPr/>
          <a:lstStyle/>
          <a:p>
            <a:pPr marL="0" indent="0" eaLnBrk="1" hangingPunct="1">
              <a:lnSpc>
                <a:spcPts val="1400"/>
              </a:lnSpc>
              <a:buNone/>
            </a:pPr>
            <a:r>
              <a:rPr lang="en-US" sz="1200" b="1" dirty="0" smtClean="0">
                <a:solidFill>
                  <a:schemeClr val="tx1">
                    <a:lumMod val="65000"/>
                    <a:lumOff val="35000"/>
                  </a:schemeClr>
                </a:solidFill>
                <a:latin typeface="Calibri" panose="020F0502020204030204" pitchFamily="34" charset="0"/>
              </a:rPr>
              <a:t>Is the use of HPV DNA testing a standard of practice in your province or territory? If yes, in what capacity is it being used? (</a:t>
            </a:r>
            <a:r>
              <a:rPr lang="en-US" sz="1200" b="1" dirty="0">
                <a:solidFill>
                  <a:schemeClr val="tx1">
                    <a:lumMod val="65000"/>
                    <a:lumOff val="35000"/>
                  </a:schemeClr>
                </a:solidFill>
                <a:latin typeface="Calibri" panose="020F0502020204030204" pitchFamily="34" charset="0"/>
              </a:rPr>
              <a:t>I</a:t>
            </a:r>
            <a:r>
              <a:rPr lang="en-US" sz="1200" b="1" dirty="0" smtClean="0">
                <a:solidFill>
                  <a:schemeClr val="tx1">
                    <a:lumMod val="65000"/>
                    <a:lumOff val="35000"/>
                  </a:schemeClr>
                </a:solidFill>
                <a:latin typeface="Calibri" panose="020F0502020204030204" pitchFamily="34" charset="0"/>
              </a:rPr>
              <a:t>nclude as many as apply)</a:t>
            </a:r>
          </a:p>
        </p:txBody>
      </p:sp>
      <p:graphicFrame>
        <p:nvGraphicFramePr>
          <p:cNvPr id="6" name="Table 5"/>
          <p:cNvGraphicFramePr>
            <a:graphicFrameLocks noGrp="1"/>
          </p:cNvGraphicFramePr>
          <p:nvPr>
            <p:extLst>
              <p:ext uri="{D42A27DB-BD31-4B8C-83A1-F6EECF244321}">
                <p14:modId xmlns:p14="http://schemas.microsoft.com/office/powerpoint/2010/main" val="717959406"/>
              </p:ext>
            </p:extLst>
          </p:nvPr>
        </p:nvGraphicFramePr>
        <p:xfrm>
          <a:off x="152400" y="1679028"/>
          <a:ext cx="8763000" cy="4660550"/>
        </p:xfrm>
        <a:graphic>
          <a:graphicData uri="http://schemas.openxmlformats.org/drawingml/2006/table">
            <a:tbl>
              <a:tblPr firstRow="1" bandRow="1">
                <a:tableStyleId>{5C22544A-7EE6-4342-B048-85BDC9FD1C3A}</a:tableStyleId>
              </a:tblPr>
              <a:tblGrid>
                <a:gridCol w="1828800"/>
                <a:gridCol w="1524000"/>
                <a:gridCol w="1524000"/>
                <a:gridCol w="1676400"/>
                <a:gridCol w="2209800"/>
              </a:tblGrid>
              <a:tr h="0">
                <a:tc rowSpan="2" gridSpan="2">
                  <a:txBody>
                    <a:bodyPr/>
                    <a:lstStyle/>
                    <a:p>
                      <a:pPr algn="l">
                        <a:buFont typeface="Arial" pitchFamily="34" charset="0"/>
                        <a:buNone/>
                      </a:pPr>
                      <a:r>
                        <a:rPr lang="en-US" sz="1100" b="1" dirty="0" smtClean="0">
                          <a:solidFill>
                            <a:schemeClr val="tx1">
                              <a:lumMod val="65000"/>
                              <a:lumOff val="35000"/>
                            </a:schemeClr>
                          </a:solidFill>
                          <a:latin typeface="Calibri" panose="020F0502020204030204" pitchFamily="34" charset="0"/>
                        </a:rPr>
                        <a:t>Options</a:t>
                      </a:r>
                    </a:p>
                    <a:p>
                      <a:pPr marL="342900" indent="-342900" algn="l">
                        <a:buFont typeface="+mj-lt"/>
                        <a:buAutoNum type="arabicPeriod"/>
                      </a:pPr>
                      <a:r>
                        <a:rPr lang="en-US" sz="1100" dirty="0" smtClean="0">
                          <a:solidFill>
                            <a:schemeClr val="tx1">
                              <a:lumMod val="65000"/>
                              <a:lumOff val="35000"/>
                            </a:schemeClr>
                          </a:solidFill>
                          <a:latin typeface="Calibri" panose="020F0502020204030204" pitchFamily="34" charset="0"/>
                        </a:rPr>
                        <a:t>Routine primary screening</a:t>
                      </a:r>
                    </a:p>
                    <a:p>
                      <a:pPr marL="342900" indent="-342900" algn="l">
                        <a:buFont typeface="+mj-lt"/>
                        <a:buAutoNum type="arabicPeriod"/>
                      </a:pPr>
                      <a:r>
                        <a:rPr lang="en-US" sz="1100" dirty="0" smtClean="0">
                          <a:solidFill>
                            <a:schemeClr val="tx1">
                              <a:lumMod val="65000"/>
                              <a:lumOff val="35000"/>
                            </a:schemeClr>
                          </a:solidFill>
                          <a:latin typeface="Calibri" panose="020F0502020204030204" pitchFamily="34" charset="0"/>
                        </a:rPr>
                        <a:t>Triage</a:t>
                      </a:r>
                      <a:r>
                        <a:rPr lang="en-US" sz="1100" baseline="0" dirty="0" smtClean="0">
                          <a:solidFill>
                            <a:schemeClr val="tx1">
                              <a:lumMod val="65000"/>
                              <a:lumOff val="35000"/>
                            </a:schemeClr>
                          </a:solidFill>
                          <a:latin typeface="Calibri" panose="020F0502020204030204" pitchFamily="34" charset="0"/>
                        </a:rPr>
                        <a:t> in women (please specify when)</a:t>
                      </a:r>
                      <a:endParaRPr lang="en-US" sz="1100" dirty="0" smtClean="0">
                        <a:solidFill>
                          <a:schemeClr val="tx1">
                            <a:lumMod val="65000"/>
                            <a:lumOff val="35000"/>
                          </a:schemeClr>
                        </a:solidFill>
                        <a:latin typeface="Calibri" panose="020F0502020204030204" pitchFamily="34" charset="0"/>
                      </a:endParaRPr>
                    </a:p>
                    <a:p>
                      <a:pPr marL="342900" indent="-342900" algn="l">
                        <a:buFont typeface="+mj-lt"/>
                        <a:buAutoNum type="arabicPeriod"/>
                      </a:pPr>
                      <a:r>
                        <a:rPr lang="en-US" sz="1100" dirty="0" smtClean="0">
                          <a:solidFill>
                            <a:schemeClr val="tx1">
                              <a:lumMod val="65000"/>
                              <a:lumOff val="35000"/>
                            </a:schemeClr>
                          </a:solidFill>
                          <a:latin typeface="Calibri" panose="020F0502020204030204" pitchFamily="34" charset="0"/>
                        </a:rPr>
                        <a:t>Pilot trials/Research (please specify focus: primary</a:t>
                      </a:r>
                      <a:r>
                        <a:rPr lang="en-US" sz="1100" baseline="0" dirty="0" smtClean="0">
                          <a:solidFill>
                            <a:schemeClr val="tx1">
                              <a:lumMod val="65000"/>
                              <a:lumOff val="35000"/>
                            </a:schemeClr>
                          </a:solidFill>
                          <a:latin typeface="Calibri" panose="020F0502020204030204" pitchFamily="34" charset="0"/>
                        </a:rPr>
                        <a:t> screening, triage, or follow-up for treatment)</a:t>
                      </a:r>
                      <a:endParaRPr lang="en-US" sz="1100" dirty="0" smtClean="0">
                        <a:solidFill>
                          <a:schemeClr val="tx1">
                            <a:lumMod val="65000"/>
                            <a:lumOff val="35000"/>
                          </a:schemeClr>
                        </a:solidFill>
                        <a:latin typeface="Calibri" panose="020F0502020204030204" pitchFamily="34" charset="0"/>
                      </a:endParaRPr>
                    </a:p>
                    <a:p>
                      <a:pPr marL="342900" indent="-342900" algn="l">
                        <a:buFont typeface="+mj-lt"/>
                        <a:buAutoNum type="arabicPeriod"/>
                      </a:pPr>
                      <a:r>
                        <a:rPr lang="en-US" sz="1100" dirty="0" smtClean="0">
                          <a:solidFill>
                            <a:schemeClr val="tx1">
                              <a:lumMod val="65000"/>
                              <a:lumOff val="35000"/>
                            </a:schemeClr>
                          </a:solidFill>
                          <a:latin typeface="Calibri" panose="020F0502020204030204" pitchFamily="34" charset="0"/>
                        </a:rPr>
                        <a:t>Follow up for treatment</a:t>
                      </a:r>
                    </a:p>
                    <a:p>
                      <a:pPr marL="342900" marR="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US" sz="1100" dirty="0" smtClean="0">
                          <a:solidFill>
                            <a:schemeClr val="tx1">
                              <a:lumMod val="65000"/>
                              <a:lumOff val="35000"/>
                            </a:schemeClr>
                          </a:solidFill>
                          <a:latin typeface="Calibri" panose="020F0502020204030204" pitchFamily="34" charset="0"/>
                        </a:rPr>
                        <a:t>Personal request (only)</a:t>
                      </a:r>
                    </a:p>
                    <a:p>
                      <a:pPr marL="342900" indent="-342900" algn="l">
                        <a:buFont typeface="+mj-lt"/>
                        <a:buAutoNum type="arabicPeriod"/>
                      </a:pPr>
                      <a:r>
                        <a:rPr lang="en-US" sz="1100" dirty="0" smtClean="0">
                          <a:solidFill>
                            <a:schemeClr val="tx1">
                              <a:lumMod val="65000"/>
                              <a:lumOff val="35000"/>
                            </a:schemeClr>
                          </a:solidFill>
                          <a:latin typeface="Calibri" panose="020F0502020204030204" pitchFamily="34" charset="0"/>
                        </a:rPr>
                        <a:t>Other (specify)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accent6">
                          <a:lumMod val="40000"/>
                          <a:lumOff val="60000"/>
                        </a:schemeClr>
                      </a:solidFill>
                      <a:prstDash val="solid"/>
                      <a:round/>
                      <a:headEnd type="none" w="med" len="med"/>
                      <a:tailEnd type="none" w="med" len="med"/>
                    </a:lnB>
                    <a:noFill/>
                  </a:tcPr>
                </a:tc>
                <a:tc rowSpan="2"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100" b="1" dirty="0" smtClean="0">
                        <a:solidFill>
                          <a:schemeClr val="tx1"/>
                        </a:solidFill>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AC"/>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1" dirty="0" smtClean="0">
                          <a:solidFill>
                            <a:schemeClr val="tx1"/>
                          </a:solidFill>
                          <a:latin typeface="Calibri" panose="020F0502020204030204" pitchFamily="34" charset="0"/>
                        </a:rPr>
                        <a:t>Nunavut*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AC"/>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1" dirty="0" smtClean="0">
                          <a:solidFill>
                            <a:schemeClr val="tx1"/>
                          </a:solidFill>
                          <a:latin typeface="Calibri" panose="020F0502020204030204" pitchFamily="34" charset="0"/>
                        </a:rPr>
                        <a:t>Northwest</a:t>
                      </a:r>
                      <a:r>
                        <a:rPr lang="en-US" sz="1100" b="1" baseline="0" dirty="0" smtClean="0">
                          <a:solidFill>
                            <a:schemeClr val="tx1"/>
                          </a:solidFill>
                          <a:latin typeface="Calibri" panose="020F0502020204030204" pitchFamily="34" charset="0"/>
                        </a:rPr>
                        <a:t> Territories*</a:t>
                      </a:r>
                      <a:endParaRPr lang="en-US" sz="1100" b="1" dirty="0" smtClean="0">
                        <a:solidFill>
                          <a:schemeClr val="tx1"/>
                        </a:solidFill>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A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dirty="0" smtClean="0">
                          <a:solidFill>
                            <a:schemeClr val="tx1"/>
                          </a:solidFill>
                          <a:latin typeface="Calibri" panose="020F0502020204030204" pitchFamily="34" charset="0"/>
                        </a:rPr>
                        <a:t>Yukon*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AC"/>
                    </a:solidFill>
                  </a:tcPr>
                </a:tc>
              </a:tr>
              <a:tr h="853332">
                <a:tc gridSpan="2"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100" dirty="0" smtClean="0">
                        <a:solidFill>
                          <a:schemeClr val="tx1">
                            <a:lumMod val="65000"/>
                            <a:lumOff val="35000"/>
                          </a:schemeClr>
                        </a:solidFill>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accent6">
                          <a:lumMod val="40000"/>
                          <a:lumOff val="60000"/>
                        </a:schemeClr>
                      </a:solidFill>
                      <a:prstDash val="solid"/>
                      <a:round/>
                      <a:headEnd type="none" w="med" len="med"/>
                      <a:tailEnd type="none" w="med" len="med"/>
                    </a:lnB>
                    <a:solidFill>
                      <a:schemeClr val="bg1"/>
                    </a:solidFill>
                  </a:tcPr>
                </a:tc>
                <a:tc hMerge="1" vMerge="1">
                  <a:txBody>
                    <a:bodyPr/>
                    <a:lstStyle/>
                    <a:p>
                      <a:pPr algn="l">
                        <a:buFont typeface="Arial" pitchFamily="34" charset="0"/>
                        <a:buNone/>
                      </a:pPr>
                      <a:endParaRPr lang="en-US" sz="1100" dirty="0" smtClean="0">
                        <a:solidFill>
                          <a:schemeClr val="tx1">
                            <a:lumMod val="65000"/>
                            <a:lumOff val="35000"/>
                          </a:schemeClr>
                        </a:solidFill>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accent6">
                          <a:lumMod val="40000"/>
                          <a:lumOff val="60000"/>
                        </a:schemeClr>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solidFill>
                            <a:schemeClr val="tx1">
                              <a:lumMod val="65000"/>
                              <a:lumOff val="35000"/>
                            </a:schemeClr>
                          </a:solidFill>
                          <a:latin typeface="Calibri" panose="020F0502020204030204" pitchFamily="34" charset="0"/>
                        </a:rPr>
                        <a:t>A</a:t>
                      </a:r>
                      <a:r>
                        <a:rPr lang="en-US" sz="1100" baseline="0" dirty="0" smtClean="0">
                          <a:solidFill>
                            <a:schemeClr val="tx1">
                              <a:lumMod val="65000"/>
                              <a:lumOff val="35000"/>
                            </a:schemeClr>
                          </a:solidFill>
                          <a:latin typeface="Calibri" panose="020F0502020204030204" pitchFamily="34" charset="0"/>
                        </a:rPr>
                        <a:t> standard process has not been established</a:t>
                      </a:r>
                      <a:endParaRPr lang="en-US" sz="1100" dirty="0" smtClean="0">
                        <a:solidFill>
                          <a:schemeClr val="tx1">
                            <a:lumMod val="65000"/>
                            <a:lumOff val="35000"/>
                          </a:schemeClr>
                        </a:solidFill>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accent6">
                          <a:lumMod val="40000"/>
                          <a:lumOff val="60000"/>
                        </a:schemeClr>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0" lang="en-US" sz="1100" kern="1200" dirty="0" smtClean="0">
                          <a:solidFill>
                            <a:schemeClr val="tx1">
                              <a:lumMod val="65000"/>
                              <a:lumOff val="35000"/>
                            </a:schemeClr>
                          </a:solidFill>
                          <a:effectLst/>
                          <a:latin typeface="Calibri" panose="020F0502020204030204" pitchFamily="34" charset="0"/>
                          <a:ea typeface="+mn-ea"/>
                          <a:cs typeface="+mn-cs"/>
                        </a:rPr>
                        <a:t>2. </a:t>
                      </a:r>
                      <a:r>
                        <a:rPr kumimoji="0" lang="en-CA" sz="1100" kern="1200" dirty="0" smtClean="0">
                          <a:solidFill>
                            <a:schemeClr val="tx1">
                              <a:lumMod val="65000"/>
                              <a:lumOff val="35000"/>
                            </a:schemeClr>
                          </a:solidFill>
                          <a:effectLst/>
                          <a:latin typeface="Calibri" panose="020F0502020204030204" pitchFamily="34" charset="0"/>
                          <a:ea typeface="+mn-ea"/>
                          <a:cs typeface="+mn-cs"/>
                        </a:rPr>
                        <a:t>Triage in women </a:t>
                      </a:r>
                      <a:r>
                        <a:rPr kumimoji="0" lang="en-CA" sz="1100" u="sng" kern="1200" dirty="0" smtClean="0">
                          <a:solidFill>
                            <a:schemeClr val="tx1">
                              <a:lumMod val="65000"/>
                              <a:lumOff val="35000"/>
                            </a:schemeClr>
                          </a:solidFill>
                          <a:effectLst/>
                          <a:latin typeface="Calibri" panose="020F0502020204030204" pitchFamily="34" charset="0"/>
                          <a:ea typeface="+mn-ea"/>
                          <a:cs typeface="+mn-cs"/>
                        </a:rPr>
                        <a:t>&gt;</a:t>
                      </a:r>
                      <a:r>
                        <a:rPr kumimoji="0" lang="en-CA" sz="1100" kern="1200" dirty="0" smtClean="0">
                          <a:solidFill>
                            <a:schemeClr val="tx1">
                              <a:lumMod val="65000"/>
                              <a:lumOff val="35000"/>
                            </a:schemeClr>
                          </a:solidFill>
                          <a:effectLst/>
                          <a:latin typeface="Calibri" panose="020F0502020204030204" pitchFamily="34" charset="0"/>
                          <a:ea typeface="+mn-ea"/>
                          <a:cs typeface="+mn-cs"/>
                        </a:rPr>
                        <a:t> 30 with ASCUS or postmenopausal</a:t>
                      </a:r>
                      <a:r>
                        <a:rPr kumimoji="0" lang="en-CA" sz="1100" kern="1200" baseline="0" dirty="0" smtClean="0">
                          <a:solidFill>
                            <a:schemeClr val="tx1">
                              <a:lumMod val="65000"/>
                              <a:lumOff val="35000"/>
                            </a:schemeClr>
                          </a:solidFill>
                          <a:effectLst/>
                          <a:latin typeface="Calibri" panose="020F0502020204030204" pitchFamily="34" charset="0"/>
                          <a:ea typeface="+mn-ea"/>
                          <a:cs typeface="+mn-cs"/>
                        </a:rPr>
                        <a:t> </a:t>
                      </a:r>
                      <a:r>
                        <a:rPr kumimoji="0" lang="en-CA" sz="1100" kern="1200" dirty="0" smtClean="0">
                          <a:solidFill>
                            <a:schemeClr val="tx1">
                              <a:lumMod val="65000"/>
                              <a:lumOff val="35000"/>
                            </a:schemeClr>
                          </a:solidFill>
                          <a:effectLst/>
                          <a:latin typeface="Calibri" panose="020F0502020204030204" pitchFamily="34" charset="0"/>
                          <a:ea typeface="+mn-ea"/>
                          <a:cs typeface="+mn-cs"/>
                        </a:rPr>
                        <a:t>women</a:t>
                      </a:r>
                      <a:r>
                        <a:rPr kumimoji="0" lang="en-CA" sz="1100" kern="1200" baseline="0" dirty="0" smtClean="0">
                          <a:solidFill>
                            <a:schemeClr val="tx1">
                              <a:lumMod val="65000"/>
                              <a:lumOff val="35000"/>
                            </a:schemeClr>
                          </a:solidFill>
                          <a:effectLst/>
                          <a:latin typeface="Calibri" panose="020F0502020204030204" pitchFamily="34" charset="0"/>
                          <a:ea typeface="+mn-ea"/>
                          <a:cs typeface="+mn-cs"/>
                        </a:rPr>
                        <a:t> </a:t>
                      </a:r>
                      <a:r>
                        <a:rPr kumimoji="0" lang="en-CA" sz="1100" kern="1200" dirty="0" smtClean="0">
                          <a:solidFill>
                            <a:schemeClr val="tx1">
                              <a:lumMod val="65000"/>
                              <a:lumOff val="35000"/>
                            </a:schemeClr>
                          </a:solidFill>
                          <a:effectLst/>
                          <a:latin typeface="Calibri" panose="020F0502020204030204" pitchFamily="34" charset="0"/>
                          <a:ea typeface="+mn-ea"/>
                          <a:cs typeface="+mn-cs"/>
                        </a:rPr>
                        <a:t> with LSIL/ASCUS</a:t>
                      </a:r>
                      <a:endParaRPr kumimoji="0" lang="en-US" sz="1100" kern="1200" dirty="0" smtClean="0">
                        <a:solidFill>
                          <a:schemeClr val="tx1">
                            <a:lumMod val="65000"/>
                            <a:lumOff val="35000"/>
                          </a:schemeClr>
                        </a:solidFill>
                        <a:effectLst/>
                        <a:latin typeface="Calibri" panose="020F0502020204030204" pitchFamily="34" charset="0"/>
                        <a:ea typeface="+mn-ea"/>
                        <a:cs typeface="+mn-cs"/>
                      </a:endParaRPr>
                    </a:p>
                    <a:p>
                      <a:pPr algn="l">
                        <a:buFont typeface="Arial" pitchFamily="34" charset="0"/>
                        <a:buNone/>
                      </a:pPr>
                      <a:r>
                        <a:rPr lang="en-US" sz="1100" dirty="0" smtClean="0">
                          <a:solidFill>
                            <a:schemeClr val="tx1">
                              <a:lumMod val="65000"/>
                              <a:lumOff val="35000"/>
                            </a:schemeClr>
                          </a:solidFill>
                          <a:latin typeface="Calibri" panose="020F0502020204030204" pitchFamily="34" charset="0"/>
                        </a:rPr>
                        <a:t>3. Pilot trials/</a:t>
                      </a:r>
                      <a:r>
                        <a:rPr lang="en-US" sz="1100" baseline="0" dirty="0" smtClean="0">
                          <a:solidFill>
                            <a:schemeClr val="tx1">
                              <a:lumMod val="65000"/>
                              <a:lumOff val="35000"/>
                            </a:schemeClr>
                          </a:solidFill>
                          <a:latin typeface="Calibri" panose="020F0502020204030204" pitchFamily="34" charset="0"/>
                        </a:rPr>
                        <a:t> Research </a:t>
                      </a:r>
                    </a:p>
                    <a:p>
                      <a:pPr algn="l">
                        <a:buFont typeface="Arial" pitchFamily="34" charset="0"/>
                        <a:buNone/>
                      </a:pPr>
                      <a:r>
                        <a:rPr lang="en-US" sz="1100" baseline="0" dirty="0" smtClean="0">
                          <a:solidFill>
                            <a:schemeClr val="tx1">
                              <a:lumMod val="65000"/>
                              <a:lumOff val="35000"/>
                            </a:schemeClr>
                          </a:solidFill>
                          <a:latin typeface="Calibri" panose="020F0502020204030204" pitchFamily="34" charset="0"/>
                        </a:rPr>
                        <a:t>4. Follow up for treatment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accent6">
                          <a:lumMod val="40000"/>
                          <a:lumOff val="60000"/>
                        </a:schemeClr>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solidFill>
                            <a:schemeClr val="tx1">
                              <a:lumMod val="65000"/>
                              <a:lumOff val="35000"/>
                            </a:schemeClr>
                          </a:solidFill>
                          <a:latin typeface="Calibri" panose="020F0502020204030204" pitchFamily="34" charset="0"/>
                        </a:rPr>
                        <a:t>Information currently not available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accent6">
                          <a:lumMod val="40000"/>
                          <a:lumOff val="60000"/>
                        </a:schemeClr>
                      </a:solidFill>
                      <a:prstDash val="solid"/>
                      <a:round/>
                      <a:headEnd type="none" w="med" len="med"/>
                      <a:tailEnd type="none" w="med" len="med"/>
                    </a:lnB>
                    <a:solidFill>
                      <a:schemeClr val="bg1"/>
                    </a:solidFill>
                  </a:tcPr>
                </a:tc>
              </a:tr>
              <a:tr h="18839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1" dirty="0" smtClean="0">
                          <a:solidFill>
                            <a:schemeClr val="tx1"/>
                          </a:solidFill>
                          <a:latin typeface="Calibri" panose="020F0502020204030204" pitchFamily="34" charset="0"/>
                        </a:rPr>
                        <a:t>British Columbia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accent6">
                          <a:lumMod val="40000"/>
                          <a:lumOff val="60000"/>
                        </a:schemeClr>
                      </a:solidFill>
                      <a:prstDash val="solid"/>
                      <a:round/>
                      <a:headEnd type="none" w="med" len="med"/>
                      <a:tailEnd type="none" w="med" len="med"/>
                    </a:lnT>
                    <a:solidFill>
                      <a:srgbClr val="00B0AC"/>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1" dirty="0" smtClean="0">
                          <a:solidFill>
                            <a:schemeClr val="tx1"/>
                          </a:solidFill>
                          <a:latin typeface="Calibri" panose="020F0502020204030204" pitchFamily="34" charset="0"/>
                        </a:rPr>
                        <a:t>Alberta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accent6">
                          <a:lumMod val="40000"/>
                          <a:lumOff val="60000"/>
                        </a:schemeClr>
                      </a:solidFill>
                      <a:prstDash val="solid"/>
                      <a:round/>
                      <a:headEnd type="none" w="med" len="med"/>
                      <a:tailEnd type="none" w="med" len="med"/>
                    </a:lnT>
                    <a:solidFill>
                      <a:srgbClr val="00B0AC"/>
                    </a:solidFill>
                  </a:tcPr>
                </a:tc>
                <a:tc>
                  <a:txBody>
                    <a:bodyPr/>
                    <a:lstStyle/>
                    <a:p>
                      <a:pPr algn="ctr"/>
                      <a:r>
                        <a:rPr lang="en-US" sz="1100" b="1" dirty="0" smtClean="0">
                          <a:solidFill>
                            <a:schemeClr val="tx1"/>
                          </a:solidFill>
                          <a:latin typeface="Calibri" panose="020F0502020204030204" pitchFamily="34" charset="0"/>
                        </a:rPr>
                        <a:t>Saskatchewan</a:t>
                      </a:r>
                      <a:endParaRPr lang="en-US" sz="1100" b="1" dirty="0">
                        <a:solidFill>
                          <a:schemeClr val="tx1"/>
                        </a:solidFill>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accent6">
                          <a:lumMod val="40000"/>
                          <a:lumOff val="60000"/>
                        </a:schemeClr>
                      </a:solidFill>
                      <a:prstDash val="solid"/>
                      <a:round/>
                      <a:headEnd type="none" w="med" len="med"/>
                      <a:tailEnd type="none" w="med" len="med"/>
                    </a:lnT>
                    <a:solidFill>
                      <a:srgbClr val="00B0AC"/>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1" dirty="0" smtClean="0">
                          <a:solidFill>
                            <a:schemeClr val="tx1"/>
                          </a:solidFill>
                          <a:latin typeface="Calibri" panose="020F0502020204030204" pitchFamily="34" charset="0"/>
                        </a:rPr>
                        <a:t>Manitoba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accent6">
                          <a:lumMod val="40000"/>
                          <a:lumOff val="60000"/>
                        </a:schemeClr>
                      </a:solidFill>
                      <a:prstDash val="solid"/>
                      <a:round/>
                      <a:headEnd type="none" w="med" len="med"/>
                      <a:tailEnd type="none" w="med" len="med"/>
                    </a:lnT>
                    <a:solidFill>
                      <a:srgbClr val="00B0AC"/>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1" dirty="0" smtClean="0">
                          <a:solidFill>
                            <a:schemeClr val="tx1"/>
                          </a:solidFill>
                          <a:latin typeface="Calibri" panose="020F0502020204030204" pitchFamily="34" charset="0"/>
                        </a:rPr>
                        <a:t>Ontario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accent6">
                          <a:lumMod val="40000"/>
                          <a:lumOff val="60000"/>
                        </a:schemeClr>
                      </a:solidFill>
                      <a:prstDash val="solid"/>
                      <a:round/>
                      <a:headEnd type="none" w="med" len="med"/>
                      <a:tailEnd type="none" w="med" len="med"/>
                    </a:lnT>
                    <a:solidFill>
                      <a:srgbClr val="00B0AC"/>
                    </a:solidFill>
                  </a:tcPr>
                </a:tc>
              </a:tr>
              <a:tr h="1407444">
                <a:tc>
                  <a:txBody>
                    <a:bodyPr/>
                    <a:lstStyle/>
                    <a:p>
                      <a:pPr algn="l">
                        <a:buFont typeface="Arial" pitchFamily="34" charset="0"/>
                        <a:buNone/>
                      </a:pPr>
                      <a:r>
                        <a:rPr kumimoji="0" lang="en-US" sz="1100" kern="1200" baseline="0" dirty="0" smtClean="0">
                          <a:solidFill>
                            <a:schemeClr val="tx1">
                              <a:lumMod val="65000"/>
                              <a:lumOff val="35000"/>
                            </a:schemeClr>
                          </a:solidFill>
                          <a:latin typeface="Calibri" panose="020F0502020204030204" pitchFamily="34" charset="0"/>
                          <a:ea typeface="+mn-ea"/>
                          <a:cs typeface="+mn-cs"/>
                        </a:rPr>
                        <a:t>4. Follow up for treatment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accent6">
                          <a:lumMod val="40000"/>
                          <a:lumOff val="60000"/>
                        </a:schemeClr>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1100" baseline="0" dirty="0" smtClean="0">
                          <a:solidFill>
                            <a:schemeClr val="tx1">
                              <a:lumMod val="65000"/>
                              <a:lumOff val="35000"/>
                            </a:schemeClr>
                          </a:solidFill>
                          <a:latin typeface="Calibri" panose="020F0502020204030204" pitchFamily="34" charset="0"/>
                        </a:rPr>
                        <a:t>2.</a:t>
                      </a:r>
                      <a:r>
                        <a:rPr lang="en-CA" sz="1100" strike="noStrike" dirty="0" smtClean="0">
                          <a:solidFill>
                            <a:schemeClr val="tx1">
                              <a:lumMod val="65000"/>
                              <a:lumOff val="35000"/>
                            </a:schemeClr>
                          </a:solidFill>
                          <a:latin typeface="Calibri" panose="020F0502020204030204" pitchFamily="34" charset="0"/>
                        </a:rPr>
                        <a:t> Triage</a:t>
                      </a:r>
                      <a:r>
                        <a:rPr lang="en-CA" sz="1100" strike="noStrike" baseline="0" dirty="0" smtClean="0">
                          <a:solidFill>
                            <a:schemeClr val="tx1">
                              <a:lumMod val="65000"/>
                              <a:lumOff val="35000"/>
                            </a:schemeClr>
                          </a:solidFill>
                          <a:latin typeface="Calibri" panose="020F0502020204030204" pitchFamily="34" charset="0"/>
                        </a:rPr>
                        <a:t> in women </a:t>
                      </a:r>
                      <a:r>
                        <a:rPr lang="en-CA" sz="1100" u="sng" strike="noStrike" baseline="0" dirty="0" smtClean="0">
                          <a:solidFill>
                            <a:schemeClr val="tx1">
                              <a:lumMod val="65000"/>
                              <a:lumOff val="35000"/>
                            </a:schemeClr>
                          </a:solidFill>
                          <a:latin typeface="Calibri" panose="020F0502020204030204" pitchFamily="34" charset="0"/>
                        </a:rPr>
                        <a:t>&gt;</a:t>
                      </a:r>
                      <a:r>
                        <a:rPr lang="en-CA" sz="1100" u="none" strike="noStrike" baseline="0" dirty="0" smtClean="0">
                          <a:solidFill>
                            <a:schemeClr val="tx1">
                              <a:lumMod val="65000"/>
                              <a:lumOff val="35000"/>
                            </a:schemeClr>
                          </a:solidFill>
                          <a:latin typeface="Calibri" panose="020F0502020204030204" pitchFamily="34" charset="0"/>
                        </a:rPr>
                        <a:t> 30 with ASCUS or women </a:t>
                      </a:r>
                      <a:r>
                        <a:rPr lang="en-CA" sz="1100" u="sng" strike="noStrike" baseline="0" dirty="0" smtClean="0">
                          <a:solidFill>
                            <a:schemeClr val="tx1">
                              <a:lumMod val="65000"/>
                              <a:lumOff val="35000"/>
                            </a:schemeClr>
                          </a:solidFill>
                          <a:latin typeface="Calibri" panose="020F0502020204030204" pitchFamily="34" charset="0"/>
                        </a:rPr>
                        <a:t>&gt; </a:t>
                      </a:r>
                      <a:r>
                        <a:rPr lang="en-CA" sz="1100" u="none" strike="noStrike" baseline="0" dirty="0" smtClean="0">
                          <a:solidFill>
                            <a:schemeClr val="tx1">
                              <a:lumMod val="65000"/>
                              <a:lumOff val="35000"/>
                            </a:schemeClr>
                          </a:solidFill>
                          <a:latin typeface="Calibri" panose="020F0502020204030204" pitchFamily="34" charset="0"/>
                        </a:rPr>
                        <a:t>50 with LSIL.</a:t>
                      </a:r>
                      <a:r>
                        <a:rPr lang="en-US" sz="1100" baseline="0" dirty="0" smtClean="0">
                          <a:solidFill>
                            <a:schemeClr val="tx1">
                              <a:lumMod val="65000"/>
                              <a:lumOff val="35000"/>
                            </a:schemeClr>
                          </a:solidFill>
                          <a:latin typeface="Calibri" panose="020F0502020204030204" pitchFamily="34" charset="0"/>
                        </a:rPr>
                        <a:t> (HPV triage)</a:t>
                      </a:r>
                      <a:endParaRPr lang="en-US" sz="1100" dirty="0" smtClean="0">
                        <a:solidFill>
                          <a:schemeClr val="tx1">
                            <a:lumMod val="65000"/>
                            <a:lumOff val="35000"/>
                          </a:schemeClr>
                        </a:solidFill>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accent6">
                          <a:lumMod val="40000"/>
                          <a:lumOff val="60000"/>
                        </a:schemeClr>
                      </a:solidFill>
                      <a:prstDash val="solid"/>
                      <a:round/>
                      <a:headEnd type="none" w="med" len="med"/>
                      <a:tailEnd type="none" w="med" len="med"/>
                    </a:lnB>
                    <a:solidFill>
                      <a:schemeClr val="bg1"/>
                    </a:solidFill>
                  </a:tcPr>
                </a:tc>
                <a:tc>
                  <a:txBody>
                    <a:bodyPr/>
                    <a:lstStyle/>
                    <a:p>
                      <a:pPr algn="l">
                        <a:buFont typeface="Arial" pitchFamily="34" charset="0"/>
                        <a:buNone/>
                      </a:pPr>
                      <a:r>
                        <a:rPr lang="en-US" sz="1100" baseline="0" dirty="0" smtClean="0">
                          <a:solidFill>
                            <a:schemeClr val="tx1">
                              <a:lumMod val="65000"/>
                              <a:lumOff val="35000"/>
                            </a:schemeClr>
                          </a:solidFill>
                          <a:latin typeface="Calibri" panose="020F0502020204030204" pitchFamily="34" charset="0"/>
                        </a:rPr>
                        <a:t>3. Pilot trials/Research (</a:t>
                      </a:r>
                      <a:r>
                        <a:rPr kumimoji="0" lang="en-US" sz="1100" kern="1200" dirty="0" smtClean="0">
                          <a:solidFill>
                            <a:schemeClr val="tx1">
                              <a:lumMod val="65000"/>
                              <a:lumOff val="35000"/>
                            </a:schemeClr>
                          </a:solidFill>
                          <a:effectLst/>
                          <a:latin typeface="Calibri" panose="020F0502020204030204" pitchFamily="34" charset="0"/>
                          <a:ea typeface="+mn-ea"/>
                          <a:cs typeface="+mn-cs"/>
                        </a:rPr>
                        <a:t>pilot for gynecologist to use only when requested not a pilot for primary screening)</a:t>
                      </a:r>
                      <a:endParaRPr lang="en-US" sz="1100" baseline="0" dirty="0" smtClean="0">
                        <a:solidFill>
                          <a:schemeClr val="tx1">
                            <a:lumMod val="65000"/>
                            <a:lumOff val="35000"/>
                          </a:schemeClr>
                        </a:solidFill>
                        <a:latin typeface="Calibri" panose="020F0502020204030204" pitchFamily="34" charset="0"/>
                      </a:endParaRP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1100" baseline="0" dirty="0" smtClean="0">
                          <a:solidFill>
                            <a:schemeClr val="tx1">
                              <a:lumMod val="65000"/>
                              <a:lumOff val="35000"/>
                            </a:schemeClr>
                          </a:solidFill>
                          <a:latin typeface="Calibri" panose="020F0502020204030204" pitchFamily="34" charset="0"/>
                        </a:rPr>
                        <a:t>5. Personal request (only)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accent6">
                          <a:lumMod val="40000"/>
                          <a:lumOff val="60000"/>
                        </a:schemeClr>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100" kern="1200" baseline="0" dirty="0" smtClean="0">
                          <a:solidFill>
                            <a:schemeClr val="tx1">
                              <a:lumMod val="65000"/>
                              <a:lumOff val="35000"/>
                            </a:schemeClr>
                          </a:solidFill>
                          <a:latin typeface="Calibri" panose="020F0502020204030204" pitchFamily="34" charset="0"/>
                          <a:ea typeface="+mn-ea"/>
                          <a:cs typeface="+mn-cs"/>
                        </a:rPr>
                        <a:t>3. Pilot trials/Research: triage</a:t>
                      </a:r>
                    </a:p>
                    <a:p>
                      <a:pPr marL="0" marR="0" indent="0" algn="l" defTabSz="914400" rtl="0" eaLnBrk="1" fontAlgn="auto" latinLnBrk="0" hangingPunct="1">
                        <a:lnSpc>
                          <a:spcPct val="100000"/>
                        </a:lnSpc>
                        <a:spcBef>
                          <a:spcPts val="0"/>
                        </a:spcBef>
                        <a:spcAft>
                          <a:spcPts val="0"/>
                        </a:spcAft>
                        <a:buClrTx/>
                        <a:buSzTx/>
                        <a:buFontTx/>
                        <a:buNone/>
                        <a:tabLst/>
                        <a:defRPr/>
                      </a:pPr>
                      <a:r>
                        <a:rPr kumimoji="0" lang="en-US" sz="1100" kern="1200" baseline="0" dirty="0" smtClean="0">
                          <a:solidFill>
                            <a:schemeClr val="tx1">
                              <a:lumMod val="65000"/>
                              <a:lumOff val="35000"/>
                            </a:schemeClr>
                          </a:solidFill>
                          <a:latin typeface="Calibri" panose="020F0502020204030204" pitchFamily="34" charset="0"/>
                          <a:ea typeface="+mn-ea"/>
                          <a:cs typeface="+mn-cs"/>
                        </a:rPr>
                        <a:t>4. Follow up for treatment (only performed in 2 formal colposcopy clinics)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0" lang="en-US" sz="1100" kern="1200" baseline="0" dirty="0" smtClean="0">
                          <a:solidFill>
                            <a:schemeClr val="tx1">
                              <a:lumMod val="65000"/>
                              <a:lumOff val="35000"/>
                            </a:schemeClr>
                          </a:solidFill>
                          <a:latin typeface="Calibri" panose="020F0502020204030204" pitchFamily="34" charset="0"/>
                          <a:ea typeface="+mn-ea"/>
                          <a:cs typeface="+mn-cs"/>
                        </a:rPr>
                        <a:t>The following are recommended but not funded as yet:</a:t>
                      </a: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0" lang="en-US" sz="1100" kern="1200" baseline="0" dirty="0" smtClean="0">
                          <a:solidFill>
                            <a:schemeClr val="tx1">
                              <a:lumMod val="65000"/>
                              <a:lumOff val="35000"/>
                            </a:schemeClr>
                          </a:solidFill>
                          <a:latin typeface="Calibri" panose="020F0502020204030204" pitchFamily="34" charset="0"/>
                          <a:ea typeface="+mn-ea"/>
                          <a:cs typeface="+mn-cs"/>
                        </a:rPr>
                        <a:t>2. In colposcopy: Triage in &gt; 30 women referred to colposcopy with ASCUS/LSIL In primary care: triage in &gt; 30 women with first-time ASCUS in primary care</a:t>
                      </a: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0" lang="en-US" sz="1100" kern="1200" baseline="0" dirty="0" smtClean="0">
                          <a:solidFill>
                            <a:schemeClr val="tx1">
                              <a:lumMod val="65000"/>
                              <a:lumOff val="35000"/>
                            </a:schemeClr>
                          </a:solidFill>
                          <a:latin typeface="Calibri" panose="020F0502020204030204" pitchFamily="34" charset="0"/>
                          <a:ea typeface="+mn-ea"/>
                          <a:cs typeface="+mn-cs"/>
                        </a:rPr>
                        <a:t>4. Follow up for treatment </a:t>
                      </a: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0" lang="en-US" sz="1100" kern="1200" baseline="0" dirty="0" smtClean="0">
                          <a:solidFill>
                            <a:schemeClr val="tx1">
                              <a:lumMod val="65000"/>
                              <a:lumOff val="35000"/>
                            </a:schemeClr>
                          </a:solidFill>
                          <a:latin typeface="Calibri" panose="020F0502020204030204" pitchFamily="34" charset="0"/>
                          <a:ea typeface="+mn-ea"/>
                          <a:cs typeface="+mn-cs"/>
                        </a:rPr>
                        <a:t>1. HPV primary screening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solidFill>
                      <a:schemeClr val="bg1"/>
                    </a:solidFill>
                  </a:tcPr>
                </a:tc>
              </a:tr>
              <a:tr h="18839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1" dirty="0" smtClean="0">
                          <a:solidFill>
                            <a:schemeClr val="tx1"/>
                          </a:solidFill>
                          <a:latin typeface="Calibri" panose="020F0502020204030204" pitchFamily="34" charset="0"/>
                        </a:rPr>
                        <a:t>Quebec*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accent6">
                          <a:lumMod val="40000"/>
                          <a:lumOff val="60000"/>
                        </a:schemeClr>
                      </a:solidFill>
                      <a:prstDash val="solid"/>
                      <a:round/>
                      <a:headEnd type="none" w="med" len="med"/>
                      <a:tailEnd type="none" w="med" len="med"/>
                    </a:lnT>
                    <a:solidFill>
                      <a:srgbClr val="00B0AC"/>
                    </a:solidFill>
                  </a:tcPr>
                </a:tc>
                <a:tc>
                  <a:txBody>
                    <a:bodyPr/>
                    <a:lstStyle/>
                    <a:p>
                      <a:pPr algn="ctr"/>
                      <a:r>
                        <a:rPr lang="en-US" sz="1100" b="1" dirty="0" smtClean="0">
                          <a:solidFill>
                            <a:schemeClr val="tx1"/>
                          </a:solidFill>
                          <a:latin typeface="Calibri" panose="020F0502020204030204" pitchFamily="34" charset="0"/>
                        </a:rPr>
                        <a:t>New Brunswick</a:t>
                      </a:r>
                      <a:endParaRPr lang="en-US" sz="1100" b="1" dirty="0">
                        <a:solidFill>
                          <a:schemeClr val="tx1"/>
                        </a:solidFill>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accent6">
                          <a:lumMod val="40000"/>
                          <a:lumOff val="60000"/>
                        </a:schemeClr>
                      </a:solidFill>
                      <a:prstDash val="solid"/>
                      <a:round/>
                      <a:headEnd type="none" w="med" len="med"/>
                      <a:tailEnd type="none" w="med" len="med"/>
                    </a:lnT>
                    <a:solidFill>
                      <a:srgbClr val="00B0AC"/>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1" dirty="0" smtClean="0">
                          <a:solidFill>
                            <a:schemeClr val="tx1"/>
                          </a:solidFill>
                          <a:latin typeface="Calibri" panose="020F0502020204030204" pitchFamily="34" charset="0"/>
                        </a:rPr>
                        <a:t>Nova Scotia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accent6">
                          <a:lumMod val="40000"/>
                          <a:lumOff val="60000"/>
                        </a:schemeClr>
                      </a:solidFill>
                      <a:prstDash val="solid"/>
                      <a:round/>
                      <a:headEnd type="none" w="med" len="med"/>
                      <a:tailEnd type="none" w="med" len="med"/>
                    </a:lnT>
                    <a:solidFill>
                      <a:srgbClr val="00B0AC"/>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1" dirty="0" smtClean="0">
                          <a:solidFill>
                            <a:schemeClr val="tx1"/>
                          </a:solidFill>
                          <a:latin typeface="Calibri" panose="020F0502020204030204" pitchFamily="34" charset="0"/>
                        </a:rPr>
                        <a:t>Prince Edward</a:t>
                      </a:r>
                      <a:r>
                        <a:rPr lang="en-US" sz="1100" b="1" baseline="0" dirty="0" smtClean="0">
                          <a:solidFill>
                            <a:schemeClr val="tx1"/>
                          </a:solidFill>
                          <a:latin typeface="Calibri" panose="020F0502020204030204" pitchFamily="34" charset="0"/>
                        </a:rPr>
                        <a:t> Island</a:t>
                      </a:r>
                      <a:endParaRPr lang="en-US" sz="1100" b="1" dirty="0" smtClean="0">
                        <a:solidFill>
                          <a:schemeClr val="tx1"/>
                        </a:solidFill>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0AC"/>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1" dirty="0" smtClean="0">
                          <a:solidFill>
                            <a:schemeClr val="tx1"/>
                          </a:solidFill>
                          <a:latin typeface="Calibri" panose="020F0502020204030204" pitchFamily="34" charset="0"/>
                        </a:rPr>
                        <a:t>Newfoundland/Labrador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0AC"/>
                    </a:solidFill>
                  </a:tcPr>
                </a:tc>
              </a:tr>
              <a:tr h="941990">
                <a:tc>
                  <a:txBody>
                    <a:bodyPr/>
                    <a:lstStyle/>
                    <a:p>
                      <a:pPr algn="l">
                        <a:buFont typeface="Arial" pitchFamily="34" charset="0"/>
                        <a:buNone/>
                      </a:pPr>
                      <a:r>
                        <a:rPr lang="en-US" sz="1100" dirty="0" smtClean="0">
                          <a:solidFill>
                            <a:schemeClr val="tx1">
                              <a:lumMod val="65000"/>
                              <a:lumOff val="35000"/>
                            </a:schemeClr>
                          </a:solidFill>
                          <a:latin typeface="Calibri" panose="020F0502020204030204" pitchFamily="34" charset="0"/>
                        </a:rPr>
                        <a:t>2. </a:t>
                      </a:r>
                      <a:r>
                        <a:rPr lang="en-CA" sz="1100" strike="noStrike" dirty="0" smtClean="0">
                          <a:solidFill>
                            <a:schemeClr val="tx1">
                              <a:lumMod val="65000"/>
                              <a:lumOff val="35000"/>
                            </a:schemeClr>
                          </a:solidFill>
                          <a:latin typeface="Calibri" panose="020F0502020204030204" pitchFamily="34" charset="0"/>
                        </a:rPr>
                        <a:t>Triage</a:t>
                      </a:r>
                      <a:r>
                        <a:rPr lang="en-CA" sz="1100" strike="noStrike" baseline="0" dirty="0" smtClean="0">
                          <a:solidFill>
                            <a:schemeClr val="tx1">
                              <a:lumMod val="65000"/>
                              <a:lumOff val="35000"/>
                            </a:schemeClr>
                          </a:solidFill>
                          <a:latin typeface="Calibri" panose="020F0502020204030204" pitchFamily="34" charset="0"/>
                        </a:rPr>
                        <a:t> in women </a:t>
                      </a:r>
                      <a:r>
                        <a:rPr lang="en-CA" sz="1100" u="sng" strike="noStrike" baseline="0" dirty="0" smtClean="0">
                          <a:solidFill>
                            <a:schemeClr val="tx1">
                              <a:lumMod val="65000"/>
                              <a:lumOff val="35000"/>
                            </a:schemeClr>
                          </a:solidFill>
                          <a:latin typeface="Calibri" panose="020F0502020204030204" pitchFamily="34" charset="0"/>
                        </a:rPr>
                        <a:t>&gt;</a:t>
                      </a:r>
                      <a:r>
                        <a:rPr lang="en-CA" sz="1100" u="none" strike="noStrike" baseline="0" dirty="0" smtClean="0">
                          <a:solidFill>
                            <a:schemeClr val="tx1">
                              <a:lumMod val="65000"/>
                              <a:lumOff val="35000"/>
                            </a:schemeClr>
                          </a:solidFill>
                          <a:latin typeface="Calibri" panose="020F0502020204030204" pitchFamily="34" charset="0"/>
                        </a:rPr>
                        <a:t> 30 with ASCUS</a:t>
                      </a:r>
                      <a:endParaRPr lang="en-US" sz="1100" strike="sngStrike" dirty="0" smtClean="0">
                        <a:solidFill>
                          <a:schemeClr val="tx1">
                            <a:lumMod val="65000"/>
                            <a:lumOff val="35000"/>
                          </a:schemeClr>
                        </a:solidFill>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100" strike="noStrike" dirty="0" smtClean="0">
                          <a:solidFill>
                            <a:schemeClr val="tx1">
                              <a:lumMod val="65000"/>
                              <a:lumOff val="35000"/>
                            </a:schemeClr>
                          </a:solidFill>
                          <a:latin typeface="Calibri" panose="020F0502020204030204" pitchFamily="34" charset="0"/>
                        </a:rPr>
                        <a:t>2. Triage</a:t>
                      </a:r>
                      <a:r>
                        <a:rPr lang="en-CA" sz="1100" strike="noStrike" baseline="0" dirty="0" smtClean="0">
                          <a:solidFill>
                            <a:schemeClr val="tx1">
                              <a:lumMod val="65000"/>
                              <a:lumOff val="35000"/>
                            </a:schemeClr>
                          </a:solidFill>
                          <a:latin typeface="Calibri" panose="020F0502020204030204" pitchFamily="34" charset="0"/>
                        </a:rPr>
                        <a:t> in women </a:t>
                      </a:r>
                      <a:r>
                        <a:rPr lang="en-CA" sz="1100" u="sng" strike="noStrike" baseline="0" dirty="0" smtClean="0">
                          <a:solidFill>
                            <a:schemeClr val="tx1">
                              <a:lumMod val="65000"/>
                              <a:lumOff val="35000"/>
                            </a:schemeClr>
                          </a:solidFill>
                          <a:latin typeface="Calibri" panose="020F0502020204030204" pitchFamily="34" charset="0"/>
                        </a:rPr>
                        <a:t>&gt;</a:t>
                      </a:r>
                      <a:r>
                        <a:rPr lang="en-CA" sz="1100" u="none" strike="noStrike" baseline="0" dirty="0" smtClean="0">
                          <a:solidFill>
                            <a:schemeClr val="tx1">
                              <a:lumMod val="65000"/>
                              <a:lumOff val="35000"/>
                            </a:schemeClr>
                          </a:solidFill>
                          <a:latin typeface="Calibri" panose="020F0502020204030204" pitchFamily="34" charset="0"/>
                        </a:rPr>
                        <a:t> 30 with ASCUS or women </a:t>
                      </a:r>
                      <a:r>
                        <a:rPr lang="en-CA" sz="1100" u="sng" strike="noStrike" baseline="0" dirty="0" smtClean="0">
                          <a:solidFill>
                            <a:schemeClr val="tx1">
                              <a:lumMod val="65000"/>
                              <a:lumOff val="35000"/>
                            </a:schemeClr>
                          </a:solidFill>
                          <a:latin typeface="Calibri" panose="020F0502020204030204" pitchFamily="34" charset="0"/>
                        </a:rPr>
                        <a:t>&gt; </a:t>
                      </a:r>
                      <a:r>
                        <a:rPr lang="en-CA" sz="1100" u="none" strike="noStrike" baseline="0" dirty="0" smtClean="0">
                          <a:solidFill>
                            <a:schemeClr val="tx1">
                              <a:lumMod val="65000"/>
                              <a:lumOff val="35000"/>
                            </a:schemeClr>
                          </a:solidFill>
                          <a:latin typeface="Calibri" panose="020F0502020204030204" pitchFamily="34" charset="0"/>
                        </a:rPr>
                        <a:t>50 with LSIL (HPV Triage) </a:t>
                      </a:r>
                      <a:endParaRPr lang="en-US" sz="1100" dirty="0" smtClean="0">
                        <a:solidFill>
                          <a:schemeClr val="tx1">
                            <a:lumMod val="65000"/>
                            <a:lumOff val="35000"/>
                          </a:schemeClr>
                        </a:solidFill>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aseline="0" dirty="0" smtClean="0">
                          <a:solidFill>
                            <a:schemeClr val="tx1">
                              <a:lumMod val="65000"/>
                              <a:lumOff val="35000"/>
                            </a:schemeClr>
                          </a:solidFill>
                          <a:latin typeface="Calibri" panose="020F0502020204030204" pitchFamily="34" charset="0"/>
                        </a:rPr>
                        <a:t>6. Ad hoc use in colposcopy clinic</a:t>
                      </a:r>
                      <a:endParaRPr lang="en-US" sz="1100" dirty="0" smtClean="0">
                        <a:solidFill>
                          <a:schemeClr val="tx1">
                            <a:lumMod val="65000"/>
                            <a:lumOff val="35000"/>
                          </a:schemeClr>
                        </a:solidFill>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0" lang="en-US" sz="1100" kern="1200" dirty="0" smtClean="0">
                          <a:solidFill>
                            <a:schemeClr val="tx1">
                              <a:lumMod val="65000"/>
                              <a:lumOff val="35000"/>
                            </a:schemeClr>
                          </a:solidFill>
                          <a:effectLst/>
                          <a:latin typeface="Calibri" panose="020F0502020204030204" pitchFamily="34" charset="0"/>
                          <a:ea typeface="+mn-ea"/>
                          <a:cs typeface="+mn-cs"/>
                        </a:rPr>
                        <a:t>2. </a:t>
                      </a:r>
                      <a:r>
                        <a:rPr kumimoji="0" lang="en-CA" sz="1100" kern="1200" dirty="0" smtClean="0">
                          <a:solidFill>
                            <a:schemeClr val="tx1">
                              <a:lumMod val="65000"/>
                              <a:lumOff val="35000"/>
                            </a:schemeClr>
                          </a:solidFill>
                          <a:effectLst/>
                          <a:latin typeface="Calibri" panose="020F0502020204030204" pitchFamily="34" charset="0"/>
                          <a:ea typeface="+mn-ea"/>
                          <a:cs typeface="+mn-cs"/>
                        </a:rPr>
                        <a:t>Triage in women </a:t>
                      </a:r>
                      <a:r>
                        <a:rPr kumimoji="0" lang="en-CA" sz="1100" u="sng" kern="1200" dirty="0" smtClean="0">
                          <a:solidFill>
                            <a:schemeClr val="tx1">
                              <a:lumMod val="65000"/>
                              <a:lumOff val="35000"/>
                            </a:schemeClr>
                          </a:solidFill>
                          <a:effectLst/>
                          <a:latin typeface="Calibri" panose="020F0502020204030204" pitchFamily="34" charset="0"/>
                          <a:ea typeface="+mn-ea"/>
                          <a:cs typeface="+mn-cs"/>
                        </a:rPr>
                        <a:t>&gt;</a:t>
                      </a:r>
                      <a:r>
                        <a:rPr kumimoji="0" lang="en-CA" sz="1100" kern="1200" dirty="0" smtClean="0">
                          <a:solidFill>
                            <a:schemeClr val="tx1">
                              <a:lumMod val="65000"/>
                              <a:lumOff val="35000"/>
                            </a:schemeClr>
                          </a:solidFill>
                          <a:effectLst/>
                          <a:latin typeface="Calibri" panose="020F0502020204030204" pitchFamily="34" charset="0"/>
                          <a:ea typeface="+mn-ea"/>
                          <a:cs typeface="+mn-cs"/>
                        </a:rPr>
                        <a:t> 30 with ASCUS and </a:t>
                      </a:r>
                      <a:r>
                        <a:rPr kumimoji="0" lang="en-CA" sz="1100" kern="1200" baseline="0" dirty="0" smtClean="0">
                          <a:solidFill>
                            <a:schemeClr val="tx1">
                              <a:lumMod val="65000"/>
                              <a:lumOff val="35000"/>
                            </a:schemeClr>
                          </a:solidFill>
                          <a:effectLst/>
                          <a:latin typeface="Calibri" panose="020F0502020204030204" pitchFamily="34" charset="0"/>
                          <a:ea typeface="+mn-ea"/>
                          <a:cs typeface="+mn-cs"/>
                        </a:rPr>
                        <a:t>no previous abnormal Pap</a:t>
                      </a:r>
                    </a:p>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solidFill>
                            <a:schemeClr val="tx1">
                              <a:lumMod val="65000"/>
                              <a:lumOff val="35000"/>
                            </a:schemeClr>
                          </a:solidFill>
                          <a:latin typeface="Calibri" panose="020F0502020204030204" pitchFamily="34" charset="0"/>
                        </a:rPr>
                        <a:t>4.</a:t>
                      </a:r>
                      <a:r>
                        <a:rPr lang="en-CA" sz="1100" strike="noStrike" dirty="0" smtClean="0">
                          <a:solidFill>
                            <a:schemeClr val="tx1">
                              <a:lumMod val="65000"/>
                              <a:lumOff val="35000"/>
                            </a:schemeClr>
                          </a:solidFill>
                          <a:latin typeface="Calibri" panose="020F0502020204030204" pitchFamily="34" charset="0"/>
                        </a:rPr>
                        <a:t> Follow up</a:t>
                      </a:r>
                      <a:r>
                        <a:rPr lang="en-CA" sz="1100" strike="noStrike" baseline="0" dirty="0" smtClean="0">
                          <a:solidFill>
                            <a:schemeClr val="tx1">
                              <a:lumMod val="65000"/>
                              <a:lumOff val="35000"/>
                            </a:schemeClr>
                          </a:solidFill>
                          <a:latin typeface="Calibri" panose="020F0502020204030204" pitchFamily="34" charset="0"/>
                        </a:rPr>
                        <a:t> on negative cytology and positive HPV</a:t>
                      </a:r>
                      <a:endParaRPr lang="en-US" sz="1100" dirty="0" smtClean="0">
                        <a:solidFill>
                          <a:schemeClr val="tx1">
                            <a:lumMod val="65000"/>
                            <a:lumOff val="35000"/>
                          </a:schemeClr>
                        </a:solidFill>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l">
                        <a:buFont typeface="+mj-lt"/>
                        <a:buNone/>
                      </a:pPr>
                      <a:r>
                        <a:rPr lang="en-US" sz="1100" dirty="0" smtClean="0">
                          <a:solidFill>
                            <a:schemeClr val="tx1">
                              <a:lumMod val="65000"/>
                              <a:lumOff val="35000"/>
                            </a:schemeClr>
                          </a:solidFill>
                          <a:latin typeface="Calibri" panose="020F0502020204030204" pitchFamily="34" charset="0"/>
                        </a:rPr>
                        <a:t>2. Triage of ASCUS in women over 30 years of age</a:t>
                      </a:r>
                    </a:p>
                    <a:p>
                      <a:pPr marL="0" indent="0" algn="l">
                        <a:buFont typeface="+mj-lt"/>
                        <a:buNone/>
                      </a:pPr>
                      <a:r>
                        <a:rPr lang="en-US" sz="1100" dirty="0" smtClean="0">
                          <a:solidFill>
                            <a:schemeClr val="tx1">
                              <a:lumMod val="65000"/>
                              <a:lumOff val="35000"/>
                            </a:schemeClr>
                          </a:solidFill>
                          <a:latin typeface="Calibri" panose="020F0502020204030204" pitchFamily="34" charset="0"/>
                        </a:rPr>
                        <a:t>3. Research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3" name="Rectangle 2"/>
          <p:cNvSpPr/>
          <p:nvPr/>
        </p:nvSpPr>
        <p:spPr>
          <a:xfrm>
            <a:off x="134007" y="6339578"/>
            <a:ext cx="8763000" cy="400110"/>
          </a:xfrm>
          <a:prstGeom prst="rect">
            <a:avLst/>
          </a:prstGeom>
          <a:solidFill>
            <a:schemeClr val="bg1"/>
          </a:solidFill>
        </p:spPr>
        <p:txBody>
          <a:bodyPr wrap="square">
            <a:spAutoFit/>
          </a:bodyPr>
          <a:lstStyle/>
          <a:p>
            <a:r>
              <a:rPr lang="en-US" sz="1000" dirty="0">
                <a:solidFill>
                  <a:schemeClr val="tx1">
                    <a:lumMod val="65000"/>
                    <a:lumOff val="35000"/>
                  </a:schemeClr>
                </a:solidFill>
                <a:latin typeface="Calibri" panose="020F0502020204030204" pitchFamily="34" charset="0"/>
              </a:rPr>
              <a:t>*No organized screening program available. Responses refer to opportunistic cervical cancer screening</a:t>
            </a:r>
            <a:r>
              <a:rPr lang="en-US" sz="1000" dirty="0" smtClean="0">
                <a:solidFill>
                  <a:schemeClr val="tx1">
                    <a:lumMod val="65000"/>
                    <a:lumOff val="35000"/>
                  </a:schemeClr>
                </a:solidFill>
                <a:latin typeface="Calibri" panose="020F0502020204030204" pitchFamily="34" charset="0"/>
              </a:rPr>
              <a:t>.</a:t>
            </a:r>
          </a:p>
          <a:p>
            <a:r>
              <a:rPr lang="en-US" sz="1000" dirty="0">
                <a:solidFill>
                  <a:schemeClr val="tx1">
                    <a:lumMod val="65000"/>
                    <a:lumOff val="35000"/>
                  </a:schemeClr>
                </a:solidFill>
                <a:latin typeface="Calibri" panose="020F0502020204030204" pitchFamily="34" charset="0"/>
              </a:rPr>
              <a:t>ASCUS: Atypical squamous cells of undetermined significance; LSIL: Low-grade squamous intraepithelial </a:t>
            </a:r>
            <a:r>
              <a:rPr lang="en-US" sz="1000" dirty="0" smtClean="0">
                <a:solidFill>
                  <a:schemeClr val="tx1">
                    <a:lumMod val="65000"/>
                    <a:lumOff val="35000"/>
                  </a:schemeClr>
                </a:solidFill>
                <a:latin typeface="Calibri" panose="020F0502020204030204" pitchFamily="34" charset="0"/>
              </a:rPr>
              <a:t>lesion</a:t>
            </a:r>
          </a:p>
        </p:txBody>
      </p:sp>
    </p:spTree>
    <p:extLst>
      <p:ext uri="{BB962C8B-B14F-4D97-AF65-F5344CB8AC3E}">
        <p14:creationId xmlns:p14="http://schemas.microsoft.com/office/powerpoint/2010/main" val="8118774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38100"/>
            <a:ext cx="7086600" cy="990600"/>
          </a:xfrm>
        </p:spPr>
        <p:txBody>
          <a:bodyPr/>
          <a:lstStyle/>
          <a:p>
            <a:r>
              <a:rPr lang="en-CA" sz="3200" b="1" dirty="0" smtClean="0">
                <a:latin typeface="Calibri" panose="020F0502020204030204" pitchFamily="34" charset="0"/>
              </a:rPr>
              <a:t>Status of Implementation of </a:t>
            </a:r>
            <a:r>
              <a:rPr lang="en-CA" sz="3200" b="1" dirty="0">
                <a:latin typeface="Calibri" panose="020F0502020204030204" pitchFamily="34" charset="0"/>
              </a:rPr>
              <a:t>HPV DNA Testing for Primary Screening </a:t>
            </a:r>
          </a:p>
        </p:txBody>
      </p:sp>
      <p:graphicFrame>
        <p:nvGraphicFramePr>
          <p:cNvPr id="8" name="Content Placeholder 7"/>
          <p:cNvGraphicFramePr>
            <a:graphicFrameLocks noGrp="1"/>
          </p:cNvGraphicFramePr>
          <p:nvPr>
            <p:ph sz="quarter" idx="1"/>
            <p:extLst>
              <p:ext uri="{D42A27DB-BD31-4B8C-83A1-F6EECF244321}">
                <p14:modId xmlns:p14="http://schemas.microsoft.com/office/powerpoint/2010/main" val="804345228"/>
              </p:ext>
            </p:extLst>
          </p:nvPr>
        </p:nvGraphicFramePr>
        <p:xfrm>
          <a:off x="152400" y="1722120"/>
          <a:ext cx="8839200" cy="4297680"/>
        </p:xfrm>
        <a:graphic>
          <a:graphicData uri="http://schemas.openxmlformats.org/drawingml/2006/table">
            <a:tbl>
              <a:tblPr firstRow="1" bandRow="1">
                <a:tableStyleId>{5C22544A-7EE6-4342-B048-85BDC9FD1C3A}</a:tableStyleId>
              </a:tblPr>
              <a:tblGrid>
                <a:gridCol w="1752600"/>
                <a:gridCol w="7086600"/>
              </a:tblGrid>
              <a:tr h="244177">
                <a:tc>
                  <a:txBody>
                    <a:bodyPr/>
                    <a:lstStyle/>
                    <a:p>
                      <a:r>
                        <a:rPr lang="en-CA" sz="1100" dirty="0" smtClean="0">
                          <a:latin typeface="Calibri" panose="020F0502020204030204" pitchFamily="34" charset="0"/>
                        </a:rPr>
                        <a:t>Province</a:t>
                      </a:r>
                      <a:r>
                        <a:rPr lang="en-CA" sz="1100" baseline="0" dirty="0" smtClean="0">
                          <a:latin typeface="Calibri" panose="020F0502020204030204" pitchFamily="34" charset="0"/>
                        </a:rPr>
                        <a:t>/Territory                </a:t>
                      </a:r>
                      <a:endParaRPr lang="en-CA" sz="1100" dirty="0">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AC"/>
                    </a:solidFill>
                  </a:tcPr>
                </a:tc>
                <a:tc>
                  <a:txBody>
                    <a:bodyPr/>
                    <a:lstStyle/>
                    <a:p>
                      <a:r>
                        <a:rPr lang="en-CA" sz="1100" b="1" dirty="0" smtClean="0">
                          <a:solidFill>
                            <a:schemeClr val="bg1"/>
                          </a:solidFill>
                          <a:latin typeface="Calibri" panose="020F0502020204030204" pitchFamily="34" charset="0"/>
                        </a:rPr>
                        <a:t>What is the current status of implementation of HPV testing for primary screening of cervical cancer in your province/territory? Please describe.</a:t>
                      </a:r>
                      <a:endParaRPr lang="en-CA" sz="1100" b="1" dirty="0">
                        <a:solidFill>
                          <a:schemeClr val="bg1"/>
                        </a:solidFill>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7899">
                <a:tc>
                  <a:txBody>
                    <a:bodyPr/>
                    <a:lstStyle/>
                    <a:p>
                      <a:pPr algn="l"/>
                      <a:r>
                        <a:rPr lang="en-CA" sz="1100" b="1" dirty="0" smtClean="0">
                          <a:solidFill>
                            <a:schemeClr val="bg1"/>
                          </a:solidFill>
                          <a:latin typeface="Calibri" panose="020F0502020204030204" pitchFamily="34" charset="0"/>
                        </a:rPr>
                        <a:t>Nunavut*</a:t>
                      </a:r>
                      <a:endParaRPr lang="en-CA" sz="1100" b="1" dirty="0">
                        <a:solidFill>
                          <a:schemeClr val="bg1"/>
                        </a:solidFill>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A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dirty="0" smtClean="0">
                          <a:solidFill>
                            <a:schemeClr val="tx1">
                              <a:lumMod val="65000"/>
                              <a:lumOff val="35000"/>
                            </a:schemeClr>
                          </a:solidFill>
                          <a:latin typeface="Calibri" panose="020F0502020204030204" pitchFamily="34" charset="0"/>
                        </a:rPr>
                        <a:t>A</a:t>
                      </a:r>
                      <a:r>
                        <a:rPr lang="en-US" sz="1100" b="0" baseline="0" dirty="0" smtClean="0">
                          <a:solidFill>
                            <a:schemeClr val="tx1">
                              <a:lumMod val="65000"/>
                              <a:lumOff val="35000"/>
                            </a:schemeClr>
                          </a:solidFill>
                          <a:latin typeface="Calibri" panose="020F0502020204030204" pitchFamily="34" charset="0"/>
                        </a:rPr>
                        <a:t> standard process has not been established.</a:t>
                      </a:r>
                      <a:endParaRPr lang="en-CA" sz="1100" b="0" dirty="0" smtClean="0">
                        <a:solidFill>
                          <a:schemeClr val="tx1">
                            <a:lumMod val="65000"/>
                            <a:lumOff val="35000"/>
                          </a:schemeClr>
                        </a:solidFill>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27899">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bg1"/>
                          </a:solidFill>
                          <a:effectLst/>
                          <a:latin typeface="Calibri" panose="020F0502020204030204" pitchFamily="34" charset="0"/>
                          <a:ea typeface="ヒラギノ角ゴ Pro W3" charset="-128"/>
                        </a:rPr>
                        <a:t>Northwest Territories*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AC"/>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100" dirty="0" smtClean="0">
                          <a:solidFill>
                            <a:schemeClr val="tx1">
                              <a:lumMod val="65000"/>
                              <a:lumOff val="35000"/>
                            </a:schemeClr>
                          </a:solidFill>
                          <a:latin typeface="Calibri" panose="020F0502020204030204" pitchFamily="34" charset="0"/>
                        </a:rPr>
                        <a:t>HPV testing is not</a:t>
                      </a:r>
                      <a:r>
                        <a:rPr lang="en-CA" sz="1100" baseline="0" dirty="0" smtClean="0">
                          <a:solidFill>
                            <a:schemeClr val="tx1">
                              <a:lumMod val="65000"/>
                              <a:lumOff val="35000"/>
                            </a:schemeClr>
                          </a:solidFill>
                          <a:latin typeface="Calibri" panose="020F0502020204030204" pitchFamily="34" charset="0"/>
                        </a:rPr>
                        <a:t> used for primary screening.</a:t>
                      </a:r>
                      <a:endParaRPr lang="en-CA" sz="1100" dirty="0" smtClean="0">
                        <a:solidFill>
                          <a:schemeClr val="tx1">
                            <a:lumMod val="65000"/>
                            <a:lumOff val="35000"/>
                          </a:schemeClr>
                        </a:solidFill>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38367">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bg1"/>
                          </a:solidFill>
                          <a:effectLst/>
                          <a:latin typeface="Calibri" panose="020F0502020204030204" pitchFamily="34" charset="0"/>
                          <a:ea typeface="ヒラギノ角ゴ Pro W3" charset="-128"/>
                        </a:rPr>
                        <a:t>Yukon*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AC"/>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dirty="0" smtClean="0">
                          <a:solidFill>
                            <a:schemeClr val="tx1">
                              <a:lumMod val="65000"/>
                              <a:lumOff val="35000"/>
                            </a:schemeClr>
                          </a:solidFill>
                          <a:latin typeface="Calibri" panose="020F0502020204030204" pitchFamily="34" charset="0"/>
                        </a:rPr>
                        <a:t>----</a:t>
                      </a:r>
                      <a:endParaRPr lang="en-CA" sz="1100" b="0" dirty="0" smtClean="0">
                        <a:solidFill>
                          <a:schemeClr val="tx1">
                            <a:lumMod val="65000"/>
                            <a:lumOff val="35000"/>
                          </a:schemeClr>
                        </a:solidFill>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38367">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bg1"/>
                          </a:solidFill>
                          <a:effectLst/>
                          <a:latin typeface="Calibri" panose="020F0502020204030204" pitchFamily="34" charset="0"/>
                          <a:ea typeface="ヒラギノ角ゴ Pro W3" charset="-128"/>
                        </a:rPr>
                        <a:t>British Columbia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AC"/>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100" b="0" dirty="0" smtClean="0">
                          <a:solidFill>
                            <a:schemeClr val="tx1">
                              <a:lumMod val="65000"/>
                              <a:lumOff val="35000"/>
                            </a:schemeClr>
                          </a:solidFill>
                          <a:latin typeface="Calibri" panose="020F0502020204030204" pitchFamily="34" charset="0"/>
                        </a:rPr>
                        <a:t>Under consideration.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27899">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bg1"/>
                          </a:solidFill>
                          <a:effectLst/>
                          <a:latin typeface="Calibri" panose="020F0502020204030204" pitchFamily="34" charset="0"/>
                          <a:ea typeface="ヒラギノ角ゴ Pro W3" charset="-128"/>
                        </a:rPr>
                        <a:t>Alberta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AC"/>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CA" sz="1100" kern="1200" baseline="0" dirty="0" smtClean="0">
                          <a:solidFill>
                            <a:schemeClr val="tx1">
                              <a:lumMod val="65000"/>
                              <a:lumOff val="35000"/>
                            </a:schemeClr>
                          </a:solidFill>
                          <a:latin typeface="Calibri" panose="020F0502020204030204" pitchFamily="34" charset="0"/>
                          <a:ea typeface="+mn-ea"/>
                          <a:cs typeface="+mn-cs"/>
                        </a:rPr>
                        <a:t>Alberta is satisfied with results of HPV reflex testing for women over 30. N</a:t>
                      </a:r>
                      <a:r>
                        <a:rPr kumimoji="0" lang="en-CA" sz="1100" kern="1200" dirty="0" smtClean="0">
                          <a:solidFill>
                            <a:schemeClr val="tx1">
                              <a:lumMod val="65000"/>
                              <a:lumOff val="35000"/>
                            </a:schemeClr>
                          </a:solidFill>
                          <a:latin typeface="Calibri" panose="020F0502020204030204" pitchFamily="34" charset="0"/>
                          <a:ea typeface="+mn-ea"/>
                          <a:cs typeface="+mn-cs"/>
                        </a:rPr>
                        <a:t>o current plans to implement</a:t>
                      </a:r>
                      <a:r>
                        <a:rPr kumimoji="0" lang="en-CA" sz="1100" kern="1200" baseline="0" dirty="0" smtClean="0">
                          <a:solidFill>
                            <a:schemeClr val="tx1">
                              <a:lumMod val="65000"/>
                              <a:lumOff val="35000"/>
                            </a:schemeClr>
                          </a:solidFill>
                          <a:latin typeface="Calibri" panose="020F0502020204030204" pitchFamily="34" charset="0"/>
                          <a:ea typeface="+mn-ea"/>
                          <a:cs typeface="+mn-cs"/>
                        </a:rPr>
                        <a:t> </a:t>
                      </a:r>
                      <a:r>
                        <a:rPr kumimoji="0" lang="en-US" sz="1100" kern="1200" baseline="0" dirty="0" smtClean="0">
                          <a:solidFill>
                            <a:schemeClr val="tx1">
                              <a:lumMod val="65000"/>
                              <a:lumOff val="35000"/>
                            </a:schemeClr>
                          </a:solidFill>
                          <a:latin typeface="Calibri" panose="020F0502020204030204" pitchFamily="34" charset="0"/>
                          <a:ea typeface="+mn-ea"/>
                          <a:cs typeface="+mn-cs"/>
                        </a:rPr>
                        <a:t>HPV DNA testing for primary screening.</a:t>
                      </a:r>
                      <a:endParaRPr kumimoji="0" lang="en-CA" sz="1100" kern="1200" dirty="0" smtClean="0">
                        <a:solidFill>
                          <a:schemeClr val="tx1">
                            <a:lumMod val="65000"/>
                            <a:lumOff val="35000"/>
                          </a:schemeClr>
                        </a:solidFill>
                        <a:latin typeface="Calibri" panose="020F050202020403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67789">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bg1"/>
                          </a:solidFill>
                          <a:effectLst/>
                          <a:latin typeface="Calibri" panose="020F0502020204030204" pitchFamily="34" charset="0"/>
                          <a:ea typeface="ヒラギノ角ゴ Pro W3" charset="-128"/>
                        </a:rPr>
                        <a:t>Saskatchewan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AC"/>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solidFill>
                            <a:schemeClr val="tx1">
                              <a:lumMod val="65000"/>
                              <a:lumOff val="35000"/>
                            </a:schemeClr>
                          </a:solidFill>
                          <a:latin typeface="Calibri" panose="020F0502020204030204" pitchFamily="34" charset="0"/>
                        </a:rPr>
                        <a:t>No</a:t>
                      </a:r>
                      <a:r>
                        <a:rPr lang="en-US" sz="1100" baseline="0" dirty="0" smtClean="0">
                          <a:solidFill>
                            <a:schemeClr val="tx1">
                              <a:lumMod val="65000"/>
                              <a:lumOff val="35000"/>
                            </a:schemeClr>
                          </a:solidFill>
                          <a:latin typeface="Calibri" panose="020F0502020204030204" pitchFamily="34" charset="0"/>
                        </a:rPr>
                        <a:t> current plan for implementation.</a:t>
                      </a:r>
                      <a:endParaRPr lang="en-CA" sz="1100" dirty="0" smtClean="0">
                        <a:solidFill>
                          <a:schemeClr val="tx1">
                            <a:lumMod val="65000"/>
                            <a:lumOff val="35000"/>
                          </a:schemeClr>
                        </a:solidFill>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38367">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bg1"/>
                          </a:solidFill>
                          <a:effectLst/>
                          <a:latin typeface="Calibri" panose="020F0502020204030204" pitchFamily="34" charset="0"/>
                          <a:ea typeface="ヒラギノ角ゴ Pro W3" charset="-128"/>
                        </a:rPr>
                        <a:t>Manitoba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AC"/>
                    </a:solidFill>
                  </a:tcPr>
                </a:tc>
                <a:tc>
                  <a:txBody>
                    <a:bodyPr/>
                    <a:lstStyle/>
                    <a:p>
                      <a:pPr algn="l"/>
                      <a:r>
                        <a:rPr lang="en-CA" sz="1100" dirty="0" smtClean="0">
                          <a:solidFill>
                            <a:schemeClr val="tx1">
                              <a:lumMod val="65000"/>
                              <a:lumOff val="35000"/>
                            </a:schemeClr>
                          </a:solidFill>
                          <a:latin typeface="Calibri" panose="020F0502020204030204" pitchFamily="34" charset="0"/>
                        </a:rPr>
                        <a:t>Under discussion.</a:t>
                      </a:r>
                      <a:endParaRPr lang="en-CA" sz="1100" dirty="0">
                        <a:solidFill>
                          <a:schemeClr val="tx1">
                            <a:lumMod val="65000"/>
                            <a:lumOff val="35000"/>
                          </a:schemeClr>
                        </a:solidFill>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46506">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bg1"/>
                          </a:solidFill>
                          <a:effectLst/>
                          <a:latin typeface="Calibri" panose="020F0502020204030204" pitchFamily="34" charset="0"/>
                          <a:ea typeface="ヒラギノ角ゴ Pro W3" charset="-128"/>
                        </a:rPr>
                        <a:t>Ontario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AC"/>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solidFill>
                            <a:schemeClr val="tx1">
                              <a:lumMod val="65000"/>
                              <a:lumOff val="35000"/>
                            </a:schemeClr>
                          </a:solidFill>
                          <a:latin typeface="Calibri" panose="020F0502020204030204" pitchFamily="34" charset="0"/>
                        </a:rPr>
                        <a:t>In planning stages.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4417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100" b="1" i="0" u="none" strike="noStrike" cap="none" normalizeH="0" baseline="0" dirty="0" smtClean="0">
                          <a:ln>
                            <a:noFill/>
                          </a:ln>
                          <a:solidFill>
                            <a:schemeClr val="bg1"/>
                          </a:solidFill>
                          <a:effectLst/>
                          <a:latin typeface="Calibri" panose="020F0502020204030204" pitchFamily="34" charset="0"/>
                          <a:ea typeface="ヒラギノ角ゴ Pro W3" charset="-128"/>
                        </a:rPr>
                        <a:t>Québec*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AC"/>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Wingdings" pitchFamily="2" charset="2"/>
                        <a:buNone/>
                        <a:tabLst/>
                        <a:defRPr/>
                      </a:pPr>
                      <a:r>
                        <a:rPr lang="en-CA" sz="1100" dirty="0" smtClean="0">
                          <a:solidFill>
                            <a:schemeClr val="tx1">
                              <a:lumMod val="65000"/>
                              <a:lumOff val="35000"/>
                            </a:schemeClr>
                          </a:solidFill>
                          <a:latin typeface="Calibri" panose="020F0502020204030204" pitchFamily="34" charset="0"/>
                        </a:rPr>
                        <a:t>Reviewing the possibility of using HPV as a primary screening method for cervical cancer. The National Institute for Excellence in Health and Social Services was commissioned to provide an opinion on the subject.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46506">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bg1"/>
                          </a:solidFill>
                          <a:effectLst/>
                          <a:latin typeface="Calibri" panose="020F0502020204030204" pitchFamily="34" charset="0"/>
                          <a:ea typeface="ヒラギノ角ゴ Pro W3" charset="-128"/>
                        </a:rPr>
                        <a:t>New Brunswick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A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smtClean="0">
                          <a:solidFill>
                            <a:schemeClr val="tx1">
                              <a:lumMod val="65000"/>
                              <a:lumOff val="35000"/>
                            </a:schemeClr>
                          </a:solidFill>
                          <a:latin typeface="Calibri" panose="020F0502020204030204" pitchFamily="34" charset="0"/>
                        </a:rPr>
                        <a:t>There is no immediate plan</a:t>
                      </a:r>
                      <a:r>
                        <a:rPr lang="en-US" sz="1100" baseline="0" dirty="0" smtClean="0">
                          <a:solidFill>
                            <a:schemeClr val="tx1">
                              <a:lumMod val="65000"/>
                              <a:lumOff val="35000"/>
                            </a:schemeClr>
                          </a:solidFill>
                          <a:latin typeface="Calibri" panose="020F0502020204030204" pitchFamily="34" charset="0"/>
                        </a:rPr>
                        <a:t> to implement </a:t>
                      </a:r>
                      <a:r>
                        <a:rPr lang="en-US" sz="1100" dirty="0" smtClean="0">
                          <a:solidFill>
                            <a:schemeClr val="tx1">
                              <a:lumMod val="65000"/>
                              <a:lumOff val="35000"/>
                            </a:schemeClr>
                          </a:solidFill>
                          <a:latin typeface="Calibri" panose="020F0502020204030204" pitchFamily="34" charset="0"/>
                        </a:rPr>
                        <a:t>HPV testing  for primary</a:t>
                      </a:r>
                      <a:r>
                        <a:rPr lang="en-US" sz="1100" baseline="0" dirty="0" smtClean="0">
                          <a:solidFill>
                            <a:schemeClr val="tx1">
                              <a:lumMod val="65000"/>
                              <a:lumOff val="35000"/>
                            </a:schemeClr>
                          </a:solidFill>
                          <a:latin typeface="Calibri" panose="020F0502020204030204" pitchFamily="34" charset="0"/>
                        </a:rPr>
                        <a:t> screening of cervical cancer.</a:t>
                      </a:r>
                      <a:endParaRPr lang="en-CA" sz="1100" strike="sngStrike" dirty="0" smtClean="0">
                        <a:solidFill>
                          <a:schemeClr val="tx1">
                            <a:lumMod val="65000"/>
                            <a:lumOff val="35000"/>
                          </a:schemeClr>
                        </a:solidFill>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46506">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bg1"/>
                          </a:solidFill>
                          <a:effectLst/>
                          <a:latin typeface="Calibri" panose="020F0502020204030204" pitchFamily="34" charset="0"/>
                          <a:ea typeface="ヒラギノ角ゴ Pro W3" charset="-128"/>
                        </a:rPr>
                        <a:t>Nova Scotia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AC"/>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baseline="0" dirty="0" smtClean="0">
                          <a:solidFill>
                            <a:schemeClr val="tx1">
                              <a:lumMod val="65000"/>
                              <a:lumOff val="35000"/>
                            </a:schemeClr>
                          </a:solidFill>
                          <a:latin typeface="Calibri" panose="020F0502020204030204" pitchFamily="34" charset="0"/>
                        </a:rPr>
                        <a:t>No immediate plan to implement.</a:t>
                      </a:r>
                      <a:endParaRPr lang="en-CA" sz="1100" b="0" dirty="0" smtClean="0">
                        <a:solidFill>
                          <a:schemeClr val="tx1">
                            <a:lumMod val="65000"/>
                            <a:lumOff val="35000"/>
                          </a:schemeClr>
                        </a:solidFill>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46506">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bg1"/>
                          </a:solidFill>
                          <a:effectLst/>
                          <a:latin typeface="Calibri" panose="020F0502020204030204" pitchFamily="34" charset="0"/>
                          <a:ea typeface="ヒラギノ角ゴ Pro W3" charset="-128"/>
                        </a:rPr>
                        <a:t>Prince Edward Island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AC"/>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100" dirty="0" smtClean="0">
                          <a:solidFill>
                            <a:schemeClr val="tx1">
                              <a:lumMod val="65000"/>
                              <a:lumOff val="35000"/>
                            </a:schemeClr>
                          </a:solidFill>
                          <a:latin typeface="Calibri" panose="020F0502020204030204" pitchFamily="34" charset="0"/>
                        </a:rPr>
                        <a:t>No</a:t>
                      </a:r>
                      <a:r>
                        <a:rPr lang="en-CA" sz="1100" baseline="0" dirty="0" smtClean="0">
                          <a:solidFill>
                            <a:schemeClr val="tx1">
                              <a:lumMod val="65000"/>
                              <a:lumOff val="35000"/>
                            </a:schemeClr>
                          </a:solidFill>
                          <a:latin typeface="Calibri" panose="020F0502020204030204" pitchFamily="34" charset="0"/>
                        </a:rPr>
                        <a:t> plan at this time.</a:t>
                      </a:r>
                      <a:endParaRPr lang="en-CA" sz="1100" dirty="0" smtClean="0">
                        <a:solidFill>
                          <a:schemeClr val="tx1">
                            <a:lumMod val="65000"/>
                            <a:lumOff val="35000"/>
                          </a:schemeClr>
                        </a:solidFill>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46506">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bg1"/>
                          </a:solidFill>
                          <a:effectLst/>
                          <a:latin typeface="Calibri" panose="020F0502020204030204" pitchFamily="34" charset="0"/>
                          <a:ea typeface="ヒラギノ角ゴ Pro W3" charset="-128"/>
                        </a:rPr>
                        <a:t>Newfoundland and Labrador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A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100" dirty="0" smtClean="0">
                          <a:solidFill>
                            <a:schemeClr val="tx1">
                              <a:lumMod val="65000"/>
                              <a:lumOff val="35000"/>
                            </a:schemeClr>
                          </a:solidFill>
                          <a:latin typeface="Calibri" panose="020F0502020204030204" pitchFamily="34" charset="0"/>
                        </a:rPr>
                        <a:t>No current plans</a:t>
                      </a:r>
                      <a:r>
                        <a:rPr lang="en-CA" sz="1100" baseline="0" dirty="0" smtClean="0">
                          <a:solidFill>
                            <a:schemeClr val="tx1">
                              <a:lumMod val="65000"/>
                              <a:lumOff val="35000"/>
                            </a:schemeClr>
                          </a:solidFill>
                          <a:latin typeface="Calibri" panose="020F0502020204030204" pitchFamily="34" charset="0"/>
                        </a:rPr>
                        <a:t> for implementation.</a:t>
                      </a:r>
                      <a:endParaRPr lang="en-CA" sz="1100" dirty="0" smtClean="0">
                        <a:solidFill>
                          <a:schemeClr val="tx1">
                            <a:lumMod val="65000"/>
                            <a:lumOff val="35000"/>
                          </a:schemeClr>
                        </a:solidFill>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5" name="TextBox 4"/>
          <p:cNvSpPr txBox="1"/>
          <p:nvPr/>
        </p:nvSpPr>
        <p:spPr>
          <a:xfrm>
            <a:off x="152400" y="6019800"/>
            <a:ext cx="6553200" cy="400110"/>
          </a:xfrm>
          <a:prstGeom prst="rect">
            <a:avLst/>
          </a:prstGeom>
          <a:noFill/>
        </p:spPr>
        <p:txBody>
          <a:bodyPr wrap="square" rtlCol="0">
            <a:spAutoFit/>
          </a:bodyPr>
          <a:lstStyle/>
          <a:p>
            <a:r>
              <a:rPr lang="en-US" sz="1000" dirty="0">
                <a:solidFill>
                  <a:schemeClr val="tx1">
                    <a:lumMod val="65000"/>
                    <a:lumOff val="35000"/>
                  </a:schemeClr>
                </a:solidFill>
                <a:latin typeface="Calibri" panose="020F0502020204030204" pitchFamily="34" charset="0"/>
              </a:rPr>
              <a:t>*No organized screening program available. Responses refer to opportunistic cervical cancer screening</a:t>
            </a:r>
            <a:r>
              <a:rPr lang="en-US" sz="1000" dirty="0" smtClean="0">
                <a:solidFill>
                  <a:schemeClr val="tx1">
                    <a:lumMod val="65000"/>
                    <a:lumOff val="35000"/>
                  </a:schemeClr>
                </a:solidFill>
                <a:latin typeface="Calibri" panose="020F0502020204030204" pitchFamily="34" charset="0"/>
              </a:rPr>
              <a:t>.</a:t>
            </a:r>
            <a:endParaRPr lang="en-CA" sz="1000" dirty="0" smtClean="0">
              <a:solidFill>
                <a:schemeClr val="tx1">
                  <a:lumMod val="65000"/>
                  <a:lumOff val="35000"/>
                </a:schemeClr>
              </a:solidFill>
              <a:latin typeface="Calibri" panose="020F0502020204030204" pitchFamily="34" charset="0"/>
            </a:endParaRPr>
          </a:p>
          <a:p>
            <a:r>
              <a:rPr lang="en-CA" sz="1000" dirty="0" smtClean="0">
                <a:solidFill>
                  <a:schemeClr val="tx1">
                    <a:lumMod val="65000"/>
                    <a:lumOff val="35000"/>
                  </a:schemeClr>
                </a:solidFill>
                <a:latin typeface="Calibri" panose="020F0502020204030204" pitchFamily="34" charset="0"/>
              </a:rPr>
              <a:t>---- </a:t>
            </a:r>
            <a:r>
              <a:rPr lang="en-CA" sz="1000" dirty="0">
                <a:solidFill>
                  <a:schemeClr val="tx1">
                    <a:lumMod val="65000"/>
                    <a:lumOff val="35000"/>
                  </a:schemeClr>
                </a:solidFill>
                <a:latin typeface="Calibri" panose="020F0502020204030204" pitchFamily="34" charset="0"/>
              </a:rPr>
              <a:t>No information was provided at the time the data was </a:t>
            </a:r>
            <a:r>
              <a:rPr lang="en-CA" sz="1000" dirty="0" smtClean="0">
                <a:solidFill>
                  <a:schemeClr val="tx1">
                    <a:lumMod val="65000"/>
                    <a:lumOff val="35000"/>
                  </a:schemeClr>
                </a:solidFill>
                <a:latin typeface="Calibri" panose="020F0502020204030204" pitchFamily="34" charset="0"/>
              </a:rPr>
              <a:t>collected</a:t>
            </a:r>
            <a:endParaRPr lang="en-CA" sz="1000" dirty="0">
              <a:solidFill>
                <a:schemeClr val="tx1">
                  <a:lumMod val="65000"/>
                  <a:lumOff val="35000"/>
                </a:schemeClr>
              </a:solidFill>
              <a:latin typeface="Calibri" panose="020F0502020204030204" pitchFamily="34" charset="0"/>
            </a:endParaRPr>
          </a:p>
        </p:txBody>
      </p:sp>
    </p:spTree>
    <p:extLst>
      <p:ext uri="{BB962C8B-B14F-4D97-AF65-F5344CB8AC3E}">
        <p14:creationId xmlns:p14="http://schemas.microsoft.com/office/powerpoint/2010/main" val="12865154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txBox="1">
            <a:spLocks/>
          </p:cNvSpPr>
          <p:nvPr/>
        </p:nvSpPr>
        <p:spPr>
          <a:xfrm>
            <a:off x="685800" y="1514281"/>
            <a:ext cx="7772400" cy="147002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b="1" kern="1200">
                <a:solidFill>
                  <a:schemeClr val="tx1">
                    <a:lumMod val="65000"/>
                    <a:lumOff val="35000"/>
                  </a:schemeClr>
                </a:solidFill>
                <a:latin typeface="+mj-lt"/>
                <a:ea typeface="+mj-ea"/>
                <a:cs typeface="+mj-cs"/>
              </a:defRPr>
            </a:lvl1pPr>
          </a:lstStyle>
          <a:p>
            <a:pPr algn="ctr"/>
            <a:r>
              <a:rPr lang="en-CA" dirty="0">
                <a:latin typeface="Calibri" panose="020F0502020204030204" pitchFamily="34" charset="0"/>
              </a:rPr>
              <a:t>Correspondence</a:t>
            </a:r>
            <a:r>
              <a:rPr lang="en-CA" dirty="0" smtClean="0">
                <a:latin typeface="Calibri" panose="020F0502020204030204" pitchFamily="34" charset="0"/>
              </a:rPr>
              <a:t> Methods for Cervical Cancer Screening</a:t>
            </a:r>
            <a:endParaRPr lang="en-CA" dirty="0">
              <a:latin typeface="Calibri" panose="020F0502020204030204" pitchFamily="34" charset="0"/>
            </a:endParaRPr>
          </a:p>
        </p:txBody>
      </p:sp>
      <p:sp>
        <p:nvSpPr>
          <p:cNvPr id="3" name="Rectangle 2"/>
          <p:cNvSpPr/>
          <p:nvPr/>
        </p:nvSpPr>
        <p:spPr>
          <a:xfrm>
            <a:off x="609603" y="2895600"/>
            <a:ext cx="7848598" cy="3170099"/>
          </a:xfrm>
          <a:prstGeom prst="rect">
            <a:avLst/>
          </a:prstGeom>
        </p:spPr>
        <p:txBody>
          <a:bodyPr wrap="square">
            <a:spAutoFit/>
          </a:bodyPr>
          <a:lstStyle/>
          <a:p>
            <a:r>
              <a:rPr lang="en-US" sz="2000" dirty="0">
                <a:solidFill>
                  <a:schemeClr val="tx1">
                    <a:lumMod val="65000"/>
                    <a:lumOff val="35000"/>
                  </a:schemeClr>
                </a:solidFill>
                <a:latin typeface="Calibri" panose="020F0502020204030204" pitchFamily="34" charset="0"/>
              </a:rPr>
              <a:t>Invitations are sent from a cervical screening program to </a:t>
            </a:r>
            <a:r>
              <a:rPr lang="en-US" sz="2000" dirty="0" smtClean="0">
                <a:solidFill>
                  <a:schemeClr val="tx1">
                    <a:lumMod val="65000"/>
                    <a:lumOff val="35000"/>
                  </a:schemeClr>
                </a:solidFill>
                <a:latin typeface="Calibri" panose="020F0502020204030204" pitchFamily="34" charset="0"/>
              </a:rPr>
              <a:t>never-screened women</a:t>
            </a:r>
            <a:r>
              <a:rPr lang="en-US" sz="2000" dirty="0">
                <a:solidFill>
                  <a:schemeClr val="tx1">
                    <a:lumMod val="65000"/>
                    <a:lumOff val="35000"/>
                  </a:schemeClr>
                </a:solidFill>
                <a:latin typeface="Calibri" panose="020F0502020204030204" pitchFamily="34" charset="0"/>
              </a:rPr>
              <a:t>, providing information on screening and </a:t>
            </a:r>
            <a:r>
              <a:rPr lang="en-US" sz="2000" dirty="0" smtClean="0">
                <a:solidFill>
                  <a:schemeClr val="tx1">
                    <a:lumMod val="65000"/>
                    <a:lumOff val="35000"/>
                  </a:schemeClr>
                </a:solidFill>
                <a:latin typeface="Calibri" panose="020F0502020204030204" pitchFamily="34" charset="0"/>
              </a:rPr>
              <a:t>eligibility</a:t>
            </a:r>
            <a:r>
              <a:rPr lang="en-US" sz="2000" dirty="0">
                <a:solidFill>
                  <a:schemeClr val="tx1">
                    <a:lumMod val="65000"/>
                    <a:lumOff val="35000"/>
                  </a:schemeClr>
                </a:solidFill>
                <a:latin typeface="Calibri" panose="020F0502020204030204" pitchFamily="34" charset="0"/>
              </a:rPr>
              <a:t>, and </a:t>
            </a:r>
            <a:r>
              <a:rPr lang="en-US" sz="2000" dirty="0" smtClean="0">
                <a:solidFill>
                  <a:schemeClr val="tx1">
                    <a:lumMod val="65000"/>
                    <a:lumOff val="35000"/>
                  </a:schemeClr>
                </a:solidFill>
                <a:latin typeface="Calibri" panose="020F0502020204030204" pitchFamily="34" charset="0"/>
              </a:rPr>
              <a:t>inviting women </a:t>
            </a:r>
            <a:r>
              <a:rPr lang="en-US" sz="2000" dirty="0">
                <a:solidFill>
                  <a:schemeClr val="tx1">
                    <a:lumMod val="65000"/>
                    <a:lumOff val="35000"/>
                  </a:schemeClr>
                </a:solidFill>
                <a:latin typeface="Calibri" panose="020F0502020204030204" pitchFamily="34" charset="0"/>
              </a:rPr>
              <a:t>to participate in screening. </a:t>
            </a:r>
            <a:r>
              <a:rPr lang="en-CA" sz="2000" dirty="0">
                <a:solidFill>
                  <a:schemeClr val="tx1">
                    <a:lumMod val="65000"/>
                    <a:lumOff val="35000"/>
                  </a:schemeClr>
                </a:solidFill>
                <a:latin typeface="Calibri" panose="020F0502020204030204" pitchFamily="34" charset="0"/>
              </a:rPr>
              <a:t>Recall letters or other forms of communication are used to notify women </a:t>
            </a:r>
            <a:r>
              <a:rPr lang="en-CA" sz="2000" dirty="0" smtClean="0">
                <a:solidFill>
                  <a:schemeClr val="tx1">
                    <a:lumMod val="65000"/>
                    <a:lumOff val="35000"/>
                  </a:schemeClr>
                </a:solidFill>
                <a:latin typeface="Calibri" panose="020F0502020204030204" pitchFamily="34" charset="0"/>
              </a:rPr>
              <a:t>who have </a:t>
            </a:r>
            <a:r>
              <a:rPr lang="en-CA" sz="2000" dirty="0">
                <a:solidFill>
                  <a:schemeClr val="tx1">
                    <a:lumMod val="65000"/>
                    <a:lumOff val="35000"/>
                  </a:schemeClr>
                </a:solidFill>
                <a:latin typeface="Calibri" panose="020F0502020204030204" pitchFamily="34" charset="0"/>
              </a:rPr>
              <a:t>been screened by the program in the past to return for screening. Women who have a normal screening result are invited back at regular intervals (as per provincial/territorial screening guidelines) for subsequent screening. Women who have an abnormal screening result are invited for follow-up. </a:t>
            </a:r>
            <a:r>
              <a:rPr lang="en-US" sz="2000" dirty="0">
                <a:solidFill>
                  <a:schemeClr val="tx1">
                    <a:lumMod val="65000"/>
                    <a:lumOff val="35000"/>
                  </a:schemeClr>
                </a:solidFill>
                <a:latin typeface="Calibri" panose="020F0502020204030204" pitchFamily="34" charset="0"/>
              </a:rPr>
              <a:t>A reminder is any correspondence from a cervical screening program to a woman subsequent to previously sent communication. </a:t>
            </a:r>
          </a:p>
        </p:txBody>
      </p:sp>
    </p:spTree>
    <p:extLst>
      <p:ext uri="{BB962C8B-B14F-4D97-AF65-F5344CB8AC3E}">
        <p14:creationId xmlns:p14="http://schemas.microsoft.com/office/powerpoint/2010/main" val="3246523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304800"/>
            <a:ext cx="7013448" cy="914400"/>
          </a:xfrm>
        </p:spPr>
        <p:txBody>
          <a:bodyPr/>
          <a:lstStyle/>
          <a:p>
            <a:r>
              <a:rPr lang="en-US" sz="3200" b="1" dirty="0">
                <a:latin typeface="Calibri" panose="020F0502020204030204" pitchFamily="34" charset="0"/>
              </a:rPr>
              <a:t>Correspondence Methods for Cervical Cancer </a:t>
            </a:r>
            <a:r>
              <a:rPr lang="en-US" sz="3200" b="1" dirty="0" smtClean="0">
                <a:latin typeface="Calibri" panose="020F0502020204030204" pitchFamily="34" charset="0"/>
              </a:rPr>
              <a:t>Screening </a:t>
            </a:r>
            <a:r>
              <a:rPr lang="en-CA" sz="3200" b="1" dirty="0" smtClean="0">
                <a:latin typeface="Calibri" panose="020F0502020204030204" pitchFamily="34" charset="0"/>
              </a:rPr>
              <a:t>– Highlights </a:t>
            </a:r>
            <a:r>
              <a:rPr lang="en-CA" sz="3200" b="1" dirty="0">
                <a:latin typeface="Calibri" panose="020F0502020204030204" pitchFamily="34" charset="0"/>
              </a:rPr>
              <a:t/>
            </a:r>
            <a:br>
              <a:rPr lang="en-CA" sz="3200" b="1" dirty="0">
                <a:latin typeface="Calibri" panose="020F0502020204030204" pitchFamily="34" charset="0"/>
              </a:rPr>
            </a:br>
            <a:endParaRPr lang="en-CA" sz="3200" b="1" dirty="0"/>
          </a:p>
        </p:txBody>
      </p:sp>
      <p:sp>
        <p:nvSpPr>
          <p:cNvPr id="3" name="Content Placeholder 2"/>
          <p:cNvSpPr>
            <a:spLocks noGrp="1"/>
          </p:cNvSpPr>
          <p:nvPr>
            <p:ph sz="quarter" idx="1"/>
          </p:nvPr>
        </p:nvSpPr>
        <p:spPr/>
        <p:txBody>
          <a:bodyPr/>
          <a:lstStyle/>
          <a:p>
            <a:pPr marL="0" indent="0">
              <a:buClrTx/>
              <a:buNone/>
            </a:pPr>
            <a:r>
              <a:rPr lang="en-US" sz="1600" dirty="0">
                <a:latin typeface="Calibri" panose="020F0502020204030204" pitchFamily="34" charset="0"/>
              </a:rPr>
              <a:t>Invitation for Cervical Cancer Screening (refer to slide #20)</a:t>
            </a:r>
          </a:p>
          <a:p>
            <a:pPr>
              <a:buClrTx/>
              <a:buFont typeface="Arial" panose="020B0604020202020204" pitchFamily="34" charset="0"/>
              <a:buChar char="•"/>
            </a:pPr>
            <a:r>
              <a:rPr lang="en-US" sz="1600" dirty="0">
                <a:latin typeface="Calibri" panose="020F0502020204030204" pitchFamily="34" charset="0"/>
              </a:rPr>
              <a:t>Five provinces send </a:t>
            </a:r>
            <a:r>
              <a:rPr lang="en-US" sz="1600" dirty="0" smtClean="0">
                <a:latin typeface="Calibri" panose="020F0502020204030204" pitchFamily="34" charset="0"/>
              </a:rPr>
              <a:t>mailed letters </a:t>
            </a:r>
            <a:r>
              <a:rPr lang="en-US" sz="1600" dirty="0">
                <a:latin typeface="Calibri" panose="020F0502020204030204" pitchFamily="34" charset="0"/>
              </a:rPr>
              <a:t>of invitation as a strategy for initial recruitment into the cervical cancer screening program. Other methods of recruitment include websites, contact </a:t>
            </a:r>
            <a:r>
              <a:rPr lang="en-US" sz="1600" dirty="0" err="1">
                <a:latin typeface="Calibri" panose="020F0502020204030204" pitchFamily="34" charset="0"/>
              </a:rPr>
              <a:t>centres</a:t>
            </a:r>
            <a:r>
              <a:rPr lang="en-US" sz="1600" dirty="0">
                <a:latin typeface="Calibri" panose="020F0502020204030204" pitchFamily="34" charset="0"/>
              </a:rPr>
              <a:t>, and radio and TV advertisements. </a:t>
            </a:r>
          </a:p>
          <a:p>
            <a:pPr marL="0" indent="0">
              <a:buClrTx/>
              <a:buNone/>
            </a:pPr>
            <a:r>
              <a:rPr lang="en-US" sz="1600" dirty="0">
                <a:latin typeface="Calibri" panose="020F0502020204030204" pitchFamily="34" charset="0"/>
              </a:rPr>
              <a:t>Recall Following a Normal Pap Test (refer to slide #21)</a:t>
            </a:r>
          </a:p>
          <a:p>
            <a:pPr>
              <a:buClrTx/>
              <a:buFont typeface="Arial" panose="020B0604020202020204" pitchFamily="34" charset="0"/>
              <a:buChar char="•"/>
            </a:pPr>
            <a:r>
              <a:rPr lang="en-US" sz="1600" dirty="0">
                <a:latin typeface="Calibri" panose="020F0502020204030204" pitchFamily="34" charset="0"/>
              </a:rPr>
              <a:t>Seven provinces send recall letters to women in the screening program at the program-identified interval following a normal Pap test. Five provinces send the letter to women only and two provinces send letters to care providers only. Four provinces send also reminders after receiving no reply to the first recall. In each province with organized recall letters, the program coordinates the recall for women following a normal screening episode. The target age group for recall is 21-69 in most provinces, with the exception of British Columbia and Alberta, where the target age group for recall is 25-69. </a:t>
            </a:r>
          </a:p>
          <a:p>
            <a:pPr marL="0" indent="0">
              <a:buClrTx/>
              <a:buNone/>
            </a:pPr>
            <a:r>
              <a:rPr lang="en-US" sz="1600" dirty="0">
                <a:latin typeface="Calibri" panose="020F0502020204030204" pitchFamily="34" charset="0"/>
              </a:rPr>
              <a:t>Follow-Up After an Abnormal Pap Test (refer to </a:t>
            </a:r>
            <a:r>
              <a:rPr lang="en-US" sz="1600" dirty="0" smtClean="0">
                <a:latin typeface="Calibri" panose="020F0502020204030204" pitchFamily="34" charset="0"/>
              </a:rPr>
              <a:t>slides </a:t>
            </a:r>
            <a:r>
              <a:rPr lang="en-US" sz="1600" dirty="0">
                <a:latin typeface="Calibri" panose="020F0502020204030204" pitchFamily="34" charset="0"/>
              </a:rPr>
              <a:t>#</a:t>
            </a:r>
            <a:r>
              <a:rPr lang="en-US" sz="1600" dirty="0" smtClean="0">
                <a:latin typeface="Calibri" panose="020F0502020204030204" pitchFamily="34" charset="0"/>
              </a:rPr>
              <a:t>22 and 23)</a:t>
            </a:r>
            <a:endParaRPr lang="en-US" sz="1600" dirty="0">
              <a:latin typeface="Calibri" panose="020F0502020204030204" pitchFamily="34" charset="0"/>
            </a:endParaRPr>
          </a:p>
          <a:p>
            <a:pPr>
              <a:buClrTx/>
              <a:buFont typeface="Arial" panose="020B0604020202020204" pitchFamily="34" charset="0"/>
              <a:buChar char="•"/>
            </a:pPr>
            <a:r>
              <a:rPr lang="en-US" sz="1600" dirty="0" smtClean="0">
                <a:latin typeface="Calibri" panose="020F0502020204030204" pitchFamily="34" charset="0"/>
              </a:rPr>
              <a:t>Nine provinces </a:t>
            </a:r>
            <a:r>
              <a:rPr lang="en-US" sz="1600" dirty="0">
                <a:latin typeface="Calibri" panose="020F0502020204030204" pitchFamily="34" charset="0"/>
              </a:rPr>
              <a:t>and </a:t>
            </a:r>
            <a:r>
              <a:rPr lang="en-US" sz="1600" dirty="0" smtClean="0">
                <a:latin typeface="Calibri" panose="020F0502020204030204" pitchFamily="34" charset="0"/>
              </a:rPr>
              <a:t>two territories </a:t>
            </a:r>
            <a:r>
              <a:rPr lang="en-US" sz="1600" dirty="0">
                <a:latin typeface="Calibri" panose="020F0502020204030204" pitchFamily="34" charset="0"/>
              </a:rPr>
              <a:t>send result letters for abnormal Pap test results. </a:t>
            </a:r>
            <a:r>
              <a:rPr lang="en-US" sz="1600" dirty="0" smtClean="0">
                <a:latin typeface="Calibri" panose="020F0502020204030204" pitchFamily="34" charset="0"/>
              </a:rPr>
              <a:t>Two provinces </a:t>
            </a:r>
            <a:r>
              <a:rPr lang="en-US" sz="1600" dirty="0">
                <a:latin typeface="Calibri" panose="020F0502020204030204" pitchFamily="34" charset="0"/>
              </a:rPr>
              <a:t>and </a:t>
            </a:r>
            <a:r>
              <a:rPr lang="en-US" sz="1600" dirty="0" smtClean="0">
                <a:latin typeface="Calibri" panose="020F0502020204030204" pitchFamily="34" charset="0"/>
              </a:rPr>
              <a:t>two territories </a:t>
            </a:r>
            <a:r>
              <a:rPr lang="en-US" sz="1600" dirty="0">
                <a:latin typeface="Calibri" panose="020F0502020204030204" pitchFamily="34" charset="0"/>
              </a:rPr>
              <a:t>send the result letters to health care providers only, two provinces </a:t>
            </a:r>
            <a:r>
              <a:rPr lang="en-US" sz="1600" dirty="0" smtClean="0">
                <a:latin typeface="Calibri" panose="020F0502020204030204" pitchFamily="34" charset="0"/>
              </a:rPr>
              <a:t>send </a:t>
            </a:r>
            <a:r>
              <a:rPr lang="en-US" sz="1600" dirty="0">
                <a:latin typeface="Calibri" panose="020F0502020204030204" pitchFamily="34" charset="0"/>
              </a:rPr>
              <a:t>results to women only, and 5 </a:t>
            </a:r>
            <a:r>
              <a:rPr lang="en-US" sz="1600" dirty="0" smtClean="0">
                <a:latin typeface="Calibri" panose="020F0502020204030204" pitchFamily="34" charset="0"/>
              </a:rPr>
              <a:t>provinces send </a:t>
            </a:r>
            <a:r>
              <a:rPr lang="en-US" sz="1600" dirty="0">
                <a:latin typeface="Calibri" panose="020F0502020204030204" pitchFamily="34" charset="0"/>
              </a:rPr>
              <a:t>results to both women and health care providers. </a:t>
            </a:r>
          </a:p>
          <a:p>
            <a:pPr marL="0" indent="0">
              <a:buNone/>
            </a:pPr>
            <a:endParaRPr lang="en-CA" sz="1600" dirty="0">
              <a:latin typeface="Calibri" panose="020F0502020204030204" pitchFamily="34" charset="0"/>
            </a:endParaRPr>
          </a:p>
        </p:txBody>
      </p:sp>
    </p:spTree>
    <p:extLst>
      <p:ext uri="{BB962C8B-B14F-4D97-AF65-F5344CB8AC3E}">
        <p14:creationId xmlns:p14="http://schemas.microsoft.com/office/powerpoint/2010/main" val="1545396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828800" y="76200"/>
            <a:ext cx="6937374" cy="990600"/>
          </a:xfrm>
        </p:spPr>
        <p:txBody>
          <a:bodyPr/>
          <a:lstStyle/>
          <a:p>
            <a:r>
              <a:rPr lang="en-US" sz="3200" b="1" dirty="0" smtClean="0">
                <a:latin typeface="Calibri" pitchFamily="34" charset="0"/>
              </a:rPr>
              <a:t>Background</a:t>
            </a:r>
          </a:p>
        </p:txBody>
      </p:sp>
      <p:sp>
        <p:nvSpPr>
          <p:cNvPr id="11267" name="Content Placeholder 2"/>
          <p:cNvSpPr>
            <a:spLocks noGrp="1"/>
          </p:cNvSpPr>
          <p:nvPr>
            <p:ph sz="quarter" idx="1"/>
          </p:nvPr>
        </p:nvSpPr>
        <p:spPr>
          <a:xfrm>
            <a:off x="1465729" y="1600200"/>
            <a:ext cx="7373471" cy="4572000"/>
          </a:xfrm>
        </p:spPr>
        <p:txBody>
          <a:bodyPr/>
          <a:lstStyle/>
          <a:p>
            <a:pPr eaLnBrk="1" fontAlgn="auto" hangingPunct="1">
              <a:spcAft>
                <a:spcPts val="0"/>
              </a:spcAft>
              <a:buClrTx/>
              <a:buSzPct val="100000"/>
              <a:buFont typeface="Arial" panose="020B0604020202020204" pitchFamily="34" charset="0"/>
              <a:buChar char="•"/>
              <a:defRPr/>
            </a:pPr>
            <a:r>
              <a:rPr lang="en-CA" sz="2200" dirty="0">
                <a:solidFill>
                  <a:schemeClr val="tx1">
                    <a:lumMod val="65000"/>
                    <a:lumOff val="35000"/>
                  </a:schemeClr>
                </a:solidFill>
                <a:latin typeface="Calibri" panose="020F0502020204030204" pitchFamily="34" charset="0"/>
              </a:rPr>
              <a:t>The Canadian Partnership Against Cancer collects information annually on </a:t>
            </a:r>
            <a:r>
              <a:rPr lang="en-CA" sz="2200" dirty="0" smtClean="0">
                <a:solidFill>
                  <a:schemeClr val="tx1">
                    <a:lumMod val="65000"/>
                    <a:lumOff val="35000"/>
                  </a:schemeClr>
                </a:solidFill>
                <a:latin typeface="Calibri" panose="020F0502020204030204" pitchFamily="34" charset="0"/>
              </a:rPr>
              <a:t>national, provincial </a:t>
            </a:r>
            <a:r>
              <a:rPr lang="en-CA" sz="2200" dirty="0">
                <a:solidFill>
                  <a:schemeClr val="tx1">
                    <a:lumMod val="65000"/>
                    <a:lumOff val="35000"/>
                  </a:schemeClr>
                </a:solidFill>
                <a:latin typeface="Calibri" panose="020F0502020204030204" pitchFamily="34" charset="0"/>
              </a:rPr>
              <a:t>and territorial </a:t>
            </a:r>
            <a:r>
              <a:rPr lang="en-CA" sz="2200" dirty="0" smtClean="0">
                <a:solidFill>
                  <a:schemeClr val="tx1">
                    <a:lumMod val="65000"/>
                    <a:lumOff val="35000"/>
                  </a:schemeClr>
                </a:solidFill>
                <a:latin typeface="Calibri" panose="020F0502020204030204" pitchFamily="34" charset="0"/>
              </a:rPr>
              <a:t>cervical cancer </a:t>
            </a:r>
            <a:r>
              <a:rPr lang="en-CA" sz="2200" dirty="0">
                <a:solidFill>
                  <a:schemeClr val="tx1">
                    <a:lumMod val="65000"/>
                    <a:lumOff val="35000"/>
                  </a:schemeClr>
                </a:solidFill>
                <a:latin typeface="Calibri" panose="020F0502020204030204" pitchFamily="34" charset="0"/>
              </a:rPr>
              <a:t>screening guidelines, strategies, and activities. </a:t>
            </a:r>
          </a:p>
          <a:p>
            <a:pPr marL="0" indent="0" eaLnBrk="1" fontAlgn="auto" hangingPunct="1">
              <a:spcAft>
                <a:spcPts val="0"/>
              </a:spcAft>
              <a:buClrTx/>
              <a:buSzPct val="100000"/>
              <a:buNone/>
              <a:defRPr/>
            </a:pPr>
            <a:endParaRPr lang="en-CA" sz="2200" dirty="0">
              <a:latin typeface="Calibri" panose="020F0502020204030204" pitchFamily="34" charset="0"/>
            </a:endParaRPr>
          </a:p>
          <a:p>
            <a:pPr>
              <a:buClrTx/>
              <a:buSzPct val="100000"/>
              <a:buFont typeface="Arial" panose="020B0604020202020204" pitchFamily="34" charset="0"/>
              <a:buChar char="•"/>
              <a:defRPr/>
            </a:pPr>
            <a:r>
              <a:rPr lang="en-CA" sz="2200" dirty="0">
                <a:solidFill>
                  <a:schemeClr val="tx1">
                    <a:lumMod val="65000"/>
                    <a:lumOff val="35000"/>
                  </a:schemeClr>
                </a:solidFill>
                <a:latin typeface="Calibri" panose="020F0502020204030204" pitchFamily="34" charset="0"/>
              </a:rPr>
              <a:t>This scan summarizes the data collected </a:t>
            </a:r>
            <a:r>
              <a:rPr lang="en-CA" sz="2200" dirty="0" smtClean="0">
                <a:solidFill>
                  <a:schemeClr val="tx1">
                    <a:lumMod val="65000"/>
                    <a:lumOff val="35000"/>
                  </a:schemeClr>
                </a:solidFill>
                <a:latin typeface="Calibri" panose="020F0502020204030204" pitchFamily="34" charset="0"/>
              </a:rPr>
              <a:t>from </a:t>
            </a:r>
            <a:r>
              <a:rPr lang="en-CA" sz="2200" dirty="0">
                <a:solidFill>
                  <a:schemeClr val="tx1">
                    <a:lumMod val="65000"/>
                    <a:lumOff val="35000"/>
                  </a:schemeClr>
                </a:solidFill>
                <a:latin typeface="Calibri" panose="020F0502020204030204" pitchFamily="34" charset="0"/>
              </a:rPr>
              <a:t>provincial and territorial screening programs and is intended to provide information on policy and practice.</a:t>
            </a:r>
          </a:p>
          <a:p>
            <a:pPr>
              <a:buNone/>
            </a:pPr>
            <a:endParaRPr lang="en-US" sz="2500" dirty="0" smtClean="0">
              <a:latin typeface="Calibri"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18393"/>
            <a:ext cx="6861048" cy="990600"/>
          </a:xfrm>
        </p:spPr>
        <p:txBody>
          <a:bodyPr/>
          <a:lstStyle/>
          <a:p>
            <a:r>
              <a:rPr lang="en-US" sz="3200" b="1" dirty="0" smtClean="0">
                <a:latin typeface="Calibri" panose="020F0502020204030204" pitchFamily="34" charset="0"/>
              </a:rPr>
              <a:t>Invitation for Cervical Cancer Screening</a:t>
            </a:r>
            <a:endParaRPr lang="en-CA" sz="3200" b="1" dirty="0">
              <a:latin typeface="Calibri" panose="020F0502020204030204" pitchFamily="34" charset="0"/>
            </a:endParaRPr>
          </a:p>
        </p:txBody>
      </p:sp>
      <p:graphicFrame>
        <p:nvGraphicFramePr>
          <p:cNvPr id="5" name="Group 212"/>
          <p:cNvGraphicFramePr>
            <a:graphicFrameLocks noGrp="1"/>
          </p:cNvGraphicFramePr>
          <p:nvPr>
            <p:ph sz="quarter" idx="1"/>
            <p:extLst>
              <p:ext uri="{D42A27DB-BD31-4B8C-83A1-F6EECF244321}">
                <p14:modId xmlns:p14="http://schemas.microsoft.com/office/powerpoint/2010/main" val="1163708390"/>
              </p:ext>
            </p:extLst>
          </p:nvPr>
        </p:nvGraphicFramePr>
        <p:xfrm>
          <a:off x="152400" y="1609025"/>
          <a:ext cx="8818179" cy="4358640"/>
        </p:xfrm>
        <a:graphic>
          <a:graphicData uri="http://schemas.openxmlformats.org/drawingml/2006/table">
            <a:tbl>
              <a:tblPr/>
              <a:tblGrid>
                <a:gridCol w="1807779"/>
                <a:gridCol w="2819400"/>
                <a:gridCol w="2209800"/>
                <a:gridCol w="1981200"/>
              </a:tblGrid>
              <a:tr h="364103">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a:buNone/>
                        <a:tabLst/>
                      </a:pPr>
                      <a:endParaRPr kumimoji="0" lang="en-CA" sz="1000" b="1" i="0" u="none" strike="noStrike" cap="none" normalizeH="0" baseline="0" dirty="0" smtClean="0">
                        <a:ln>
                          <a:noFill/>
                        </a:ln>
                        <a:solidFill>
                          <a:schemeClr val="tx1"/>
                        </a:solidFill>
                        <a:effectLst/>
                        <a:latin typeface="Calibri" panose="020F0502020204030204" pitchFamily="34" charset="0"/>
                        <a:ea typeface="ヒラギノ角ゴ Pro W3"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AC"/>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a:buNone/>
                        <a:tabLst/>
                      </a:pPr>
                      <a:r>
                        <a:rPr kumimoji="0" lang="en-US" sz="1000" b="1" i="0" u="none" strike="noStrike" cap="none" normalizeH="0" baseline="0" dirty="0" smtClean="0">
                          <a:ln>
                            <a:noFill/>
                          </a:ln>
                          <a:solidFill>
                            <a:schemeClr val="bg1"/>
                          </a:solidFill>
                          <a:effectLst/>
                          <a:latin typeface="Calibri" panose="020F0502020204030204" pitchFamily="34" charset="0"/>
                          <a:ea typeface="ヒラギノ角ゴ Pro W3" charset="-128"/>
                        </a:rPr>
                        <a:t>Initial letter of invitation </a:t>
                      </a:r>
                      <a:r>
                        <a:rPr kumimoji="0" lang="en-US" sz="1000" b="0" i="0" u="none" strike="noStrike" cap="none" normalizeH="0" baseline="0" dirty="0" smtClean="0">
                          <a:ln>
                            <a:noFill/>
                          </a:ln>
                          <a:solidFill>
                            <a:schemeClr val="bg1"/>
                          </a:solidFill>
                          <a:effectLst/>
                          <a:latin typeface="Calibri" panose="020F0502020204030204" pitchFamily="34" charset="0"/>
                          <a:ea typeface="ヒラギノ角ゴ Pro W3"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AC"/>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a:buNone/>
                        <a:tabLst/>
                      </a:pPr>
                      <a:r>
                        <a:rPr kumimoji="0" lang="en-CA" sz="1000" b="1" i="0" u="none" strike="noStrike" cap="none" normalizeH="0" baseline="0" dirty="0" smtClean="0">
                          <a:ln>
                            <a:noFill/>
                          </a:ln>
                          <a:solidFill>
                            <a:schemeClr val="bg1"/>
                          </a:solidFill>
                          <a:effectLst/>
                          <a:latin typeface="Calibri" panose="020F0502020204030204" pitchFamily="34" charset="0"/>
                          <a:ea typeface="ヒラギノ角ゴ Pro W3" charset="-128"/>
                        </a:rPr>
                        <a:t>Other method of recruitment (please specify - e.g. phone call)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AC"/>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a:buNone/>
                        <a:tabLst/>
                      </a:pPr>
                      <a:r>
                        <a:rPr kumimoji="0" lang="en-CA" sz="1000" b="1" i="0" u="none" strike="noStrike" cap="none" normalizeH="0" baseline="0" dirty="0" smtClean="0">
                          <a:ln>
                            <a:noFill/>
                          </a:ln>
                          <a:solidFill>
                            <a:schemeClr val="bg1"/>
                          </a:solidFill>
                          <a:effectLst/>
                          <a:latin typeface="Calibri" panose="020F0502020204030204" pitchFamily="34" charset="0"/>
                          <a:ea typeface="ヒラギノ角ゴ Pro W3" charset="-128"/>
                        </a:rPr>
                        <a:t>Target age group  for recruitment </a:t>
                      </a:r>
                      <a:r>
                        <a:rPr kumimoji="0" lang="en-CA" sz="1000" b="0" i="0" kern="1200" dirty="0" smtClean="0">
                          <a:solidFill>
                            <a:schemeClr val="bg1"/>
                          </a:solidFill>
                          <a:effectLst/>
                          <a:latin typeface="Calibri" panose="020F0502020204030204" pitchFamily="34" charset="0"/>
                          <a:ea typeface="+mn-ea"/>
                          <a:cs typeface="+mn-cs"/>
                        </a:rPr>
                        <a:t>‡</a:t>
                      </a:r>
                      <a:endParaRPr kumimoji="0" lang="en-CA" sz="1000" b="1" i="0" u="none" strike="noStrike" cap="none" normalizeH="0" baseline="0" dirty="0" smtClean="0">
                        <a:ln>
                          <a:noFill/>
                        </a:ln>
                        <a:solidFill>
                          <a:schemeClr val="bg1"/>
                        </a:solidFill>
                        <a:effectLst/>
                        <a:latin typeface="Calibri" panose="020F0502020204030204" pitchFamily="34" charset="0"/>
                        <a:ea typeface="ヒラギノ角ゴ Pro W3"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AC"/>
                    </a:solidFill>
                  </a:tcPr>
                </a:tc>
              </a:tr>
              <a:tr h="224063">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a:buNone/>
                        <a:tabLst/>
                      </a:pPr>
                      <a:r>
                        <a:rPr kumimoji="0" lang="en-US" sz="1000" b="1" i="0" u="none" strike="noStrike" cap="none" normalizeH="0" baseline="0" dirty="0" smtClean="0">
                          <a:ln>
                            <a:noFill/>
                          </a:ln>
                          <a:solidFill>
                            <a:schemeClr val="bg1"/>
                          </a:solidFill>
                          <a:effectLst/>
                          <a:latin typeface="Calibri" panose="020F0502020204030204" pitchFamily="34" charset="0"/>
                          <a:ea typeface="ヒラギノ角ゴ Pro W3" charset="-128"/>
                        </a:rPr>
                        <a:t>Nunavut*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AC"/>
                    </a:solidFill>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CA" sz="10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sym typeface="Wingdings 2" pitchFamily="18" charset="2"/>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000" b="0" i="0" u="none" strike="noStrike" kern="1200" cap="none" normalizeH="0" baseline="0" dirty="0" smtClean="0">
                        <a:ln>
                          <a:noFill/>
                        </a:ln>
                        <a:solidFill>
                          <a:srgbClr val="00B050"/>
                        </a:solidFill>
                        <a:effectLst/>
                        <a:latin typeface="Calibri" panose="020F0502020204030204" pitchFamily="34" charset="0"/>
                        <a:ea typeface="ヒラギノ角ゴ Pro W3" charset="-128"/>
                        <a:cs typeface="+mn-cs"/>
                        <a:sym typeface="Wingdings 2" pitchFamily="18" charset="2"/>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000" b="0" i="0" u="none" strike="noStrike" cap="none" normalizeH="0" baseline="0" dirty="0" smtClean="0">
                        <a:ln>
                          <a:noFill/>
                        </a:ln>
                        <a:solidFill>
                          <a:srgbClr val="00B050"/>
                        </a:solidFill>
                        <a:effectLst/>
                        <a:latin typeface="Calibri" panose="020F0502020204030204" pitchFamily="34" charset="0"/>
                        <a:ea typeface="ヒラギノ角ゴ Pro W3" charset="-128"/>
                        <a:sym typeface="Wingdings 2" pitchFamily="18" charset="2"/>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r>
              <a:tr h="224063">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a:buNone/>
                        <a:tabLst/>
                      </a:pPr>
                      <a:r>
                        <a:rPr kumimoji="0" lang="en-US" sz="1000" b="1" i="0" u="none" strike="noStrike" cap="none" normalizeH="0" baseline="0" dirty="0" smtClean="0">
                          <a:ln>
                            <a:noFill/>
                          </a:ln>
                          <a:solidFill>
                            <a:schemeClr val="bg1"/>
                          </a:solidFill>
                          <a:effectLst/>
                          <a:latin typeface="Calibri" panose="020F0502020204030204" pitchFamily="34" charset="0"/>
                          <a:ea typeface="ヒラギノ角ゴ Pro W3" charset="-128"/>
                        </a:rPr>
                        <a:t>Northwest Territories*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AC"/>
                    </a:solidFill>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0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sym typeface="Wingdings 2" pitchFamily="18" charset="2"/>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000" b="0" i="0" u="none" strike="noStrike" kern="1200" cap="none" normalizeH="0" baseline="0" dirty="0" smtClean="0">
                        <a:ln>
                          <a:noFill/>
                        </a:ln>
                        <a:solidFill>
                          <a:srgbClr val="00B050"/>
                        </a:solidFill>
                        <a:effectLst/>
                        <a:latin typeface="Calibri" panose="020F0502020204030204" pitchFamily="34" charset="0"/>
                        <a:ea typeface="ヒラギノ角ゴ Pro W3" charset="-128"/>
                        <a:cs typeface="+mn-cs"/>
                        <a:sym typeface="Wingdings 2" pitchFamily="18" charset="2"/>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000" b="0" i="0" u="none" strike="noStrike" cap="none" normalizeH="0" baseline="0" dirty="0" smtClean="0">
                        <a:ln>
                          <a:noFill/>
                        </a:ln>
                        <a:solidFill>
                          <a:srgbClr val="00B050"/>
                        </a:solidFill>
                        <a:effectLst/>
                        <a:latin typeface="Calibri" panose="020F0502020204030204" pitchFamily="34" charset="0"/>
                        <a:ea typeface="ヒラギノ角ゴ Pro W3" charset="-128"/>
                        <a:sym typeface="Wingdings 2" pitchFamily="18" charset="2"/>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r>
              <a:tr h="224063">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a:buNone/>
                        <a:tabLst/>
                      </a:pPr>
                      <a:r>
                        <a:rPr kumimoji="0" lang="en-US" sz="1000" b="1" i="0" u="none" strike="noStrike" cap="none" normalizeH="0" baseline="0" dirty="0" smtClean="0">
                          <a:ln>
                            <a:noFill/>
                          </a:ln>
                          <a:solidFill>
                            <a:schemeClr val="bg1"/>
                          </a:solidFill>
                          <a:effectLst/>
                          <a:latin typeface="Calibri" panose="020F0502020204030204" pitchFamily="34" charset="0"/>
                          <a:ea typeface="ヒラギノ角ゴ Pro W3" charset="-128"/>
                        </a:rPr>
                        <a:t>Yukon*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AC"/>
                    </a:solidFill>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0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sym typeface="Wingdings 2" pitchFamily="18" charset="2"/>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000" b="0" i="0" u="none" strike="noStrike" kern="1200" cap="none" normalizeH="0" baseline="0" dirty="0" smtClean="0">
                        <a:ln>
                          <a:noFill/>
                        </a:ln>
                        <a:solidFill>
                          <a:srgbClr val="00B050"/>
                        </a:solidFill>
                        <a:effectLst/>
                        <a:latin typeface="Calibri" panose="020F0502020204030204" pitchFamily="34" charset="0"/>
                        <a:ea typeface="ヒラギノ角ゴ Pro W3" charset="-128"/>
                        <a:cs typeface="+mn-cs"/>
                        <a:sym typeface="Wingdings 2" pitchFamily="18" charset="2"/>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000" b="0" i="0" u="none" strike="noStrike" cap="none" normalizeH="0" baseline="0" dirty="0" smtClean="0">
                        <a:ln>
                          <a:noFill/>
                        </a:ln>
                        <a:solidFill>
                          <a:srgbClr val="00B050"/>
                        </a:solidFill>
                        <a:effectLst/>
                        <a:latin typeface="Calibri" panose="020F0502020204030204" pitchFamily="34" charset="0"/>
                        <a:ea typeface="ヒラギノ角ゴ Pro W3" charset="-128"/>
                        <a:sym typeface="Wingdings 2" pitchFamily="18" charset="2"/>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r>
              <a:tr h="224063">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a:buNone/>
                        <a:tabLst/>
                      </a:pPr>
                      <a:r>
                        <a:rPr kumimoji="0" lang="en-US" sz="1000" b="1" i="0" u="none" strike="noStrike" cap="none" normalizeH="0" baseline="0" dirty="0" smtClean="0">
                          <a:ln>
                            <a:noFill/>
                          </a:ln>
                          <a:solidFill>
                            <a:schemeClr val="bg1"/>
                          </a:solidFill>
                          <a:effectLst/>
                          <a:latin typeface="Calibri" panose="020F0502020204030204" pitchFamily="34" charset="0"/>
                          <a:ea typeface="ヒラギノ角ゴ Pro W3" charset="-128"/>
                        </a:rPr>
                        <a:t>British Columbia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AC"/>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a:buNone/>
                        <a:tabLst/>
                      </a:pPr>
                      <a:r>
                        <a:rPr kumimoji="0" lang="en-US" sz="1000" b="1"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sym typeface="Wingdings 2" pitchFamily="18"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a:buNone/>
                        <a:tabLst/>
                      </a:pPr>
                      <a:r>
                        <a:rPr kumimoji="0" lang="en-US" sz="10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sym typeface="Wingdings 2" pitchFamily="18" charset="2"/>
                        </a:rPr>
                        <a:t>----</a:t>
                      </a:r>
                      <a:endParaRPr kumimoji="0" lang="en-CA" sz="10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sym typeface="Wingdings 2"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a:buNone/>
                        <a:tabLst/>
                      </a:pPr>
                      <a:r>
                        <a:rPr kumimoji="0" lang="en-US" sz="10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sym typeface="Wingdings 2" pitchFamily="18" charset="2"/>
                        </a:rPr>
                        <a:t>26-69</a:t>
                      </a:r>
                      <a:endParaRPr kumimoji="0" lang="en-CA" sz="10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sym typeface="Wingdings 2"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64103">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a:buNone/>
                        <a:tabLst/>
                      </a:pPr>
                      <a:r>
                        <a:rPr kumimoji="0" lang="en-US" sz="1000" b="1" i="0" u="none" strike="noStrike" cap="none" normalizeH="0" baseline="0" dirty="0" smtClean="0">
                          <a:ln>
                            <a:noFill/>
                          </a:ln>
                          <a:solidFill>
                            <a:schemeClr val="bg1"/>
                          </a:solidFill>
                          <a:effectLst/>
                          <a:latin typeface="Calibri" panose="020F0502020204030204" pitchFamily="34" charset="0"/>
                          <a:ea typeface="ヒラギノ角ゴ Pro W3" charset="-128"/>
                        </a:rPr>
                        <a:t>Alberta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AC"/>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a:buNone/>
                        <a:tabLst/>
                      </a:pPr>
                      <a:r>
                        <a:rPr kumimoji="0" lang="en-US" sz="10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sym typeface="Wingdings 2" pitchFamily="18" charset="2"/>
                        </a:rPr>
                        <a:t>Yes – Initial invitation letter sent to all age eligible and new residents to Alberta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a:buNone/>
                        <a:tabLst/>
                      </a:pPr>
                      <a:r>
                        <a:rPr kumimoji="0" lang="en-US" sz="10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sym typeface="Wingdings 2" pitchFamily="18" charset="2"/>
                        </a:rPr>
                        <a:t>----</a:t>
                      </a:r>
                      <a:endParaRPr kumimoji="0" lang="en-CA" sz="10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sym typeface="Wingdings 2"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a:buNone/>
                        <a:tabLst/>
                      </a:pPr>
                      <a:r>
                        <a:rPr kumimoji="0" lang="en-CA" sz="10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sym typeface="Wingdings 2" pitchFamily="18" charset="2"/>
                        </a:rPr>
                        <a:t>Age 25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24063">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a:buNone/>
                        <a:tabLst/>
                      </a:pPr>
                      <a:r>
                        <a:rPr kumimoji="0" lang="en-US" sz="1000" b="1" i="0" u="none" strike="noStrike" cap="none" normalizeH="0" baseline="0" dirty="0" smtClean="0">
                          <a:ln>
                            <a:noFill/>
                          </a:ln>
                          <a:solidFill>
                            <a:schemeClr val="bg1"/>
                          </a:solidFill>
                          <a:effectLst/>
                          <a:latin typeface="Calibri" panose="020F0502020204030204" pitchFamily="34" charset="0"/>
                          <a:ea typeface="ヒラギノ角ゴ Pro W3" charset="-128"/>
                        </a:rPr>
                        <a:t>Saskatchewan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AC"/>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a:buNone/>
                        <a:tabLst/>
                      </a:pPr>
                      <a:r>
                        <a:rPr kumimoji="0" lang="en-US" sz="10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sym typeface="Wingdings 2" pitchFamily="18" charset="2"/>
                        </a:rPr>
                        <a:t>Yes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a:buNone/>
                        <a:tabLst/>
                      </a:pPr>
                      <a:r>
                        <a:rPr kumimoji="0" lang="en-US" sz="10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sym typeface="Wingdings 2" pitchFamily="18" charset="2"/>
                        </a:rPr>
                        <a:t>----</a:t>
                      </a:r>
                      <a:endParaRPr kumimoji="0" lang="en-CA" sz="10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sym typeface="Wingdings 2"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a:buNone/>
                        <a:tabLst/>
                      </a:pPr>
                      <a:r>
                        <a:rPr kumimoji="0" lang="en-CA" sz="10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sym typeface="Wingdings 2" pitchFamily="18" charset="2"/>
                        </a:rPr>
                        <a:t>21-69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78927">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a:buNone/>
                        <a:tabLst/>
                      </a:pPr>
                      <a:r>
                        <a:rPr kumimoji="0" lang="en-US" sz="1000" b="1" i="0" u="none" strike="noStrike" cap="none" normalizeH="0" baseline="0" dirty="0" smtClean="0">
                          <a:ln>
                            <a:noFill/>
                          </a:ln>
                          <a:solidFill>
                            <a:schemeClr val="bg1"/>
                          </a:solidFill>
                          <a:effectLst/>
                          <a:latin typeface="Calibri" panose="020F0502020204030204" pitchFamily="34" charset="0"/>
                          <a:ea typeface="ヒラギノ角ゴ Pro W3" charset="-128"/>
                        </a:rPr>
                        <a:t>Manitoba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AC"/>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a:buNone/>
                        <a:tabLst/>
                      </a:pPr>
                      <a:r>
                        <a:rPr kumimoji="0" lang="en-US" sz="10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sym typeface="Wingdings 2" pitchFamily="18" charset="2"/>
                        </a:rPr>
                        <a:t>Yes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a:buNone/>
                        <a:tabLst/>
                      </a:pPr>
                      <a:r>
                        <a:rPr kumimoji="0" lang="en-US" sz="10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sym typeface="Wingdings 2" pitchFamily="18" charset="2"/>
                        </a:rPr>
                        <a:t>Women over age 18 are automatically part of the cervical screening registry.</a:t>
                      </a:r>
                      <a:endParaRPr kumimoji="0" lang="en-CA" sz="10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sym typeface="Wingdings 2"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a:buNone/>
                        <a:tabLst/>
                      </a:pPr>
                      <a:r>
                        <a:rPr kumimoji="0" lang="en-US" sz="10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sym typeface="Wingdings 2" pitchFamily="18" charset="2"/>
                        </a:rPr>
                        <a:t>Invitation letters are sent to unscreened women over age 26</a:t>
                      </a:r>
                      <a:endParaRPr kumimoji="0" lang="en-CA" sz="10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sym typeface="Wingdings 2"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61692">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a:buNone/>
                        <a:tabLst/>
                      </a:pPr>
                      <a:r>
                        <a:rPr kumimoji="0" lang="en-US" sz="1000" b="1" i="0" u="none" strike="noStrike" cap="none" normalizeH="0" baseline="0" dirty="0" smtClean="0">
                          <a:ln>
                            <a:noFill/>
                          </a:ln>
                          <a:solidFill>
                            <a:schemeClr val="bg1"/>
                          </a:solidFill>
                          <a:effectLst/>
                          <a:latin typeface="Calibri" panose="020F0502020204030204" pitchFamily="34" charset="0"/>
                          <a:ea typeface="ヒラギノ角ゴ Pro W3" charset="-128"/>
                        </a:rPr>
                        <a:t>Ontario</a:t>
                      </a:r>
                      <a:r>
                        <a:rPr lang="en-US" sz="1000" b="1" dirty="0" smtClean="0">
                          <a:solidFill>
                            <a:schemeClr val="bg1"/>
                          </a:solidFill>
                          <a:latin typeface="Calibri" panose="020F0502020204030204" pitchFamily="34" charset="0"/>
                          <a:ea typeface="ヒラギノ角ゴ Pro W3" charset="-128"/>
                        </a:rPr>
                        <a:t>§</a:t>
                      </a:r>
                      <a:endParaRPr kumimoji="0" lang="en-US" sz="1000" b="1" i="0" u="none" strike="noStrike" cap="none" normalizeH="0" baseline="0" dirty="0" smtClean="0">
                        <a:ln>
                          <a:noFill/>
                        </a:ln>
                        <a:solidFill>
                          <a:schemeClr val="bg1"/>
                        </a:solidFill>
                        <a:effectLst/>
                        <a:latin typeface="Calibri" panose="020F0502020204030204" pitchFamily="34" charset="0"/>
                        <a:ea typeface="ヒラギノ角ゴ Pro W3" charset="-128"/>
                      </a:endParaRPr>
                    </a:p>
                    <a:p>
                      <a:pPr marL="0" marR="0" lvl="0" indent="0" algn="l" defTabSz="914400" rtl="0" eaLnBrk="1" fontAlgn="base" latinLnBrk="0" hangingPunct="1">
                        <a:lnSpc>
                          <a:spcPct val="100000"/>
                        </a:lnSpc>
                        <a:spcBef>
                          <a:spcPct val="20000"/>
                        </a:spcBef>
                        <a:spcAft>
                          <a:spcPct val="0"/>
                        </a:spcAft>
                        <a:buClr>
                          <a:srgbClr val="FBAF5F"/>
                        </a:buClr>
                        <a:buSzPct val="88000"/>
                        <a:buFont typeface="Times"/>
                        <a:buNone/>
                        <a:tabLst/>
                      </a:pPr>
                      <a:endParaRPr kumimoji="0" lang="en-US" sz="1000" b="1" i="0" u="none" strike="noStrike" cap="none" normalizeH="0" baseline="0" dirty="0" smtClean="0">
                        <a:ln>
                          <a:noFill/>
                        </a:ln>
                        <a:solidFill>
                          <a:schemeClr val="bg1"/>
                        </a:solidFill>
                        <a:effectLst/>
                        <a:latin typeface="Calibri" panose="020F0502020204030204" pitchFamily="34" charset="0"/>
                        <a:ea typeface="ヒラギノ角ゴ Pro W3"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AC"/>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a:buNone/>
                        <a:tabLst/>
                        <a:defRPr/>
                      </a:pPr>
                      <a:r>
                        <a:rPr kumimoji="0" lang="en-CA" sz="10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sym typeface="Wingdings 2" pitchFamily="18" charset="2"/>
                        </a:rPr>
                        <a:t>Yes</a:t>
                      </a:r>
                    </a:p>
                    <a:p>
                      <a:pPr marL="0" marR="0" lvl="0" indent="0" algn="ctr" defTabSz="914400" rtl="0" eaLnBrk="1" fontAlgn="base" latinLnBrk="0" hangingPunct="1">
                        <a:lnSpc>
                          <a:spcPct val="100000"/>
                        </a:lnSpc>
                        <a:spcBef>
                          <a:spcPct val="20000"/>
                        </a:spcBef>
                        <a:spcAft>
                          <a:spcPct val="0"/>
                        </a:spcAft>
                        <a:buClr>
                          <a:srgbClr val="FBAF5F"/>
                        </a:buClr>
                        <a:buSzPct val="88000"/>
                        <a:buFont typeface="Times"/>
                        <a:buNone/>
                        <a:tabLst/>
                        <a:defRPr/>
                      </a:pPr>
                      <a:r>
                        <a:rPr kumimoji="0" lang="en-CA" sz="10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sym typeface="Wingdings 2" pitchFamily="18" charset="2"/>
                        </a:rPr>
                        <a:t>Invitation letters are sent to invite women to get screened through their primary care providers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a:buNone/>
                        <a:tabLst/>
                      </a:pPr>
                      <a:r>
                        <a:rPr kumimoji="0" lang="en-CA" sz="10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sym typeface="Wingdings 2" pitchFamily="18" charset="2"/>
                        </a:rPr>
                        <a:t>N/A;</a:t>
                      </a:r>
                    </a:p>
                    <a:p>
                      <a:pPr marL="0" marR="0" lvl="0" indent="0" algn="ctr" defTabSz="914400" rtl="0" eaLnBrk="1" fontAlgn="base" latinLnBrk="0" hangingPunct="1">
                        <a:lnSpc>
                          <a:spcPct val="100000"/>
                        </a:lnSpc>
                        <a:spcBef>
                          <a:spcPct val="20000"/>
                        </a:spcBef>
                        <a:spcAft>
                          <a:spcPct val="0"/>
                        </a:spcAft>
                        <a:buClr>
                          <a:srgbClr val="FBAF5F"/>
                        </a:buClr>
                        <a:buSzPct val="88000"/>
                        <a:buFont typeface="Times"/>
                        <a:buNone/>
                        <a:tabLst/>
                      </a:pPr>
                      <a:r>
                        <a:rPr kumimoji="0" lang="en-CA" sz="10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sym typeface="Wingdings 2" pitchFamily="18" charset="2"/>
                        </a:rPr>
                        <a:t>Web presence and contact centre are available to offer information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a:buNone/>
                        <a:tabLst/>
                        <a:defRPr/>
                      </a:pPr>
                      <a:r>
                        <a:rPr kumimoji="0" lang="en-CA" sz="1000" b="0" i="0" u="none" strike="noStrike" kern="1200"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cs typeface="+mn-cs"/>
                          <a:sym typeface="Wingdings 2" pitchFamily="18" charset="2"/>
                        </a:rPr>
                        <a:t>30 to 69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40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000" b="1" i="0" u="none" strike="noStrike" cap="none" normalizeH="0" baseline="0" dirty="0" smtClean="0">
                          <a:ln>
                            <a:noFill/>
                          </a:ln>
                          <a:solidFill>
                            <a:schemeClr val="bg1"/>
                          </a:solidFill>
                          <a:effectLst/>
                          <a:latin typeface="Calibri" panose="020F0502020204030204" pitchFamily="34" charset="0"/>
                          <a:ea typeface="ヒラギノ角ゴ Pro W3" charset="-128"/>
                        </a:rPr>
                        <a:t>Québec*</a:t>
                      </a:r>
                      <a:endParaRPr kumimoji="0" lang="en-CA" sz="1000" b="0" i="0" u="none" strike="noStrike" cap="none" normalizeH="0" baseline="0" dirty="0" smtClean="0">
                        <a:ln>
                          <a:noFill/>
                        </a:ln>
                        <a:solidFill>
                          <a:schemeClr val="bg1"/>
                        </a:solidFill>
                        <a:effectLst/>
                        <a:latin typeface="Calibri" panose="020F0502020204030204" pitchFamily="34" charset="0"/>
                        <a:ea typeface="ヒラギノ角ゴ Pro W3"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AC"/>
                    </a:solidFill>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0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sym typeface="Wingdings 2" pitchFamily="18" charset="2"/>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000" b="0" i="0" u="none" strike="noStrike" kern="1200" cap="none" normalizeH="0" baseline="0" dirty="0" smtClean="0">
                        <a:ln>
                          <a:noFill/>
                        </a:ln>
                        <a:solidFill>
                          <a:srgbClr val="00B050"/>
                        </a:solidFill>
                        <a:effectLst/>
                        <a:latin typeface="Calibri" panose="020F0502020204030204" pitchFamily="34" charset="0"/>
                        <a:ea typeface="ヒラギノ角ゴ Pro W3" charset="-128"/>
                        <a:cs typeface="+mn-cs"/>
                        <a:sym typeface="Wingdings 2" pitchFamily="18" charset="2"/>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000" b="0" i="0" u="none" strike="noStrike" cap="none" normalizeH="0" baseline="0" dirty="0" smtClean="0">
                        <a:ln>
                          <a:noFill/>
                        </a:ln>
                        <a:solidFill>
                          <a:srgbClr val="00B050"/>
                        </a:solidFill>
                        <a:effectLst/>
                        <a:latin typeface="Calibri" panose="020F0502020204030204" pitchFamily="34" charset="0"/>
                        <a:ea typeface="ヒラギノ角ゴ Pro W3" charset="-128"/>
                        <a:sym typeface="Wingdings 2" pitchFamily="18" charset="2"/>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r>
              <a:tr h="364103">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a:buNone/>
                        <a:tabLst/>
                      </a:pPr>
                      <a:r>
                        <a:rPr kumimoji="0" lang="en-US" sz="1000" b="1" i="0" u="none" strike="noStrike" cap="none" normalizeH="0" baseline="0" dirty="0" smtClean="0">
                          <a:ln>
                            <a:noFill/>
                          </a:ln>
                          <a:solidFill>
                            <a:schemeClr val="bg1"/>
                          </a:solidFill>
                          <a:effectLst/>
                          <a:latin typeface="Calibri" panose="020F0502020204030204" pitchFamily="34" charset="0"/>
                          <a:ea typeface="ヒラギノ角ゴ Pro W3" charset="-128"/>
                        </a:rPr>
                        <a:t>New Brunswick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AC"/>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a:buNone/>
                        <a:tabLst/>
                        <a:defRPr/>
                      </a:pPr>
                      <a:r>
                        <a:rPr kumimoji="0" lang="en-US" sz="10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sym typeface="Wingdings 2" pitchFamily="18" charset="2"/>
                        </a:rPr>
                        <a:t>Yes</a:t>
                      </a:r>
                      <a:endParaRPr kumimoji="0" lang="en-CA" sz="10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sym typeface="Wingdings 2"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a:buNone/>
                        <a:tabLst/>
                      </a:pPr>
                      <a:r>
                        <a:rPr kumimoji="0" lang="en-US" sz="10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sym typeface="Wingdings 2" pitchFamily="18" charset="2"/>
                        </a:rPr>
                        <a:t>Supplemented with Radio and TV ads for promotion and awareness</a:t>
                      </a:r>
                      <a:endParaRPr kumimoji="0" lang="en-CA" sz="10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sym typeface="Wingdings 2"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a:buNone/>
                        <a:tabLst/>
                      </a:pPr>
                      <a:r>
                        <a:rPr kumimoji="0" lang="en-US" sz="10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sym typeface="Wingdings 2" pitchFamily="18" charset="2"/>
                        </a:rPr>
                        <a:t>----</a:t>
                      </a:r>
                      <a:endParaRPr kumimoji="0" lang="en-CA" sz="10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sym typeface="Wingdings 2"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24063">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a:buNone/>
                        <a:tabLst/>
                      </a:pPr>
                      <a:r>
                        <a:rPr kumimoji="0" lang="en-US" sz="1000" b="1" i="0" u="none" strike="noStrike" cap="none" normalizeH="0" baseline="0" dirty="0" smtClean="0">
                          <a:ln>
                            <a:noFill/>
                          </a:ln>
                          <a:solidFill>
                            <a:schemeClr val="bg1"/>
                          </a:solidFill>
                          <a:effectLst/>
                          <a:latin typeface="Calibri" panose="020F0502020204030204" pitchFamily="34" charset="0"/>
                          <a:ea typeface="ヒラギノ角ゴ Pro W3" charset="-128"/>
                        </a:rPr>
                        <a:t>Nova Scotia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AC"/>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a:buNone/>
                        <a:tabLst/>
                      </a:pPr>
                      <a:r>
                        <a:rPr kumimoji="0" lang="en-CA" sz="10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sym typeface="Wingdings 2" pitchFamily="18" charset="2"/>
                        </a:rPr>
                        <a:t>N/A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a:buNone/>
                        <a:tabLst/>
                      </a:pPr>
                      <a:r>
                        <a:rPr kumimoji="0" lang="en-CA" sz="10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sym typeface="Wingdings 2" pitchFamily="18" charset="2"/>
                        </a:rPr>
                        <a:t>N/A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a:buNone/>
                        <a:tabLst/>
                      </a:pPr>
                      <a:r>
                        <a:rPr kumimoji="0" lang="en-CA" sz="10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sym typeface="Wingdings 2" pitchFamily="18" charset="2"/>
                        </a:rPr>
                        <a:t>N/A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4063">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a:buNone/>
                        <a:tabLst/>
                      </a:pPr>
                      <a:r>
                        <a:rPr kumimoji="0" lang="en-US" sz="1000" b="1" i="0" u="none" strike="noStrike" cap="none" normalizeH="0" baseline="0" dirty="0" smtClean="0">
                          <a:ln>
                            <a:noFill/>
                          </a:ln>
                          <a:solidFill>
                            <a:schemeClr val="bg1"/>
                          </a:solidFill>
                          <a:effectLst/>
                          <a:latin typeface="Calibri" panose="020F0502020204030204" pitchFamily="34" charset="0"/>
                          <a:ea typeface="ヒラギノ角ゴ Pro W3" charset="-128"/>
                        </a:rPr>
                        <a:t>Prince Edward Island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AC"/>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a:buNone/>
                        <a:tabLst/>
                      </a:pPr>
                      <a:r>
                        <a:rPr kumimoji="0" lang="en-CA" sz="10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sym typeface="Wingdings 2" pitchFamily="18" charset="2"/>
                        </a:rPr>
                        <a:t>N/A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a:buNone/>
                        <a:tabLst/>
                      </a:pPr>
                      <a:r>
                        <a:rPr kumimoji="0" lang="en-CA" sz="10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sym typeface="Wingdings 2" pitchFamily="18" charset="2"/>
                        </a:rPr>
                        <a:t>N/A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a:buNone/>
                        <a:tabLst/>
                      </a:pPr>
                      <a:r>
                        <a:rPr kumimoji="0" lang="en-CA" sz="10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sym typeface="Wingdings 2" pitchFamily="18" charset="2"/>
                        </a:rPr>
                        <a:t>N/A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4063">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a:buNone/>
                        <a:tabLst/>
                      </a:pPr>
                      <a:r>
                        <a:rPr kumimoji="0" lang="en-US" sz="1000" b="1" i="0" u="none" strike="noStrike" cap="none" normalizeH="0" baseline="0" dirty="0" smtClean="0">
                          <a:ln>
                            <a:noFill/>
                          </a:ln>
                          <a:solidFill>
                            <a:schemeClr val="bg1"/>
                          </a:solidFill>
                          <a:effectLst/>
                          <a:latin typeface="Calibri" panose="020F0502020204030204" pitchFamily="34" charset="0"/>
                          <a:ea typeface="ヒラギノ角ゴ Pro W3" charset="-128"/>
                        </a:rPr>
                        <a:t>Newfoundland and Labrador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AC"/>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a:buNone/>
                        <a:tabLst/>
                      </a:pPr>
                      <a:r>
                        <a:rPr kumimoji="0" lang="en-US" sz="10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sym typeface="Wingdings 2" pitchFamily="18" charset="2"/>
                        </a:rPr>
                        <a:t>Pending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a:buNone/>
                        <a:tabLst/>
                      </a:pPr>
                      <a:r>
                        <a:rPr kumimoji="0" lang="en-CA" sz="10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sym typeface="Wingdings 2" pitchFamily="18" charset="2"/>
                        </a:rPr>
                        <a:t>Routine recall lists generate to HCP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a:buNone/>
                        <a:tabLst/>
                      </a:pPr>
                      <a:r>
                        <a:rPr kumimoji="0" lang="en-CA" sz="10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sym typeface="Wingdings 2" pitchFamily="18" charset="2"/>
                        </a:rPr>
                        <a:t>21-69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 name="TextBox 2"/>
          <p:cNvSpPr txBox="1"/>
          <p:nvPr/>
        </p:nvSpPr>
        <p:spPr>
          <a:xfrm>
            <a:off x="131379" y="5996226"/>
            <a:ext cx="8839200" cy="861774"/>
          </a:xfrm>
          <a:prstGeom prst="rect">
            <a:avLst/>
          </a:prstGeom>
          <a:solidFill>
            <a:schemeClr val="bg1"/>
          </a:solidFill>
        </p:spPr>
        <p:txBody>
          <a:bodyPr wrap="square" rtlCol="0">
            <a:spAutoFit/>
          </a:bodyPr>
          <a:lstStyle/>
          <a:p>
            <a:pPr lvl="0">
              <a:spcBef>
                <a:spcPts val="0"/>
              </a:spcBef>
              <a:buClr>
                <a:srgbClr val="FBAF5F"/>
              </a:buClr>
              <a:buSzPct val="88000"/>
              <a:defRPr/>
            </a:pPr>
            <a:r>
              <a:rPr lang="en-US" sz="1000" dirty="0">
                <a:solidFill>
                  <a:schemeClr val="tx1">
                    <a:lumMod val="65000"/>
                    <a:lumOff val="35000"/>
                  </a:schemeClr>
                </a:solidFill>
                <a:latin typeface="Calibri" panose="020F0502020204030204" pitchFamily="34" charset="0"/>
              </a:rPr>
              <a:t>*No organized screening program available</a:t>
            </a:r>
            <a:r>
              <a:rPr lang="en-US" sz="1000" dirty="0" smtClean="0">
                <a:solidFill>
                  <a:schemeClr val="tx1">
                    <a:lumMod val="65000"/>
                    <a:lumOff val="35000"/>
                  </a:schemeClr>
                </a:solidFill>
                <a:latin typeface="Calibri" panose="020F0502020204030204" pitchFamily="34" charset="0"/>
              </a:rPr>
              <a:t>.</a:t>
            </a:r>
          </a:p>
          <a:p>
            <a:pPr lvl="0">
              <a:spcBef>
                <a:spcPts val="0"/>
              </a:spcBef>
              <a:buClr>
                <a:srgbClr val="FBAF5F"/>
              </a:buClr>
              <a:buSzPct val="88000"/>
              <a:defRPr/>
            </a:pPr>
            <a:r>
              <a:rPr lang="en-CA" sz="1000" dirty="0" smtClean="0">
                <a:solidFill>
                  <a:schemeClr val="tx1">
                    <a:lumMod val="65000"/>
                    <a:lumOff val="35000"/>
                  </a:schemeClr>
                </a:solidFill>
                <a:latin typeface="Calibri" panose="020F0502020204030204" pitchFamily="34" charset="0"/>
              </a:rPr>
              <a:t>† Initial letter of invitation: Letters sent to women not currently enrolled in the screening program, inviting them to schedule a screening test.</a:t>
            </a:r>
          </a:p>
          <a:p>
            <a:r>
              <a:rPr lang="en-CA" sz="1000" dirty="0" smtClean="0">
                <a:solidFill>
                  <a:schemeClr val="tx1">
                    <a:lumMod val="65000"/>
                    <a:lumOff val="35000"/>
                  </a:schemeClr>
                </a:solidFill>
                <a:latin typeface="Calibri" panose="020F0502020204030204" pitchFamily="34" charset="0"/>
              </a:rPr>
              <a:t>‡ </a:t>
            </a:r>
            <a:r>
              <a:rPr lang="en-US" sz="1000" dirty="0" smtClean="0">
                <a:solidFill>
                  <a:schemeClr val="tx1">
                    <a:lumMod val="65000"/>
                    <a:lumOff val="35000"/>
                  </a:schemeClr>
                </a:solidFill>
                <a:latin typeface="Calibri" panose="020F0502020204030204" pitchFamily="34" charset="0"/>
              </a:rPr>
              <a:t>Target age group for recruitment: </a:t>
            </a:r>
            <a:r>
              <a:rPr lang="en-CA" sz="1000" dirty="0">
                <a:solidFill>
                  <a:schemeClr val="tx1">
                    <a:lumMod val="65000"/>
                    <a:lumOff val="35000"/>
                  </a:schemeClr>
                </a:solidFill>
                <a:latin typeface="Calibri" panose="020F0502020204030204" pitchFamily="34" charset="0"/>
              </a:rPr>
              <a:t>T</a:t>
            </a:r>
            <a:r>
              <a:rPr lang="en-CA" sz="1000" dirty="0" smtClean="0">
                <a:solidFill>
                  <a:schemeClr val="tx1">
                    <a:lumMod val="65000"/>
                    <a:lumOff val="35000"/>
                  </a:schemeClr>
                </a:solidFill>
                <a:latin typeface="Calibri" panose="020F0502020204030204" pitchFamily="34" charset="0"/>
              </a:rPr>
              <a:t>he </a:t>
            </a:r>
            <a:r>
              <a:rPr lang="en-CA" sz="1000" dirty="0">
                <a:solidFill>
                  <a:schemeClr val="tx1">
                    <a:lumMod val="65000"/>
                    <a:lumOff val="35000"/>
                  </a:schemeClr>
                </a:solidFill>
                <a:latin typeface="Calibri" panose="020F0502020204030204" pitchFamily="34" charset="0"/>
              </a:rPr>
              <a:t>age group that is exclusively targeted by the program for </a:t>
            </a:r>
            <a:r>
              <a:rPr lang="en-CA" sz="1000" dirty="0" smtClean="0">
                <a:solidFill>
                  <a:schemeClr val="tx1">
                    <a:lumMod val="65000"/>
                    <a:lumOff val="35000"/>
                  </a:schemeClr>
                </a:solidFill>
                <a:latin typeface="Calibri" panose="020F0502020204030204" pitchFamily="34" charset="0"/>
              </a:rPr>
              <a:t>invitation. </a:t>
            </a:r>
            <a:r>
              <a:rPr lang="en-CA" sz="1000" dirty="0">
                <a:solidFill>
                  <a:schemeClr val="tx1">
                    <a:lumMod val="65000"/>
                    <a:lumOff val="35000"/>
                  </a:schemeClr>
                </a:solidFill>
                <a:latin typeface="Calibri" panose="020F0502020204030204" pitchFamily="34" charset="0"/>
              </a:rPr>
              <a:t>This </a:t>
            </a:r>
            <a:r>
              <a:rPr lang="en-CA" sz="1000" dirty="0" smtClean="0">
                <a:solidFill>
                  <a:schemeClr val="tx1">
                    <a:lumMod val="65000"/>
                    <a:lumOff val="35000"/>
                  </a:schemeClr>
                </a:solidFill>
                <a:latin typeface="Calibri" panose="020F0502020204030204" pitchFamily="34" charset="0"/>
              </a:rPr>
              <a:t>may differ </a:t>
            </a:r>
            <a:r>
              <a:rPr lang="en-CA" sz="1000" dirty="0">
                <a:solidFill>
                  <a:schemeClr val="tx1">
                    <a:lumMod val="65000"/>
                    <a:lumOff val="35000"/>
                  </a:schemeClr>
                </a:solidFill>
                <a:latin typeface="Calibri" panose="020F0502020204030204" pitchFamily="34" charset="0"/>
              </a:rPr>
              <a:t>from the guideline specific age groups</a:t>
            </a:r>
            <a:r>
              <a:rPr lang="en-CA" sz="1000" dirty="0" smtClean="0">
                <a:solidFill>
                  <a:schemeClr val="tx1">
                    <a:lumMod val="65000"/>
                    <a:lumOff val="35000"/>
                  </a:schemeClr>
                </a:solidFill>
                <a:latin typeface="Calibri" panose="020F0502020204030204" pitchFamily="34" charset="0"/>
              </a:rPr>
              <a:t>.</a:t>
            </a:r>
          </a:p>
          <a:p>
            <a:r>
              <a:rPr lang="en-US" sz="1000" dirty="0" smtClean="0">
                <a:solidFill>
                  <a:schemeClr val="tx1">
                    <a:lumMod val="65000"/>
                    <a:lumOff val="35000"/>
                  </a:schemeClr>
                </a:solidFill>
                <a:latin typeface="Calibri" panose="020F0502020204030204" pitchFamily="34" charset="0"/>
              </a:rPr>
              <a:t>N/A: Not applicable; </a:t>
            </a:r>
            <a:r>
              <a:rPr lang="en-CA" sz="1000" dirty="0">
                <a:solidFill>
                  <a:schemeClr val="tx1">
                    <a:lumMod val="65000"/>
                    <a:lumOff val="35000"/>
                  </a:schemeClr>
                </a:solidFill>
                <a:latin typeface="Calibri" panose="020F0502020204030204" pitchFamily="34" charset="0"/>
              </a:rPr>
              <a:t>---- No information was provided at the time the data was </a:t>
            </a:r>
            <a:r>
              <a:rPr lang="en-CA" sz="1000" dirty="0" smtClean="0">
                <a:solidFill>
                  <a:schemeClr val="tx1">
                    <a:lumMod val="65000"/>
                    <a:lumOff val="35000"/>
                  </a:schemeClr>
                </a:solidFill>
                <a:latin typeface="Calibri" panose="020F0502020204030204" pitchFamily="34" charset="0"/>
              </a:rPr>
              <a:t>collected.</a:t>
            </a:r>
            <a:endParaRPr lang="en-US" sz="1000" dirty="0" smtClean="0">
              <a:solidFill>
                <a:schemeClr val="tx1">
                  <a:lumMod val="65000"/>
                  <a:lumOff val="35000"/>
                </a:schemeClr>
              </a:solidFill>
              <a:latin typeface="Calibri" panose="020F0502020204030204" pitchFamily="34" charset="0"/>
            </a:endParaRPr>
          </a:p>
          <a:p>
            <a:r>
              <a:rPr lang="en-US" sz="1000" dirty="0" smtClean="0">
                <a:solidFill>
                  <a:schemeClr val="tx1">
                    <a:lumMod val="65000"/>
                    <a:lumOff val="35000"/>
                  </a:schemeClr>
                </a:solidFill>
                <a:latin typeface="Calibri" panose="020F0502020204030204" pitchFamily="34" charset="0"/>
                <a:ea typeface="ヒラギノ角ゴ Pro W3" charset="-128"/>
              </a:rPr>
              <a:t>§ Relationship </a:t>
            </a:r>
            <a:r>
              <a:rPr lang="en-US" sz="1000" dirty="0">
                <a:solidFill>
                  <a:schemeClr val="tx1">
                    <a:lumMod val="65000"/>
                    <a:lumOff val="35000"/>
                  </a:schemeClr>
                </a:solidFill>
                <a:latin typeface="Calibri" panose="020F0502020204030204" pitchFamily="34" charset="0"/>
                <a:ea typeface="ヒラギノ角ゴ Pro W3" charset="-128"/>
              </a:rPr>
              <a:t>is with the primary care providers. OCSP correspondence program supports the </a:t>
            </a:r>
            <a:r>
              <a:rPr lang="en-US" sz="1000" dirty="0" smtClean="0">
                <a:solidFill>
                  <a:schemeClr val="tx1">
                    <a:lumMod val="65000"/>
                    <a:lumOff val="35000"/>
                  </a:schemeClr>
                </a:solidFill>
                <a:latin typeface="Calibri" panose="020F0502020204030204" pitchFamily="34" charset="0"/>
                <a:ea typeface="ヒラギノ角ゴ Pro W3" charset="-128"/>
              </a:rPr>
              <a:t>relationship.</a:t>
            </a:r>
            <a:endParaRPr lang="en-US" sz="1000" dirty="0">
              <a:solidFill>
                <a:schemeClr val="tx1">
                  <a:lumMod val="65000"/>
                  <a:lumOff val="35000"/>
                </a:schemeClr>
              </a:solidFill>
              <a:latin typeface="Calibri" panose="020F0502020204030204" pitchFamily="34" charset="0"/>
              <a:ea typeface="ヒラギノ角ゴ Pro W3" charset="-128"/>
            </a:endParaRPr>
          </a:p>
        </p:txBody>
      </p:sp>
      <p:sp>
        <p:nvSpPr>
          <p:cNvPr id="6" name="Rectangle 5"/>
          <p:cNvSpPr/>
          <p:nvPr/>
        </p:nvSpPr>
        <p:spPr>
          <a:xfrm>
            <a:off x="1930400" y="1143000"/>
            <a:ext cx="6652967" cy="461665"/>
          </a:xfrm>
          <a:prstGeom prst="rect">
            <a:avLst/>
          </a:prstGeom>
        </p:spPr>
        <p:txBody>
          <a:bodyPr wrap="square">
            <a:spAutoFit/>
          </a:bodyPr>
          <a:lstStyle/>
          <a:p>
            <a:r>
              <a:rPr lang="en-CA" sz="1200" b="1" dirty="0">
                <a:solidFill>
                  <a:schemeClr val="tx1">
                    <a:lumMod val="65000"/>
                    <a:lumOff val="35000"/>
                  </a:schemeClr>
                </a:solidFill>
                <a:latin typeface="Calibri" panose="020F0502020204030204" pitchFamily="34" charset="0"/>
              </a:rPr>
              <a:t>What are </a:t>
            </a:r>
            <a:r>
              <a:rPr lang="en-CA" sz="1200" b="1" dirty="0" smtClean="0">
                <a:solidFill>
                  <a:schemeClr val="tx1">
                    <a:lumMod val="65000"/>
                    <a:lumOff val="35000"/>
                  </a:schemeClr>
                </a:solidFill>
                <a:latin typeface="Calibri" panose="020F0502020204030204" pitchFamily="34" charset="0"/>
              </a:rPr>
              <a:t>the current strategies for initial recruitment into the cervical cancer </a:t>
            </a:r>
            <a:r>
              <a:rPr lang="en-CA" sz="1200" b="1" dirty="0">
                <a:solidFill>
                  <a:schemeClr val="tx1">
                    <a:lumMod val="65000"/>
                    <a:lumOff val="35000"/>
                  </a:schemeClr>
                </a:solidFill>
                <a:latin typeface="Calibri" panose="020F0502020204030204" pitchFamily="34" charset="0"/>
              </a:rPr>
              <a:t>screening </a:t>
            </a:r>
            <a:r>
              <a:rPr lang="en-CA" sz="1200" b="1" dirty="0" smtClean="0">
                <a:solidFill>
                  <a:schemeClr val="tx1">
                    <a:lumMod val="65000"/>
                    <a:lumOff val="35000"/>
                  </a:schemeClr>
                </a:solidFill>
                <a:latin typeface="Calibri" panose="020F0502020204030204" pitchFamily="34" charset="0"/>
              </a:rPr>
              <a:t>program in your province? </a:t>
            </a:r>
            <a:endParaRPr lang="en-CA" sz="1200" b="1" dirty="0">
              <a:solidFill>
                <a:schemeClr val="tx1">
                  <a:lumMod val="65000"/>
                  <a:lumOff val="35000"/>
                </a:schemeClr>
              </a:solidFill>
              <a:latin typeface="Calibri" panose="020F0502020204030204" pitchFamily="34" charset="0"/>
            </a:endParaRPr>
          </a:p>
        </p:txBody>
      </p:sp>
    </p:spTree>
    <p:extLst>
      <p:ext uri="{BB962C8B-B14F-4D97-AF65-F5344CB8AC3E}">
        <p14:creationId xmlns:p14="http://schemas.microsoft.com/office/powerpoint/2010/main" val="19598440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228600"/>
            <a:ext cx="7013448" cy="990600"/>
          </a:xfrm>
        </p:spPr>
        <p:txBody>
          <a:bodyPr/>
          <a:lstStyle/>
          <a:p>
            <a:r>
              <a:rPr lang="en-US" sz="3200" b="1" dirty="0" smtClean="0">
                <a:latin typeface="Calibri" panose="020F0502020204030204" pitchFamily="34" charset="0"/>
              </a:rPr>
              <a:t>Recall Following a Normal Pap Test </a:t>
            </a:r>
            <a:endParaRPr lang="en-CA" sz="3200" b="1" dirty="0">
              <a:latin typeface="Calibri" panose="020F0502020204030204" pitchFamily="34" charset="0"/>
            </a:endParaRPr>
          </a:p>
        </p:txBody>
      </p:sp>
      <p:graphicFrame>
        <p:nvGraphicFramePr>
          <p:cNvPr id="5" name="Group 97"/>
          <p:cNvGraphicFramePr>
            <a:graphicFrameLocks noGrp="1"/>
          </p:cNvGraphicFramePr>
          <p:nvPr>
            <p:ph sz="quarter" idx="1"/>
            <p:extLst>
              <p:ext uri="{D42A27DB-BD31-4B8C-83A1-F6EECF244321}">
                <p14:modId xmlns:p14="http://schemas.microsoft.com/office/powerpoint/2010/main" val="1175887367"/>
              </p:ext>
            </p:extLst>
          </p:nvPr>
        </p:nvGraphicFramePr>
        <p:xfrm>
          <a:off x="97508" y="1275471"/>
          <a:ext cx="8956040" cy="5277729"/>
        </p:xfrm>
        <a:graphic>
          <a:graphicData uri="http://schemas.openxmlformats.org/drawingml/2006/table">
            <a:tbl>
              <a:tblPr/>
              <a:tblGrid>
                <a:gridCol w="1426675"/>
                <a:gridCol w="1600199"/>
                <a:gridCol w="1183640"/>
                <a:gridCol w="1447800"/>
                <a:gridCol w="2546889"/>
                <a:gridCol w="750837"/>
              </a:tblGrid>
              <a:tr h="0">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endParaRPr kumimoji="0" lang="en-CA" sz="1000" b="1" i="0" u="none" strike="noStrike" cap="none" normalizeH="0" baseline="0" dirty="0" smtClean="0">
                        <a:ln>
                          <a:noFill/>
                        </a:ln>
                        <a:solidFill>
                          <a:schemeClr val="bg1"/>
                        </a:solidFill>
                        <a:effectLst/>
                        <a:latin typeface="Calibri" panose="020F0502020204030204" pitchFamily="34" charset="0"/>
                        <a:ea typeface="ヒラギノ角ゴ Pro W3"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AC"/>
                    </a:solidFill>
                  </a:tcPr>
                </a:tc>
                <a:tc>
                  <a:txBody>
                    <a:bodyPr/>
                    <a:lstStyle/>
                    <a:p>
                      <a:r>
                        <a:rPr lang="en-CA" sz="1000" b="1" dirty="0" smtClean="0">
                          <a:solidFill>
                            <a:schemeClr val="bg1"/>
                          </a:solidFill>
                          <a:latin typeface="Calibri" panose="020F0502020204030204" pitchFamily="34" charset="0"/>
                        </a:rPr>
                        <a:t>How are women recalled for screening at the program-identified interval? (e.g. letter, phone, email, etc.)</a:t>
                      </a:r>
                      <a:endParaRPr lang="en-CA" sz="1000" b="1" dirty="0">
                        <a:solidFill>
                          <a:schemeClr val="bg1"/>
                        </a:solidFill>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AC"/>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000" b="1" i="0" u="none" strike="noStrike" kern="1200" cap="none" normalizeH="0" baseline="0" dirty="0" smtClean="0">
                          <a:ln>
                            <a:noFill/>
                          </a:ln>
                          <a:solidFill>
                            <a:schemeClr val="bg1"/>
                          </a:solidFill>
                          <a:effectLst/>
                          <a:latin typeface="Calibri" panose="020F0502020204030204" pitchFamily="34" charset="0"/>
                          <a:ea typeface="ヒラギノ角ゴ Pro W3" charset="-128"/>
                          <a:cs typeface="+mn-cs"/>
                        </a:rPr>
                        <a:t>To whom is the recall issued? (To care provider only; To women only, To both women and care provider, N/A)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AC"/>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000" b="1" i="0" u="none" strike="noStrike" cap="none" normalizeH="0" baseline="0" dirty="0" smtClean="0">
                          <a:ln>
                            <a:noFill/>
                          </a:ln>
                          <a:solidFill>
                            <a:schemeClr val="bg1"/>
                          </a:solidFill>
                          <a:effectLst/>
                          <a:latin typeface="Calibri" panose="020F0502020204030204" pitchFamily="34" charset="0"/>
                          <a:ea typeface="ヒラギノ角ゴ Pro W3" charset="-128"/>
                        </a:rPr>
                        <a:t>Are reminders issued after no reply to first recall? (Yes/No)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AC"/>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CA" sz="1000" b="1" i="0" u="none" strike="noStrike" kern="1200" cap="none" normalizeH="0" baseline="0" dirty="0" smtClean="0">
                          <a:ln>
                            <a:noFill/>
                          </a:ln>
                          <a:solidFill>
                            <a:schemeClr val="bg1"/>
                          </a:solidFill>
                          <a:effectLst/>
                          <a:latin typeface="Calibri" panose="020F0502020204030204" pitchFamily="34" charset="0"/>
                          <a:ea typeface="ヒラギノ角ゴ Pro W3" charset="-128"/>
                          <a:cs typeface="+mn-cs"/>
                        </a:rPr>
                        <a:t>Who coordinates recall for women following a normal screening episode?  (e.g. regional coordination centres/screening centre, centralized management (program or agency), other)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AC"/>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000" b="1" i="0" u="none" strike="noStrike" kern="1200" cap="none" normalizeH="0" baseline="0" dirty="0" smtClean="0">
                          <a:ln>
                            <a:noFill/>
                          </a:ln>
                          <a:solidFill>
                            <a:schemeClr val="bg1"/>
                          </a:solidFill>
                          <a:effectLst/>
                          <a:latin typeface="Calibri" panose="020F0502020204030204" pitchFamily="34" charset="0"/>
                          <a:ea typeface="ヒラギノ角ゴ Pro W3" charset="-128"/>
                          <a:cs typeface="+mn-cs"/>
                        </a:rPr>
                        <a:t>Target age group for recall</a:t>
                      </a:r>
                      <a:endParaRPr kumimoji="0" lang="en-CA" sz="1000" b="1" i="0" u="none" strike="noStrike" kern="1200" cap="none" normalizeH="0" baseline="0" dirty="0" smtClean="0">
                        <a:ln>
                          <a:noFill/>
                        </a:ln>
                        <a:solidFill>
                          <a:schemeClr val="bg1"/>
                        </a:solidFill>
                        <a:effectLst/>
                        <a:latin typeface="Calibri" panose="020F0502020204030204" pitchFamily="34" charset="0"/>
                        <a:ea typeface="ヒラギノ角ゴ Pro W3" charset="-128"/>
                        <a:cs typeface="+mn-cs"/>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AC"/>
                    </a:solidFill>
                  </a:tcPr>
                </a:tc>
              </a:tr>
              <a:tr h="150055">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000" b="1" i="0" u="none" strike="noStrike" cap="none" normalizeH="0" baseline="0" dirty="0" smtClean="0">
                          <a:ln>
                            <a:noFill/>
                          </a:ln>
                          <a:solidFill>
                            <a:schemeClr val="bg1"/>
                          </a:solidFill>
                          <a:effectLst/>
                          <a:latin typeface="Calibri" panose="020F0502020204030204" pitchFamily="34" charset="0"/>
                          <a:ea typeface="ヒラギノ角ゴ Pro W3" charset="-128"/>
                        </a:rPr>
                        <a:t>Nunavut*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AC"/>
                    </a:solidFill>
                  </a:tcPr>
                </a:tc>
                <a:tc gridSpan="5">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0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sym typeface="Wingdings 2" pitchFamily="18" charset="2"/>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000" b="0" i="0" u="none" strike="noStrike" cap="none" normalizeH="0" baseline="0" dirty="0" smtClean="0">
                        <a:ln>
                          <a:noFill/>
                        </a:ln>
                        <a:solidFill>
                          <a:srgbClr val="00B050"/>
                        </a:solidFill>
                        <a:effectLst/>
                        <a:latin typeface="Calibri" panose="020F0502020204030204" pitchFamily="34" charset="0"/>
                        <a:ea typeface="ヒラギノ角ゴ Pro W3" charset="-128"/>
                        <a:sym typeface="Wingdings 2" pitchFamily="18" charset="2"/>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r>
              <a:tr h="150055">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000" b="1" i="0" u="none" strike="noStrike" cap="none" normalizeH="0" baseline="0" dirty="0" smtClean="0">
                          <a:ln>
                            <a:noFill/>
                          </a:ln>
                          <a:solidFill>
                            <a:schemeClr val="bg1"/>
                          </a:solidFill>
                          <a:effectLst/>
                          <a:latin typeface="Calibri" panose="020F0502020204030204" pitchFamily="34" charset="0"/>
                          <a:ea typeface="ヒラギノ角ゴ Pro W3" charset="-128"/>
                        </a:rPr>
                        <a:t>Northwest Territories*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AC"/>
                    </a:solidFill>
                  </a:tcPr>
                </a:tc>
                <a:tc gridSpan="5">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0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sym typeface="Wingdings 2" pitchFamily="18" charset="2"/>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000" b="0" i="0" u="none" strike="noStrike" cap="none" normalizeH="0" baseline="0" dirty="0" smtClean="0">
                        <a:ln>
                          <a:noFill/>
                        </a:ln>
                        <a:solidFill>
                          <a:srgbClr val="00B050"/>
                        </a:solidFill>
                        <a:effectLst/>
                        <a:latin typeface="Calibri" panose="020F0502020204030204" pitchFamily="34" charset="0"/>
                        <a:ea typeface="ヒラギノ角ゴ Pro W3" charset="-128"/>
                        <a:sym typeface="Wingdings 2" pitchFamily="18" charset="2"/>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r>
              <a:tr h="150055">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000" b="1" i="0" u="none" strike="noStrike" cap="none" normalizeH="0" baseline="0" dirty="0" smtClean="0">
                          <a:ln>
                            <a:noFill/>
                          </a:ln>
                          <a:solidFill>
                            <a:schemeClr val="bg1"/>
                          </a:solidFill>
                          <a:effectLst/>
                          <a:latin typeface="Calibri" panose="020F0502020204030204" pitchFamily="34" charset="0"/>
                          <a:ea typeface="ヒラギノ角ゴ Pro W3" charset="-128"/>
                        </a:rPr>
                        <a:t>Yukon*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AC"/>
                    </a:solidFill>
                  </a:tcPr>
                </a:tc>
                <a:tc gridSpan="5">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CA" sz="10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sym typeface="Wingdings 2" pitchFamily="18" charset="2"/>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000" b="0" i="0" u="none" strike="noStrike" cap="none" normalizeH="0" baseline="0" dirty="0" smtClean="0">
                        <a:ln>
                          <a:noFill/>
                        </a:ln>
                        <a:solidFill>
                          <a:srgbClr val="00B050"/>
                        </a:solidFill>
                        <a:effectLst/>
                        <a:latin typeface="Calibri" panose="020F0502020204030204" pitchFamily="34" charset="0"/>
                        <a:ea typeface="ヒラギノ角ゴ Pro W3" charset="-128"/>
                        <a:sym typeface="Wingdings 2" pitchFamily="18" charset="2"/>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r>
              <a:tr h="150055">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000" b="1" i="0" u="none" strike="noStrike" cap="none" normalizeH="0" baseline="0" dirty="0" smtClean="0">
                          <a:ln>
                            <a:noFill/>
                          </a:ln>
                          <a:solidFill>
                            <a:schemeClr val="bg1"/>
                          </a:solidFill>
                          <a:effectLst/>
                          <a:latin typeface="Calibri" panose="020F0502020204030204" pitchFamily="34" charset="0"/>
                          <a:ea typeface="ヒラギノ角ゴ Pro W3" charset="-128"/>
                        </a:rPr>
                        <a:t>British Columbia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AC"/>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0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sym typeface="Wingdings 2" pitchFamily="18" charset="2"/>
                        </a:rPr>
                        <a:t>Letter</a:t>
                      </a:r>
                      <a:endParaRPr kumimoji="0" lang="en-US" sz="10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sym typeface="Wingdings 2"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0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sym typeface="Wingdings 2" pitchFamily="18" charset="2"/>
                        </a:rPr>
                        <a:t>Primary care provider</a:t>
                      </a:r>
                      <a:endParaRPr kumimoji="0" lang="en-US" sz="10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sym typeface="Wingdings 2"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0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sym typeface="Wingdings 2" pitchFamily="18" charset="2"/>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0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sym typeface="Wingdings 2" pitchFamily="18" charset="2"/>
                        </a:rPr>
                        <a:t>Program sends the letter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0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sym typeface="Wingdings 2" pitchFamily="18" charset="2"/>
                        </a:rPr>
                        <a:t>25-69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50055">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000" b="1" i="0" u="none" strike="noStrike" cap="none" normalizeH="0" baseline="0" dirty="0" smtClean="0">
                          <a:ln>
                            <a:noFill/>
                          </a:ln>
                          <a:solidFill>
                            <a:schemeClr val="bg1"/>
                          </a:solidFill>
                          <a:effectLst/>
                          <a:latin typeface="Calibri" panose="020F0502020204030204" pitchFamily="34" charset="0"/>
                          <a:ea typeface="ヒラギノ角ゴ Pro W3" charset="-128"/>
                        </a:rPr>
                        <a:t>Alberta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AC"/>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0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sym typeface="Wingdings 2" pitchFamily="18" charset="2"/>
                        </a:rPr>
                        <a:t>Letter at 36 months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0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sym typeface="Wingdings 2" pitchFamily="18" charset="2"/>
                        </a:rPr>
                        <a:t>To women only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0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sym typeface="Wingdings 2" pitchFamily="18" charset="2"/>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0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sym typeface="Wingdings 2" pitchFamily="18" charset="2"/>
                        </a:rPr>
                        <a:t>Alberta Cervical Cancer Screening Program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0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sym typeface="Wingdings 2" pitchFamily="18" charset="2"/>
                        </a:rPr>
                        <a:t>25-69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50055">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000" b="1" i="0" u="none" strike="noStrike" cap="none" normalizeH="0" baseline="0" dirty="0" smtClean="0">
                          <a:ln>
                            <a:noFill/>
                          </a:ln>
                          <a:solidFill>
                            <a:schemeClr val="bg1"/>
                          </a:solidFill>
                          <a:effectLst/>
                          <a:latin typeface="Calibri" panose="020F0502020204030204" pitchFamily="34" charset="0"/>
                          <a:ea typeface="ヒラギノ角ゴ Pro W3" charset="-128"/>
                        </a:rPr>
                        <a:t>Saskatchewan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AC"/>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0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sym typeface="Wingdings 2" pitchFamily="18" charset="2"/>
                        </a:rPr>
                        <a:t>Letter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0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sym typeface="Wingdings 2" pitchFamily="18" charset="2"/>
                        </a:rPr>
                        <a:t>To women only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0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sym typeface="Wingdings 2" pitchFamily="18" charset="2"/>
                        </a:rPr>
                        <a:t>Yes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0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sym typeface="Wingdings 2" pitchFamily="18" charset="2"/>
                        </a:rPr>
                        <a:t>Screening Program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0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sym typeface="Wingdings 2" pitchFamily="18" charset="2"/>
                        </a:rPr>
                        <a:t>21-69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50055">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000" b="1" i="0" u="none" strike="noStrike" cap="none" normalizeH="0" baseline="0" dirty="0" smtClean="0">
                          <a:ln>
                            <a:noFill/>
                          </a:ln>
                          <a:solidFill>
                            <a:schemeClr val="bg1"/>
                          </a:solidFill>
                          <a:effectLst/>
                          <a:latin typeface="Calibri" panose="020F0502020204030204" pitchFamily="34" charset="0"/>
                          <a:ea typeface="ヒラギノ角ゴ Pro W3" charset="-128"/>
                        </a:rPr>
                        <a:t>Manitoba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AC"/>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0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sym typeface="Wingdings 2" pitchFamily="18" charset="2"/>
                        </a:rPr>
                        <a:t>Letter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0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sym typeface="Wingdings 2" pitchFamily="18" charset="2"/>
                        </a:rPr>
                        <a:t>To women only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0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sym typeface="Wingdings 2" pitchFamily="18" charset="2"/>
                        </a:rPr>
                        <a:t>Yes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0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sym typeface="Wingdings 2" pitchFamily="18" charset="2"/>
                        </a:rPr>
                        <a:t>CervixCheck, centralized management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0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sym typeface="Wingdings 2" pitchFamily="18" charset="2"/>
                        </a:rPr>
                        <a:t>21-69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31409">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000" b="1" i="0" u="none" strike="noStrike" cap="none" normalizeH="0" baseline="0" dirty="0" smtClean="0">
                          <a:ln>
                            <a:noFill/>
                          </a:ln>
                          <a:solidFill>
                            <a:schemeClr val="bg1"/>
                          </a:solidFill>
                          <a:effectLst/>
                          <a:latin typeface="Calibri" panose="020F0502020204030204" pitchFamily="34" charset="0"/>
                          <a:ea typeface="ヒラギノ角ゴ Pro W3" charset="-128"/>
                        </a:rPr>
                        <a:t>Ontario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AC"/>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0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sym typeface="Wingdings 2" pitchFamily="18" charset="2"/>
                        </a:rPr>
                        <a:t>Letters are sent one month prior to due date for next round of screening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0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sym typeface="Wingdings 2" pitchFamily="18" charset="2"/>
                        </a:rPr>
                        <a:t>To women only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0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sym typeface="Wingdings 2" pitchFamily="18" charset="2"/>
                        </a:rPr>
                        <a:t>Yes, if no screening activity 4 months after initial recall letter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0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sym typeface="Wingdings 2" pitchFamily="18" charset="2"/>
                        </a:rPr>
                        <a:t>The relationship is with the health care providers and are supported by the centralized letter correspondence program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0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sym typeface="Wingdings 2" pitchFamily="18" charset="2"/>
                        </a:rPr>
                        <a:t>21-69</a:t>
                      </a:r>
                      <a:endParaRPr kumimoji="0" lang="en-CA" sz="10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sym typeface="Wingdings 2"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5005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000" b="1" i="0" u="none" strike="noStrike" cap="none" normalizeH="0" baseline="0" dirty="0" smtClean="0">
                          <a:ln>
                            <a:noFill/>
                          </a:ln>
                          <a:solidFill>
                            <a:schemeClr val="bg1"/>
                          </a:solidFill>
                          <a:effectLst/>
                          <a:latin typeface="Calibri" panose="020F0502020204030204" pitchFamily="34" charset="0"/>
                          <a:ea typeface="ヒラギノ角ゴ Pro W3" charset="-128"/>
                        </a:rPr>
                        <a:t>Québec*</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AC"/>
                    </a:solidFill>
                  </a:tcPr>
                </a:tc>
                <a:tc gridSpan="5">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CA" sz="10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sym typeface="Wingdings 2" pitchFamily="18" charset="2"/>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000" b="0" i="0" u="none" strike="noStrike" cap="none" normalizeH="0" baseline="0" dirty="0" smtClean="0">
                        <a:ln>
                          <a:noFill/>
                        </a:ln>
                        <a:solidFill>
                          <a:srgbClr val="00B050"/>
                        </a:solidFill>
                        <a:effectLst/>
                        <a:latin typeface="Calibri" panose="020F0502020204030204" pitchFamily="34" charset="0"/>
                        <a:ea typeface="ヒラギノ角ゴ Pro W3" charset="-128"/>
                        <a:sym typeface="Wingdings 2" pitchFamily="18" charset="2"/>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r>
              <a:tr h="243840">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000" b="1" i="0" u="none" strike="noStrike" cap="none" normalizeH="0" baseline="0" dirty="0" smtClean="0">
                          <a:ln>
                            <a:noFill/>
                          </a:ln>
                          <a:solidFill>
                            <a:schemeClr val="bg1"/>
                          </a:solidFill>
                          <a:effectLst/>
                          <a:latin typeface="Calibri" panose="020F0502020204030204" pitchFamily="34" charset="0"/>
                          <a:ea typeface="ヒラギノ角ゴ Pro W3" charset="-128"/>
                        </a:rPr>
                        <a:t>New Brunswick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AC"/>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0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sym typeface="Wingdings 2" pitchFamily="18" charset="2"/>
                        </a:rPr>
                        <a:t>Letter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0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sym typeface="Wingdings 2" pitchFamily="18" charset="2"/>
                        </a:rPr>
                        <a:t>To women only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0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sym typeface="Wingdings 2" pitchFamily="18" charset="2"/>
                        </a:rPr>
                        <a:t>Yes</a:t>
                      </a:r>
                      <a:endParaRPr kumimoji="0" lang="en-CA" sz="10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sym typeface="Wingdings 2"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0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sym typeface="Wingdings 2" pitchFamily="18" charset="2"/>
                        </a:rPr>
                        <a:t>Centralized  Information System (CS-IIS)/ Provincial Program (CCPSP)</a:t>
                      </a:r>
                      <a:endParaRPr kumimoji="0" lang="en-CA" sz="10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sym typeface="Wingdings 2"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0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sym typeface="Wingdings 2" pitchFamily="18" charset="2"/>
                        </a:rPr>
                        <a:t>21-69</a:t>
                      </a:r>
                      <a:endParaRPr kumimoji="0" lang="en-CA" sz="10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sym typeface="Wingdings 2"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50055">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000" b="1" i="0" u="none" strike="noStrike" cap="none" normalizeH="0" baseline="0" dirty="0" smtClean="0">
                          <a:ln>
                            <a:noFill/>
                          </a:ln>
                          <a:solidFill>
                            <a:schemeClr val="bg1"/>
                          </a:solidFill>
                          <a:effectLst/>
                          <a:latin typeface="Calibri" panose="020F0502020204030204" pitchFamily="34" charset="0"/>
                          <a:ea typeface="ヒラギノ角ゴ Pro W3" charset="-128"/>
                        </a:rPr>
                        <a:t>Nova Scotia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AC"/>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0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sym typeface="Wingdings 2" pitchFamily="18" charset="2"/>
                        </a:rPr>
                        <a:t>N/A</a:t>
                      </a:r>
                      <a:endParaRPr kumimoji="0" lang="en-CA" sz="10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sym typeface="Wingdings 2"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0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sym typeface="Wingdings 2" pitchFamily="18" charset="2"/>
                        </a:rPr>
                        <a:t>N/A</a:t>
                      </a:r>
                      <a:endParaRPr kumimoji="0" lang="en-CA" sz="10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sym typeface="Wingdings 2"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0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sym typeface="Wingdings 2" pitchFamily="18" charset="2"/>
                        </a:rPr>
                        <a:t>N/A</a:t>
                      </a:r>
                      <a:endParaRPr kumimoji="0" lang="en-CA" sz="10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sym typeface="Wingdings 2"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0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sym typeface="Wingdings 2" pitchFamily="18" charset="2"/>
                        </a:rPr>
                        <a:t>N/A</a:t>
                      </a:r>
                      <a:endParaRPr kumimoji="0" lang="en-CA" sz="10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sym typeface="Wingdings 2"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0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sym typeface="Wingdings 2" pitchFamily="18" charset="2"/>
                        </a:rPr>
                        <a:t>N/A</a:t>
                      </a:r>
                      <a:endParaRPr kumimoji="0" lang="en-CA" sz="10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sym typeface="Wingdings 2"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31409">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000" b="1" i="0" u="none" strike="noStrike" cap="none" normalizeH="0" baseline="0" dirty="0" smtClean="0">
                          <a:ln>
                            <a:noFill/>
                          </a:ln>
                          <a:solidFill>
                            <a:schemeClr val="bg1"/>
                          </a:solidFill>
                          <a:effectLst/>
                          <a:latin typeface="Calibri" panose="020F0502020204030204" pitchFamily="34" charset="0"/>
                          <a:ea typeface="ヒラギノ角ゴ Pro W3" charset="-128"/>
                        </a:rPr>
                        <a:t>Prince Edward Island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AC"/>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a:buNone/>
                        <a:tabLst/>
                      </a:pPr>
                      <a:r>
                        <a:rPr kumimoji="0" lang="en-US" sz="10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sym typeface="Wingdings 2" pitchFamily="18" charset="2"/>
                        </a:rPr>
                        <a:t>Organized correspondence program is not available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a:buNone/>
                        <a:tabLst/>
                      </a:pPr>
                      <a:r>
                        <a:rPr kumimoji="0" lang="en-CA" sz="1000" b="1"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sym typeface="Wingdings 2" pitchFamily="18" charset="2"/>
                        </a:rPr>
                        <a:t>N/A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a:buNone/>
                        <a:tabLst/>
                      </a:pPr>
                      <a:r>
                        <a:rPr kumimoji="0" lang="en-CA" sz="10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sym typeface="Wingdings 2" pitchFamily="18" charset="2"/>
                        </a:rPr>
                        <a:t>N/A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a:buNone/>
                        <a:tabLst/>
                      </a:pPr>
                      <a:r>
                        <a:rPr kumimoji="0" lang="en-CA" sz="10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sym typeface="Wingdings 2" pitchFamily="18" charset="2"/>
                        </a:rPr>
                        <a:t>N/A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a:buNone/>
                        <a:tabLst/>
                      </a:pPr>
                      <a:r>
                        <a:rPr kumimoji="0" lang="en-CA" sz="10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sym typeface="Wingdings 2" pitchFamily="18" charset="2"/>
                        </a:rPr>
                        <a:t>N/A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43840">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000" b="1" i="0" u="none" strike="noStrike" cap="none" normalizeH="0" baseline="0" dirty="0" smtClean="0">
                          <a:ln>
                            <a:noFill/>
                          </a:ln>
                          <a:solidFill>
                            <a:schemeClr val="bg1"/>
                          </a:solidFill>
                          <a:effectLst/>
                          <a:latin typeface="Calibri" panose="020F0502020204030204" pitchFamily="34" charset="0"/>
                          <a:ea typeface="ヒラギノ角ゴ Pro W3" charset="-128"/>
                        </a:rPr>
                        <a:t>Newfoundland and Labrador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AC"/>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0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sym typeface="Wingdings 2" pitchFamily="18" charset="2"/>
                        </a:rPr>
                        <a:t>Letter, postcard or call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0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sym typeface="Wingdings 2" pitchFamily="18" charset="2"/>
                        </a:rPr>
                        <a:t>Health care provider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0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sym typeface="Wingdings 2" pitchFamily="18" charset="2"/>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0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sym typeface="Wingdings 2" pitchFamily="18" charset="2"/>
                        </a:rPr>
                        <a:t>Cervical screening program and individual HCP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0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sym typeface="Wingdings 2" pitchFamily="18" charset="2"/>
                        </a:rPr>
                        <a:t>21-69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6" name="Rectangle 5"/>
          <p:cNvSpPr/>
          <p:nvPr/>
        </p:nvSpPr>
        <p:spPr>
          <a:xfrm>
            <a:off x="138330" y="6553200"/>
            <a:ext cx="8874396" cy="246221"/>
          </a:xfrm>
          <a:prstGeom prst="rect">
            <a:avLst/>
          </a:prstGeom>
          <a:solidFill>
            <a:schemeClr val="bg1"/>
          </a:solidFill>
        </p:spPr>
        <p:txBody>
          <a:bodyPr wrap="square">
            <a:spAutoFit/>
          </a:bodyPr>
          <a:lstStyle/>
          <a:p>
            <a:r>
              <a:rPr lang="en-US" sz="1000" dirty="0">
                <a:solidFill>
                  <a:schemeClr val="tx1">
                    <a:lumMod val="65000"/>
                    <a:lumOff val="35000"/>
                  </a:schemeClr>
                </a:solidFill>
                <a:latin typeface="Calibri" panose="020F0502020204030204" pitchFamily="34" charset="0"/>
              </a:rPr>
              <a:t>*No organized screening program </a:t>
            </a:r>
            <a:r>
              <a:rPr lang="en-US" sz="1000" dirty="0" smtClean="0">
                <a:solidFill>
                  <a:schemeClr val="tx1">
                    <a:lumMod val="65000"/>
                    <a:lumOff val="35000"/>
                  </a:schemeClr>
                </a:solidFill>
                <a:latin typeface="Calibri" panose="020F0502020204030204" pitchFamily="34" charset="0"/>
              </a:rPr>
              <a:t>available; N/A: Not applicable</a:t>
            </a:r>
          </a:p>
        </p:txBody>
      </p:sp>
    </p:spTree>
    <p:extLst>
      <p:ext uri="{BB962C8B-B14F-4D97-AF65-F5344CB8AC3E}">
        <p14:creationId xmlns:p14="http://schemas.microsoft.com/office/powerpoint/2010/main" val="1643089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1828800" y="381000"/>
            <a:ext cx="6934200" cy="638908"/>
          </a:xfrm>
        </p:spPr>
        <p:txBody>
          <a:bodyPr/>
          <a:lstStyle/>
          <a:p>
            <a:pPr>
              <a:lnSpc>
                <a:spcPts val="3000"/>
              </a:lnSpc>
            </a:pPr>
            <a:r>
              <a:rPr lang="en-US" sz="3200" b="1" dirty="0" smtClean="0">
                <a:latin typeface="Calibri" pitchFamily="34" charset="0"/>
              </a:rPr>
              <a:t>Follow-Up After an </a:t>
            </a:r>
            <a:r>
              <a:rPr lang="en-US" sz="3200" b="1" dirty="0">
                <a:latin typeface="Calibri" pitchFamily="34" charset="0"/>
              </a:rPr>
              <a:t>Abnormal Pap Test</a:t>
            </a:r>
            <a:endParaRPr lang="en-CA" sz="3200" b="1" dirty="0" smtClean="0">
              <a:latin typeface="Calibri" pitchFamily="34" charset="0"/>
            </a:endParaRPr>
          </a:p>
        </p:txBody>
      </p:sp>
      <p:graphicFrame>
        <p:nvGraphicFramePr>
          <p:cNvPr id="5" name="Group 97"/>
          <p:cNvGraphicFramePr>
            <a:graphicFrameLocks noGrp="1"/>
          </p:cNvGraphicFramePr>
          <p:nvPr>
            <p:ph sz="quarter" idx="1"/>
            <p:extLst>
              <p:ext uri="{D42A27DB-BD31-4B8C-83A1-F6EECF244321}">
                <p14:modId xmlns:p14="http://schemas.microsoft.com/office/powerpoint/2010/main" val="1256880268"/>
              </p:ext>
            </p:extLst>
          </p:nvPr>
        </p:nvGraphicFramePr>
        <p:xfrm>
          <a:off x="220716" y="1828800"/>
          <a:ext cx="8542284" cy="4285488"/>
        </p:xfrm>
        <a:graphic>
          <a:graphicData uri="http://schemas.openxmlformats.org/drawingml/2006/table">
            <a:tbl>
              <a:tblPr/>
              <a:tblGrid>
                <a:gridCol w="1059403"/>
                <a:gridCol w="2543670"/>
                <a:gridCol w="4939211"/>
              </a:tblGrid>
              <a:tr h="383859">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endParaRPr kumimoji="0" lang="en-CA" sz="1100" b="1" i="0" u="none" strike="noStrike" cap="none" normalizeH="0" baseline="0" dirty="0" smtClean="0">
                        <a:ln>
                          <a:noFill/>
                        </a:ln>
                        <a:solidFill>
                          <a:schemeClr val="bg1"/>
                        </a:solidFill>
                        <a:effectLst/>
                        <a:latin typeface="Calibri" panose="020F0502020204030204" pitchFamily="34" charset="0"/>
                        <a:ea typeface="ヒラギノ角ゴ Pro W3"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AC"/>
                    </a:solidFill>
                  </a:tcPr>
                </a:tc>
                <a:tc>
                  <a:txBody>
                    <a:bodyPr/>
                    <a:lstStyle/>
                    <a:p>
                      <a:pPr>
                        <a:spcBef>
                          <a:spcPts val="700"/>
                        </a:spcBef>
                        <a:buClr>
                          <a:schemeClr val="accent2"/>
                        </a:buClr>
                        <a:buSzPct val="60000"/>
                        <a:defRPr/>
                      </a:pPr>
                      <a:r>
                        <a:rPr lang="en-US" sz="1100" b="1" dirty="0" smtClean="0">
                          <a:solidFill>
                            <a:schemeClr val="bg1"/>
                          </a:solidFill>
                          <a:latin typeface="Calibri" panose="020F0502020204030204" pitchFamily="34" charset="0"/>
                        </a:rPr>
                        <a:t>Does the screening program send result letters for abnormal Pap test results?</a:t>
                      </a:r>
                    </a:p>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bg1"/>
                          </a:solidFill>
                          <a:effectLst/>
                          <a:latin typeface="Calibri" panose="020F0502020204030204" pitchFamily="34" charset="0"/>
                          <a:ea typeface="ヒラギノ角ゴ Pro W3" charset="-128"/>
                        </a:rPr>
                        <a:t>(Yes, to care providers only; Yes, to women only; Yes, to women and care providers ; 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AC"/>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CA" sz="1100" b="1" i="0" u="none" strike="noStrike" kern="1200" cap="none" normalizeH="0" baseline="0" dirty="0" smtClean="0">
                          <a:ln>
                            <a:noFill/>
                          </a:ln>
                          <a:solidFill>
                            <a:schemeClr val="bg1"/>
                          </a:solidFill>
                          <a:effectLst/>
                          <a:latin typeface="Calibri" panose="020F0502020204030204" pitchFamily="34" charset="0"/>
                          <a:ea typeface="ヒラギノ角ゴ Pro W3" charset="-128"/>
                          <a:cs typeface="+mn-cs"/>
                        </a:rPr>
                        <a:t>Further comments (if any)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AC"/>
                    </a:solidFill>
                  </a:tcPr>
                </a:tc>
              </a:tr>
              <a:tr h="129626">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bg1"/>
                          </a:solidFill>
                          <a:effectLst/>
                          <a:latin typeface="Calibri" panose="020F0502020204030204" pitchFamily="34" charset="0"/>
                          <a:ea typeface="ヒラギノ角ゴ Pro W3" charset="-128"/>
                        </a:rPr>
                        <a:t>Nunavut*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AC"/>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lang="en-US" sz="1100" dirty="0" smtClean="0">
                          <a:solidFill>
                            <a:schemeClr val="tx1">
                              <a:lumMod val="65000"/>
                              <a:lumOff val="35000"/>
                            </a:schemeClr>
                          </a:solidFill>
                          <a:latin typeface="Calibri" panose="020F0502020204030204" pitchFamily="34" charset="0"/>
                        </a:rPr>
                        <a:t>Yes, to care providers</a:t>
                      </a:r>
                      <a:r>
                        <a:rPr lang="en-US" sz="1100" baseline="0" dirty="0" smtClean="0">
                          <a:solidFill>
                            <a:schemeClr val="tx1">
                              <a:lumMod val="65000"/>
                              <a:lumOff val="35000"/>
                            </a:schemeClr>
                          </a:solidFill>
                          <a:latin typeface="Calibri" panose="020F0502020204030204" pitchFamily="34" charset="0"/>
                        </a:rPr>
                        <a:t> only</a:t>
                      </a:r>
                      <a:endParaRPr lang="en-US" sz="1100" dirty="0" smtClean="0">
                        <a:solidFill>
                          <a:schemeClr val="tx1">
                            <a:lumMod val="65000"/>
                            <a:lumOff val="35000"/>
                          </a:schemeClr>
                        </a:solidFill>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sym typeface="Wingdings 2" pitchFamily="18" charset="2"/>
                        </a:rPr>
                        <a:t>----</a:t>
                      </a:r>
                      <a:endParaRPr kumimoji="0" lang="en-CA" sz="11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sym typeface="Wingdings 2"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9074">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bg1"/>
                          </a:solidFill>
                          <a:effectLst/>
                          <a:latin typeface="Calibri" panose="020F0502020204030204" pitchFamily="34" charset="0"/>
                          <a:ea typeface="ヒラギノ角ゴ Pro W3" charset="-128"/>
                        </a:rPr>
                        <a:t>Northwest Territories*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AC"/>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lang="en-US" sz="1100" dirty="0" smtClean="0">
                          <a:solidFill>
                            <a:schemeClr val="tx1">
                              <a:lumMod val="65000"/>
                              <a:lumOff val="35000"/>
                            </a:schemeClr>
                          </a:solidFill>
                          <a:latin typeface="Calibri" panose="020F0502020204030204" pitchFamily="34" charset="0"/>
                        </a:rPr>
                        <a:t>Yes, to care providers</a:t>
                      </a:r>
                      <a:r>
                        <a:rPr lang="en-US" sz="1100" baseline="0" dirty="0" smtClean="0">
                          <a:solidFill>
                            <a:schemeClr val="tx1">
                              <a:lumMod val="65000"/>
                              <a:lumOff val="35000"/>
                            </a:schemeClr>
                          </a:solidFill>
                          <a:latin typeface="Calibri" panose="020F0502020204030204" pitchFamily="34" charset="0"/>
                        </a:rPr>
                        <a:t> only</a:t>
                      </a:r>
                      <a:endParaRPr lang="en-US" sz="1100" dirty="0" smtClean="0">
                        <a:solidFill>
                          <a:schemeClr val="tx1">
                            <a:lumMod val="65000"/>
                            <a:lumOff val="35000"/>
                          </a:schemeClr>
                        </a:solidFill>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kern="1200" dirty="0" smtClean="0">
                          <a:solidFill>
                            <a:schemeClr val="tx1">
                              <a:lumMod val="65000"/>
                              <a:lumOff val="35000"/>
                            </a:schemeClr>
                          </a:solidFill>
                          <a:latin typeface="Calibri" panose="020F0502020204030204" pitchFamily="34" charset="0"/>
                          <a:ea typeface="+mn-ea"/>
                          <a:cs typeface="+mn-cs"/>
                        </a:rPr>
                        <a:t>Not direct to patients. Cytology lab </a:t>
                      </a:r>
                      <a:r>
                        <a:rPr kumimoji="0" lang="en-US" sz="1100" kern="1200" baseline="0" dirty="0" smtClean="0">
                          <a:solidFill>
                            <a:schemeClr val="tx1">
                              <a:lumMod val="65000"/>
                              <a:lumOff val="35000"/>
                            </a:schemeClr>
                          </a:solidFill>
                          <a:latin typeface="Calibri" panose="020F0502020204030204" pitchFamily="34" charset="0"/>
                          <a:ea typeface="+mn-ea"/>
                          <a:cs typeface="+mn-cs"/>
                        </a:rPr>
                        <a:t>sends reminder letters to clinicians for abnormal smears on which they have not received a follow-up smear within a specific time frame.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9626">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bg1"/>
                          </a:solidFill>
                          <a:effectLst/>
                          <a:latin typeface="Calibri" panose="020F0502020204030204" pitchFamily="34" charset="0"/>
                          <a:ea typeface="ヒラギノ角ゴ Pro W3" charset="-128"/>
                        </a:rPr>
                        <a:t>Yukon*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AC"/>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lang="en-US" sz="1100" dirty="0" smtClean="0">
                          <a:solidFill>
                            <a:schemeClr val="tx1">
                              <a:lumMod val="65000"/>
                              <a:lumOff val="35000"/>
                            </a:schemeClr>
                          </a:solidFill>
                          <a:latin typeface="Calibri" panose="020F0502020204030204"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sym typeface="Wingdings 2" pitchFamily="18" charset="2"/>
                        </a:rPr>
                        <a:t>----</a:t>
                      </a:r>
                      <a:endParaRPr kumimoji="0" lang="en-CA" sz="11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sym typeface="Wingdings 2"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9626">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bg1"/>
                          </a:solidFill>
                          <a:effectLst/>
                          <a:latin typeface="Calibri" panose="020F0502020204030204" pitchFamily="34" charset="0"/>
                          <a:ea typeface="ヒラギノ角ゴ Pro W3" charset="-128"/>
                        </a:rPr>
                        <a:t>British Columbia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AC"/>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kern="1200" baseline="0" dirty="0" smtClean="0">
                          <a:solidFill>
                            <a:schemeClr val="tx1">
                              <a:lumMod val="65000"/>
                              <a:lumOff val="35000"/>
                            </a:schemeClr>
                          </a:solidFill>
                          <a:latin typeface="Calibri" panose="020F0502020204030204" pitchFamily="34" charset="0"/>
                          <a:ea typeface="+mn-ea"/>
                          <a:cs typeface="+mn-cs"/>
                        </a:rPr>
                        <a:t>Yes, to care providers only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sym typeface="Wingdings 2" pitchFamily="18" charset="2"/>
                        </a:rPr>
                        <a:t>----</a:t>
                      </a:r>
                      <a:endParaRPr kumimoji="0" lang="en-CA" sz="11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sym typeface="Wingdings 2"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88521">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bg1"/>
                          </a:solidFill>
                          <a:effectLst/>
                          <a:latin typeface="Calibri" panose="020F0502020204030204" pitchFamily="34" charset="0"/>
                          <a:ea typeface="ヒラギノ角ゴ Pro W3" charset="-128"/>
                        </a:rPr>
                        <a:t>Alberta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AC"/>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lang="en-US" sz="1100" baseline="0" dirty="0" smtClean="0">
                          <a:solidFill>
                            <a:schemeClr val="tx1">
                              <a:lumMod val="65000"/>
                              <a:lumOff val="35000"/>
                            </a:schemeClr>
                          </a:solidFill>
                          <a:latin typeface="Calibri" panose="020F0502020204030204" pitchFamily="34" charset="0"/>
                        </a:rPr>
                        <a:t>Yes, reminder letter sent to women and to care providers if follow-up is not offered in recommended time frame</a:t>
                      </a:r>
                      <a:endParaRPr lang="en-US" sz="1100" dirty="0" smtClean="0">
                        <a:solidFill>
                          <a:schemeClr val="tx1">
                            <a:lumMod val="65000"/>
                            <a:lumOff val="35000"/>
                          </a:schemeClr>
                        </a:solidFill>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kern="1200" baseline="0" dirty="0" smtClean="0">
                          <a:solidFill>
                            <a:schemeClr val="tx1">
                              <a:lumMod val="65000"/>
                              <a:lumOff val="35000"/>
                            </a:schemeClr>
                          </a:solidFill>
                          <a:latin typeface="Calibri" panose="020F0502020204030204" pitchFamily="34" charset="0"/>
                          <a:ea typeface="+mn-ea"/>
                          <a:cs typeface="+mn-cs"/>
                        </a:rPr>
                        <a:t>Result letters sent to women 22 days post Abnormal Pap Test. Correspondence reminders sent to physicians dependent on clinical practice guideline recommended interval  if follow up has not occurred.  Additional reminder letter also sent to women if follow-up is not recorded as per guideline.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09074">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bg1"/>
                          </a:solidFill>
                          <a:effectLst/>
                          <a:latin typeface="Calibri" panose="020F0502020204030204" pitchFamily="34" charset="0"/>
                          <a:ea typeface="ヒラギノ角ゴ Pro W3" charset="-128"/>
                        </a:rPr>
                        <a:t>Saskatchewan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AC"/>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lang="en-US" sz="1100" dirty="0" smtClean="0">
                          <a:solidFill>
                            <a:schemeClr val="tx1">
                              <a:lumMod val="65000"/>
                              <a:lumOff val="35000"/>
                            </a:schemeClr>
                          </a:solidFill>
                          <a:latin typeface="Calibri" panose="020F0502020204030204" pitchFamily="34" charset="0"/>
                        </a:rPr>
                        <a:t>Yes, to women</a:t>
                      </a:r>
                      <a:r>
                        <a:rPr lang="en-US" sz="1100" baseline="0" dirty="0" smtClean="0">
                          <a:solidFill>
                            <a:schemeClr val="tx1">
                              <a:lumMod val="65000"/>
                              <a:lumOff val="35000"/>
                            </a:schemeClr>
                          </a:solidFill>
                          <a:latin typeface="Calibri" panose="020F0502020204030204" pitchFamily="34" charset="0"/>
                        </a:rPr>
                        <a:t> only</a:t>
                      </a:r>
                      <a:endParaRPr lang="en-US" sz="1100" dirty="0" smtClean="0">
                        <a:solidFill>
                          <a:schemeClr val="tx1">
                            <a:lumMod val="65000"/>
                            <a:lumOff val="35000"/>
                          </a:schemeClr>
                        </a:solidFill>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sym typeface="Wingdings 2" pitchFamily="18" charset="2"/>
                        </a:rPr>
                        <a:t>Result letters sent to all women with abnormal results after a 3 week waiting period for clinician response.  Clinicians are sent results directly from the cytology lab.</a:t>
                      </a:r>
                      <a:endParaRPr kumimoji="0" lang="en-CA" sz="11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sym typeface="Wingdings 2"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09074">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bg1"/>
                          </a:solidFill>
                          <a:effectLst/>
                          <a:latin typeface="Calibri" panose="020F0502020204030204" pitchFamily="34" charset="0"/>
                          <a:ea typeface="ヒラギノ角ゴ Pro W3" charset="-128"/>
                        </a:rPr>
                        <a:t>Manitoba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AC"/>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lang="en-US" sz="1100" baseline="0" dirty="0" smtClean="0">
                          <a:solidFill>
                            <a:schemeClr val="tx1">
                              <a:lumMod val="65000"/>
                              <a:lumOff val="35000"/>
                            </a:schemeClr>
                          </a:solidFill>
                          <a:latin typeface="Calibri" panose="020F0502020204030204" pitchFamily="34" charset="0"/>
                        </a:rPr>
                        <a:t>Yes, to women and care providers</a:t>
                      </a:r>
                      <a:endParaRPr lang="en-US" sz="1100" dirty="0" smtClean="0">
                        <a:solidFill>
                          <a:schemeClr val="tx1">
                            <a:lumMod val="65000"/>
                            <a:lumOff val="35000"/>
                          </a:schemeClr>
                        </a:solidFill>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kern="1200" baseline="0" dirty="0" smtClean="0">
                          <a:solidFill>
                            <a:schemeClr val="tx1">
                              <a:lumMod val="65000"/>
                              <a:lumOff val="35000"/>
                            </a:schemeClr>
                          </a:solidFill>
                          <a:latin typeface="Calibri" panose="020F0502020204030204" pitchFamily="34" charset="0"/>
                          <a:ea typeface="+mn-ea"/>
                          <a:cs typeface="+mn-cs"/>
                        </a:rPr>
                        <a:t>Result letters sent to providers and women where recommended follow up has not been performed for low-grade results. Result letters are sent directly to women 4 weeks  after high-grade results.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2" name="Rectangle 1"/>
          <p:cNvSpPr/>
          <p:nvPr/>
        </p:nvSpPr>
        <p:spPr>
          <a:xfrm>
            <a:off x="76200" y="6248400"/>
            <a:ext cx="8965325" cy="553998"/>
          </a:xfrm>
          <a:prstGeom prst="rect">
            <a:avLst/>
          </a:prstGeom>
          <a:solidFill>
            <a:schemeClr val="bg1"/>
          </a:solidFill>
        </p:spPr>
        <p:txBody>
          <a:bodyPr wrap="square">
            <a:spAutoFit/>
          </a:bodyPr>
          <a:lstStyle/>
          <a:p>
            <a:r>
              <a:rPr lang="en-US" sz="1000" dirty="0">
                <a:solidFill>
                  <a:schemeClr val="tx1">
                    <a:lumMod val="65000"/>
                    <a:lumOff val="35000"/>
                  </a:schemeClr>
                </a:solidFill>
                <a:latin typeface="Calibri" panose="020F0502020204030204" pitchFamily="34" charset="0"/>
              </a:rPr>
              <a:t>*No organized screening program available. Responses refer to opportunistic cervical cancer screening.</a:t>
            </a:r>
          </a:p>
          <a:p>
            <a:pPr>
              <a:spcBef>
                <a:spcPts val="0"/>
              </a:spcBef>
              <a:buClr>
                <a:srgbClr val="FBAF5F"/>
              </a:buClr>
              <a:buSzPct val="88000"/>
              <a:defRPr/>
            </a:pPr>
            <a:r>
              <a:rPr lang="en-US" sz="1000" dirty="0" smtClean="0">
                <a:solidFill>
                  <a:schemeClr val="tx1">
                    <a:lumMod val="65000"/>
                    <a:lumOff val="35000"/>
                  </a:schemeClr>
                </a:solidFill>
                <a:latin typeface="Calibri" panose="020F0502020204030204" pitchFamily="34" charset="0"/>
              </a:rPr>
              <a:t>---- No information given at the time the data was collected </a:t>
            </a:r>
          </a:p>
          <a:p>
            <a:pPr>
              <a:spcBef>
                <a:spcPts val="0"/>
              </a:spcBef>
              <a:buClr>
                <a:srgbClr val="FBAF5F"/>
              </a:buClr>
              <a:buSzPct val="88000"/>
              <a:defRPr/>
            </a:pPr>
            <a:endParaRPr lang="en-CA" sz="1000" dirty="0">
              <a:solidFill>
                <a:schemeClr val="tx1">
                  <a:lumMod val="65000"/>
                  <a:lumOff val="35000"/>
                </a:schemeClr>
              </a:solidFill>
              <a:latin typeface="Calibri" panose="020F0502020204030204" pitchFamily="34" charset="0"/>
            </a:endParaRPr>
          </a:p>
        </p:txBody>
      </p:sp>
    </p:spTree>
    <p:extLst>
      <p:ext uri="{BB962C8B-B14F-4D97-AF65-F5344CB8AC3E}">
        <p14:creationId xmlns:p14="http://schemas.microsoft.com/office/powerpoint/2010/main" val="376846444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1828800" y="304800"/>
            <a:ext cx="6934200" cy="638908"/>
          </a:xfrm>
        </p:spPr>
        <p:txBody>
          <a:bodyPr/>
          <a:lstStyle/>
          <a:p>
            <a:pPr>
              <a:lnSpc>
                <a:spcPts val="3000"/>
              </a:lnSpc>
            </a:pPr>
            <a:r>
              <a:rPr lang="en-US" sz="3200" b="1" dirty="0" smtClean="0">
                <a:latin typeface="Calibri" pitchFamily="34" charset="0"/>
              </a:rPr>
              <a:t>Follow-Up After an </a:t>
            </a:r>
            <a:r>
              <a:rPr lang="en-US" sz="3200" b="1" dirty="0">
                <a:latin typeface="Calibri" pitchFamily="34" charset="0"/>
              </a:rPr>
              <a:t>Abnormal Pap </a:t>
            </a:r>
            <a:r>
              <a:rPr lang="en-US" sz="3200" b="1" dirty="0" smtClean="0">
                <a:latin typeface="Calibri" pitchFamily="34" charset="0"/>
              </a:rPr>
              <a:t>Test, cont’d</a:t>
            </a:r>
            <a:endParaRPr lang="en-CA" sz="3200" b="1" dirty="0" smtClean="0">
              <a:latin typeface="Calibri" pitchFamily="34" charset="0"/>
            </a:endParaRPr>
          </a:p>
        </p:txBody>
      </p:sp>
      <p:sp>
        <p:nvSpPr>
          <p:cNvPr id="2" name="Rectangle 1"/>
          <p:cNvSpPr/>
          <p:nvPr/>
        </p:nvSpPr>
        <p:spPr>
          <a:xfrm>
            <a:off x="102475" y="6419753"/>
            <a:ext cx="8965325" cy="400110"/>
          </a:xfrm>
          <a:prstGeom prst="rect">
            <a:avLst/>
          </a:prstGeom>
          <a:solidFill>
            <a:schemeClr val="bg1"/>
          </a:solidFill>
        </p:spPr>
        <p:txBody>
          <a:bodyPr wrap="square">
            <a:spAutoFit/>
          </a:bodyPr>
          <a:lstStyle/>
          <a:p>
            <a:r>
              <a:rPr lang="en-US" sz="1000" dirty="0">
                <a:solidFill>
                  <a:schemeClr val="tx1">
                    <a:lumMod val="65000"/>
                    <a:lumOff val="35000"/>
                  </a:schemeClr>
                </a:solidFill>
                <a:latin typeface="Calibri" panose="020F0502020204030204" pitchFamily="34" charset="0"/>
              </a:rPr>
              <a:t>*No organized screening program available</a:t>
            </a:r>
            <a:r>
              <a:rPr lang="en-US" sz="1000" dirty="0" smtClean="0">
                <a:solidFill>
                  <a:schemeClr val="tx1">
                    <a:lumMod val="65000"/>
                    <a:lumOff val="35000"/>
                  </a:schemeClr>
                </a:solidFill>
                <a:latin typeface="Calibri" panose="020F0502020204030204" pitchFamily="34" charset="0"/>
              </a:rPr>
              <a:t>. </a:t>
            </a:r>
            <a:r>
              <a:rPr lang="en-US" sz="1000" dirty="0">
                <a:solidFill>
                  <a:schemeClr val="tx1">
                    <a:lumMod val="65000"/>
                    <a:lumOff val="35000"/>
                  </a:schemeClr>
                </a:solidFill>
                <a:latin typeface="Calibri" panose="020F0502020204030204" pitchFamily="34" charset="0"/>
              </a:rPr>
              <a:t>Responses refer to opportunistic cervical cancer screening.</a:t>
            </a:r>
          </a:p>
          <a:p>
            <a:pPr>
              <a:spcBef>
                <a:spcPts val="0"/>
              </a:spcBef>
              <a:buClr>
                <a:srgbClr val="FBAF5F"/>
              </a:buClr>
              <a:buSzPct val="88000"/>
              <a:defRPr/>
            </a:pPr>
            <a:r>
              <a:rPr lang="en-US" sz="1000" dirty="0" smtClean="0">
                <a:solidFill>
                  <a:schemeClr val="tx1">
                    <a:lumMod val="65000"/>
                    <a:lumOff val="35000"/>
                  </a:schemeClr>
                </a:solidFill>
                <a:latin typeface="Calibri" panose="020F0502020204030204" pitchFamily="34" charset="0"/>
              </a:rPr>
              <a:t>---- No information given at the time the data was collected </a:t>
            </a:r>
            <a:endParaRPr lang="en-CA" sz="1000" dirty="0">
              <a:solidFill>
                <a:schemeClr val="tx1">
                  <a:lumMod val="65000"/>
                  <a:lumOff val="35000"/>
                </a:schemeClr>
              </a:solidFill>
              <a:latin typeface="Calibri" panose="020F050202020403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916888844"/>
              </p:ext>
            </p:extLst>
          </p:nvPr>
        </p:nvGraphicFramePr>
        <p:xfrm>
          <a:off x="131378" y="1670304"/>
          <a:ext cx="8539655" cy="4730496"/>
        </p:xfrm>
        <a:graphic>
          <a:graphicData uri="http://schemas.openxmlformats.org/drawingml/2006/table">
            <a:tbl>
              <a:tblPr/>
              <a:tblGrid>
                <a:gridCol w="1059077"/>
                <a:gridCol w="2542887"/>
                <a:gridCol w="4937691"/>
              </a:tblGrid>
              <a:tr h="288521">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endParaRPr kumimoji="0" lang="en-CA" sz="1100" b="1" i="0" u="none" strike="noStrike" cap="none" normalizeH="0" baseline="0" dirty="0" smtClean="0">
                        <a:ln>
                          <a:noFill/>
                        </a:ln>
                        <a:solidFill>
                          <a:schemeClr val="bg1"/>
                        </a:solidFill>
                        <a:effectLst/>
                        <a:latin typeface="Calibri" panose="020F0502020204030204" pitchFamily="34" charset="0"/>
                        <a:ea typeface="ヒラギノ角ゴ Pro W3"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AC"/>
                    </a:solidFill>
                  </a:tcPr>
                </a:tc>
                <a:tc>
                  <a:txBody>
                    <a:bodyPr/>
                    <a:lstStyle/>
                    <a:p>
                      <a:pPr>
                        <a:spcBef>
                          <a:spcPts val="700"/>
                        </a:spcBef>
                        <a:buClr>
                          <a:schemeClr val="accent2"/>
                        </a:buClr>
                        <a:buSzPct val="60000"/>
                        <a:defRPr/>
                      </a:pPr>
                      <a:r>
                        <a:rPr lang="en-US" sz="1100" b="1" dirty="0" smtClean="0">
                          <a:solidFill>
                            <a:schemeClr val="bg1"/>
                          </a:solidFill>
                          <a:latin typeface="Calibri" panose="020F0502020204030204" pitchFamily="34" charset="0"/>
                        </a:rPr>
                        <a:t>Does the screening program send result letters for abnormal Pap test results?</a:t>
                      </a:r>
                    </a:p>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bg1"/>
                          </a:solidFill>
                          <a:effectLst/>
                          <a:latin typeface="Calibri" panose="020F0502020204030204" pitchFamily="34" charset="0"/>
                          <a:ea typeface="ヒラギノ角ゴ Pro W3" charset="-128"/>
                        </a:rPr>
                        <a:t>(Yes, to care providers only; Yes, to women only; Yes, to women and care providers ; 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AC"/>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CA" sz="1100" b="1" i="0" u="none" strike="noStrike" kern="1200" cap="none" normalizeH="0" baseline="0" dirty="0" smtClean="0">
                          <a:ln>
                            <a:noFill/>
                          </a:ln>
                          <a:solidFill>
                            <a:schemeClr val="bg1"/>
                          </a:solidFill>
                          <a:effectLst/>
                          <a:latin typeface="Calibri" panose="020F0502020204030204" pitchFamily="34" charset="0"/>
                          <a:ea typeface="ヒラギノ角ゴ Pro W3" charset="-128"/>
                          <a:cs typeface="+mn-cs"/>
                        </a:rPr>
                        <a:t>Further comments (if any)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AC"/>
                    </a:solidFill>
                  </a:tcPr>
                </a:tc>
              </a:tr>
              <a:tr h="288521">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bg1"/>
                          </a:solidFill>
                          <a:effectLst/>
                          <a:latin typeface="Calibri" panose="020F0502020204030204" pitchFamily="34" charset="0"/>
                          <a:ea typeface="ヒラギノ角ゴ Pro W3" charset="-128"/>
                        </a:rPr>
                        <a:t>Ontario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AC"/>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lang="en-US" sz="1100" dirty="0" smtClean="0">
                          <a:solidFill>
                            <a:schemeClr val="tx1">
                              <a:lumMod val="65000"/>
                              <a:lumOff val="35000"/>
                            </a:schemeClr>
                          </a:solidFill>
                          <a:latin typeface="Calibri" panose="020F0502020204030204" pitchFamily="34" charset="0"/>
                        </a:rPr>
                        <a:t>Yes, to women only</a:t>
                      </a:r>
                      <a:endParaRPr kumimoji="0" lang="en-US" sz="11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sym typeface="Wingdings 2"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kern="1200" baseline="0" dirty="0" smtClean="0">
                          <a:solidFill>
                            <a:schemeClr val="tx1">
                              <a:lumMod val="65000"/>
                              <a:lumOff val="35000"/>
                            </a:schemeClr>
                          </a:solidFill>
                          <a:latin typeface="Calibri" panose="020F0502020204030204" pitchFamily="34" charset="0"/>
                          <a:ea typeface="+mn-ea"/>
                          <a:cs typeface="+mn-cs"/>
                        </a:rPr>
                        <a:t>Result letters (normal vs. abnormal) are sent to women and reminder letters sent to women if a follow up has not occurred after the abnormal result. Intervals between result letter and reminder letter are determined by severity of abnormal findings. </a:t>
                      </a:r>
                      <a:endParaRPr kumimoji="0" lang="en-CA" sz="11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sym typeface="Wingdings 2"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296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100" b="1" i="0" u="none" strike="noStrike" cap="none" normalizeH="0" baseline="0" dirty="0" smtClean="0">
                          <a:ln>
                            <a:noFill/>
                          </a:ln>
                          <a:solidFill>
                            <a:schemeClr val="bg1"/>
                          </a:solidFill>
                          <a:effectLst/>
                          <a:latin typeface="Calibri" panose="020F0502020204030204" pitchFamily="34" charset="0"/>
                          <a:ea typeface="ヒラギノ角ゴ Pro W3" charset="-128"/>
                        </a:rPr>
                        <a:t>Québec*</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AC"/>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kern="1200" dirty="0" smtClean="0">
                          <a:solidFill>
                            <a:schemeClr val="tx1">
                              <a:lumMod val="65000"/>
                              <a:lumOff val="35000"/>
                            </a:schemeClr>
                          </a:solidFill>
                          <a:latin typeface="Calibri" panose="020F0502020204030204" pitchFamily="34" charset="0"/>
                          <a:ea typeface="+mn-ea"/>
                          <a:cs typeface="+mn-cs"/>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sym typeface="Wingdings 2" pitchFamily="18" charset="2"/>
                        </a:rPr>
                        <a:t>----</a:t>
                      </a:r>
                      <a:endParaRPr kumimoji="0" lang="en-CA" sz="11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sym typeface="Wingdings 2"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8521">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bg1"/>
                          </a:solidFill>
                          <a:effectLst/>
                          <a:latin typeface="Calibri" panose="020F0502020204030204" pitchFamily="34" charset="0"/>
                          <a:ea typeface="ヒラギノ角ゴ Pro W3" charset="-128"/>
                        </a:rPr>
                        <a:t>New Brunswick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AC"/>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lang="en-US" sz="1100" baseline="0" dirty="0" smtClean="0">
                          <a:solidFill>
                            <a:schemeClr val="tx1">
                              <a:lumMod val="65000"/>
                              <a:lumOff val="35000"/>
                            </a:schemeClr>
                          </a:solidFill>
                          <a:latin typeface="Calibri" panose="020F0502020204030204" pitchFamily="34" charset="0"/>
                        </a:rPr>
                        <a:t>Yes, to women and care providers</a:t>
                      </a:r>
                      <a:endParaRPr lang="en-US" sz="1100" dirty="0" smtClean="0">
                        <a:solidFill>
                          <a:schemeClr val="tx1">
                            <a:lumMod val="65000"/>
                            <a:lumOff val="35000"/>
                          </a:schemeClr>
                        </a:solidFill>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CA" sz="1100" b="0" strike="noStrike" kern="1200" baseline="0" dirty="0" smtClean="0">
                          <a:solidFill>
                            <a:schemeClr val="tx1">
                              <a:lumMod val="65000"/>
                              <a:lumOff val="35000"/>
                            </a:schemeClr>
                          </a:solidFill>
                          <a:latin typeface="Calibri" panose="020F0502020204030204" pitchFamily="34" charset="0"/>
                          <a:ea typeface="+mn-ea"/>
                          <a:cs typeface="+mn-cs"/>
                        </a:rPr>
                        <a:t>Result letters to the health care provider associated to an abnormal Pap test result in cases when follow up is overdue; and six months later, a reminder letter to the participant and a copy to the associated health care provider if follow up has not yet occurred.</a:t>
                      </a:r>
                      <a:endParaRPr kumimoji="0" lang="en-US" sz="1100" b="0" strike="noStrike" kern="1200" baseline="0" dirty="0" smtClean="0">
                        <a:solidFill>
                          <a:schemeClr val="tx1">
                            <a:lumMod val="65000"/>
                            <a:lumOff val="35000"/>
                          </a:schemeClr>
                        </a:solidFill>
                        <a:latin typeface="Calibri" panose="020F0502020204030204" pitchFamily="34" charset="0"/>
                        <a:ea typeface="+mn-ea"/>
                        <a:cs typeface="+mn-cs"/>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09074">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bg1"/>
                          </a:solidFill>
                          <a:effectLst/>
                          <a:latin typeface="Calibri" panose="020F0502020204030204" pitchFamily="34" charset="0"/>
                          <a:ea typeface="ヒラギノ角ゴ Pro W3" charset="-128"/>
                        </a:rPr>
                        <a:t>Nova Scotia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AC"/>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lang="en-US" sz="1100" baseline="0" dirty="0" smtClean="0">
                          <a:solidFill>
                            <a:schemeClr val="tx1">
                              <a:lumMod val="65000"/>
                              <a:lumOff val="35000"/>
                            </a:schemeClr>
                          </a:solidFill>
                          <a:latin typeface="Calibri" panose="020F0502020204030204" pitchFamily="34" charset="0"/>
                        </a:rPr>
                        <a:t>Yes, to care providers only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kern="1200" baseline="0" dirty="0" smtClean="0">
                          <a:solidFill>
                            <a:schemeClr val="tx1">
                              <a:lumMod val="65000"/>
                              <a:lumOff val="35000"/>
                            </a:schemeClr>
                          </a:solidFill>
                          <a:latin typeface="Calibri" panose="020F0502020204030204" pitchFamily="34" charset="0"/>
                          <a:ea typeface="+mn-ea"/>
                          <a:cs typeface="+mn-cs"/>
                        </a:rPr>
                        <a:t>Reminder letters are sent to the health care provider who performed the Pap test when recommended follow-up has not been performed.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63307">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bg1"/>
                          </a:solidFill>
                          <a:effectLst/>
                          <a:latin typeface="Calibri" panose="020F0502020204030204" pitchFamily="34" charset="0"/>
                          <a:ea typeface="ヒラギノ角ゴ Pro W3" charset="-128"/>
                        </a:rPr>
                        <a:t>Prince Edward Island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AC"/>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lang="en-US" sz="1100" b="0" baseline="0" dirty="0" smtClean="0">
                          <a:solidFill>
                            <a:schemeClr val="tx1">
                              <a:lumMod val="65000"/>
                              <a:lumOff val="35000"/>
                            </a:schemeClr>
                          </a:solidFill>
                          <a:latin typeface="Calibri" panose="020F0502020204030204" pitchFamily="34" charset="0"/>
                        </a:rPr>
                        <a:t>Yes, to care provider, then to women</a:t>
                      </a:r>
                      <a:endParaRPr lang="en-US" sz="1100" b="0" dirty="0" smtClean="0">
                        <a:solidFill>
                          <a:schemeClr val="tx1">
                            <a:lumMod val="65000"/>
                            <a:lumOff val="35000"/>
                          </a:schemeClr>
                        </a:solidFill>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lang="en-US" sz="1100" b="0" baseline="0" dirty="0" smtClean="0">
                          <a:solidFill>
                            <a:schemeClr val="tx1">
                              <a:lumMod val="65000"/>
                              <a:lumOff val="35000"/>
                            </a:schemeClr>
                          </a:solidFill>
                          <a:latin typeface="Calibri" panose="020F0502020204030204" pitchFamily="34" charset="0"/>
                        </a:rPr>
                        <a:t>Results are sent by cytology lab services to ordering health care provider . </a:t>
                      </a:r>
                    </a:p>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lang="en-US" sz="1100" b="0" baseline="0" dirty="0" smtClean="0">
                          <a:solidFill>
                            <a:schemeClr val="tx1">
                              <a:lumMod val="65000"/>
                              <a:lumOff val="35000"/>
                            </a:schemeClr>
                          </a:solidFill>
                          <a:latin typeface="Calibri" panose="020F0502020204030204" pitchFamily="34" charset="0"/>
                        </a:rPr>
                        <a:t>Pap Clinics- result letters are sent to women who were screened by Screening Service. For Follow up tracking: Reminders are sent by cytology lab to ordering health care provider  at 9,12, 21 months  (at 3, 6, 12 for malignant cells) and women  at 13-15 months of initial abnormal  cervical cytology, if a follow-up activity (i.e. smear, colposcopy)  was not received.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09074">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bg1"/>
                          </a:solidFill>
                          <a:effectLst/>
                          <a:latin typeface="Calibri" panose="020F0502020204030204" pitchFamily="34" charset="0"/>
                          <a:ea typeface="ヒラギノ角ゴ Pro W3" charset="-128"/>
                        </a:rPr>
                        <a:t>Newfoundland and Labrador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AC"/>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kern="1200" baseline="0" dirty="0" smtClean="0">
                          <a:solidFill>
                            <a:schemeClr val="tx1">
                              <a:lumMod val="65000"/>
                              <a:lumOff val="35000"/>
                            </a:schemeClr>
                          </a:solidFill>
                          <a:latin typeface="Calibri" panose="020F0502020204030204" pitchFamily="34" charset="0"/>
                          <a:ea typeface="+mn-ea"/>
                          <a:cs typeface="+mn-cs"/>
                        </a:rPr>
                        <a:t>Yes to care providers, then women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sym typeface="Wingdings 2" pitchFamily="18" charset="2"/>
                        </a:rPr>
                        <a:t>----</a:t>
                      </a:r>
                      <a:endParaRPr kumimoji="0" lang="en-CA" sz="11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sym typeface="Wingdings 2"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Tree>
    <p:extLst>
      <p:ext uri="{BB962C8B-B14F-4D97-AF65-F5344CB8AC3E}">
        <p14:creationId xmlns:p14="http://schemas.microsoft.com/office/powerpoint/2010/main" val="78491255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txBox="1">
            <a:spLocks/>
          </p:cNvSpPr>
          <p:nvPr/>
        </p:nvSpPr>
        <p:spPr>
          <a:xfrm>
            <a:off x="685800" y="2130425"/>
            <a:ext cx="7772400" cy="147002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b="1" kern="1200">
                <a:solidFill>
                  <a:schemeClr val="tx1">
                    <a:lumMod val="65000"/>
                    <a:lumOff val="35000"/>
                  </a:schemeClr>
                </a:solidFill>
                <a:latin typeface="+mj-lt"/>
                <a:ea typeface="+mj-ea"/>
                <a:cs typeface="+mj-cs"/>
              </a:defRPr>
            </a:lvl1pPr>
          </a:lstStyle>
          <a:p>
            <a:pPr algn="ctr"/>
            <a:r>
              <a:rPr lang="en-CA" dirty="0" smtClean="0">
                <a:latin typeface="Calibri" panose="020F0502020204030204" pitchFamily="34" charset="0"/>
              </a:rPr>
              <a:t>Colposcopy Services</a:t>
            </a:r>
            <a:endParaRPr lang="en-CA" dirty="0">
              <a:latin typeface="Calibri" panose="020F0502020204030204" pitchFamily="34" charset="0"/>
            </a:endParaRPr>
          </a:p>
        </p:txBody>
      </p:sp>
      <p:sp>
        <p:nvSpPr>
          <p:cNvPr id="6" name="Subtitle 5"/>
          <p:cNvSpPr txBox="1">
            <a:spLocks/>
          </p:cNvSpPr>
          <p:nvPr/>
        </p:nvSpPr>
        <p:spPr>
          <a:xfrm>
            <a:off x="614858" y="3352800"/>
            <a:ext cx="7945862" cy="2209006"/>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200" dirty="0">
                <a:solidFill>
                  <a:schemeClr val="tx1">
                    <a:lumMod val="65000"/>
                    <a:lumOff val="35000"/>
                  </a:schemeClr>
                </a:solidFill>
                <a:latin typeface="Calibri" panose="020F0502020204030204" pitchFamily="34" charset="0"/>
              </a:rPr>
              <a:t>Women with abnormal Pap </a:t>
            </a:r>
            <a:r>
              <a:rPr lang="en-US" sz="2200" dirty="0" smtClean="0">
                <a:solidFill>
                  <a:schemeClr val="tx1">
                    <a:lumMod val="65000"/>
                    <a:lumOff val="35000"/>
                  </a:schemeClr>
                </a:solidFill>
                <a:latin typeface="Calibri" panose="020F0502020204030204" pitchFamily="34" charset="0"/>
              </a:rPr>
              <a:t>test results requiring follow-up may be referred for colposcopy</a:t>
            </a:r>
            <a:r>
              <a:rPr lang="en-US" sz="2200" dirty="0">
                <a:solidFill>
                  <a:schemeClr val="tx1">
                    <a:lumMod val="65000"/>
                    <a:lumOff val="35000"/>
                  </a:schemeClr>
                </a:solidFill>
                <a:latin typeface="Calibri" panose="020F0502020204030204" pitchFamily="34" charset="0"/>
              </a:rPr>
              <a:t>. </a:t>
            </a:r>
            <a:r>
              <a:rPr lang="en-US" sz="2200" dirty="0" smtClean="0">
                <a:solidFill>
                  <a:schemeClr val="tx1">
                    <a:lumMod val="65000"/>
                    <a:lumOff val="35000"/>
                  </a:schemeClr>
                </a:solidFill>
                <a:latin typeface="Calibri" panose="020F0502020204030204" pitchFamily="34" charset="0"/>
              </a:rPr>
              <a:t>Colposcopy is an essential component of the cervical cancer screening pathway</a:t>
            </a:r>
            <a:r>
              <a:rPr lang="en-US" sz="2200" dirty="0">
                <a:solidFill>
                  <a:schemeClr val="tx1">
                    <a:lumMod val="65000"/>
                    <a:lumOff val="35000"/>
                  </a:schemeClr>
                </a:solidFill>
                <a:latin typeface="Calibri" panose="020F0502020204030204" pitchFamily="34" charset="0"/>
              </a:rPr>
              <a:t> and </a:t>
            </a:r>
            <a:r>
              <a:rPr lang="en-US" sz="2200" dirty="0" smtClean="0">
                <a:solidFill>
                  <a:schemeClr val="tx1">
                    <a:lumMod val="65000"/>
                    <a:lumOff val="35000"/>
                  </a:schemeClr>
                </a:solidFill>
                <a:latin typeface="Calibri" panose="020F0502020204030204" pitchFamily="34" charset="0"/>
              </a:rPr>
              <a:t>it </a:t>
            </a:r>
            <a:r>
              <a:rPr lang="en-US" sz="2200" dirty="0">
                <a:solidFill>
                  <a:schemeClr val="tx1">
                    <a:lumMod val="65000"/>
                    <a:lumOff val="35000"/>
                  </a:schemeClr>
                </a:solidFill>
                <a:latin typeface="Calibri" panose="020F0502020204030204" pitchFamily="34" charset="0"/>
              </a:rPr>
              <a:t>is important to monitor these practices in order to </a:t>
            </a:r>
            <a:r>
              <a:rPr lang="en-US" sz="2200" dirty="0" smtClean="0">
                <a:solidFill>
                  <a:schemeClr val="tx1">
                    <a:lumMod val="65000"/>
                    <a:lumOff val="35000"/>
                  </a:schemeClr>
                </a:solidFill>
                <a:latin typeface="Calibri" panose="020F0502020204030204" pitchFamily="34" charset="0"/>
              </a:rPr>
              <a:t>assess the quality of cervical cancer screening services.</a:t>
            </a:r>
            <a:endParaRPr lang="en-CA" sz="2200" dirty="0">
              <a:solidFill>
                <a:schemeClr val="tx1">
                  <a:lumMod val="65000"/>
                  <a:lumOff val="35000"/>
                </a:schemeClr>
              </a:solidFill>
              <a:latin typeface="Calibri" panose="020F0502020204030204" pitchFamily="34" charset="0"/>
            </a:endParaRPr>
          </a:p>
        </p:txBody>
      </p:sp>
    </p:spTree>
    <p:extLst>
      <p:ext uri="{BB962C8B-B14F-4D97-AF65-F5344CB8AC3E}">
        <p14:creationId xmlns:p14="http://schemas.microsoft.com/office/powerpoint/2010/main" val="41642791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304800"/>
            <a:ext cx="7013448" cy="914400"/>
          </a:xfrm>
        </p:spPr>
        <p:txBody>
          <a:bodyPr/>
          <a:lstStyle/>
          <a:p>
            <a:r>
              <a:rPr lang="en-US" sz="3200" b="1" dirty="0" smtClean="0">
                <a:latin typeface="Calibri" panose="020F0502020204030204" pitchFamily="34" charset="0"/>
              </a:rPr>
              <a:t>Colposcopy Services </a:t>
            </a:r>
            <a:r>
              <a:rPr lang="en-CA" sz="3200" b="1" dirty="0" smtClean="0">
                <a:latin typeface="Calibri" panose="020F0502020204030204" pitchFamily="34" charset="0"/>
              </a:rPr>
              <a:t>– Highlights </a:t>
            </a:r>
            <a:r>
              <a:rPr lang="en-CA" sz="3200" b="1" dirty="0">
                <a:latin typeface="Calibri" panose="020F0502020204030204" pitchFamily="34" charset="0"/>
              </a:rPr>
              <a:t/>
            </a:r>
            <a:br>
              <a:rPr lang="en-CA" sz="3200" b="1" dirty="0">
                <a:latin typeface="Calibri" panose="020F0502020204030204" pitchFamily="34" charset="0"/>
              </a:rPr>
            </a:br>
            <a:endParaRPr lang="en-CA" sz="3200" b="1" dirty="0"/>
          </a:p>
        </p:txBody>
      </p:sp>
      <p:sp>
        <p:nvSpPr>
          <p:cNvPr id="3" name="Content Placeholder 2"/>
          <p:cNvSpPr>
            <a:spLocks noGrp="1"/>
          </p:cNvSpPr>
          <p:nvPr>
            <p:ph sz="quarter" idx="1"/>
          </p:nvPr>
        </p:nvSpPr>
        <p:spPr>
          <a:xfrm>
            <a:off x="612648" y="1752600"/>
            <a:ext cx="8153400" cy="4343400"/>
          </a:xfrm>
        </p:spPr>
        <p:txBody>
          <a:bodyPr/>
          <a:lstStyle/>
          <a:p>
            <a:pPr marL="0" indent="0">
              <a:buClrTx/>
              <a:buNone/>
            </a:pPr>
            <a:r>
              <a:rPr lang="en-US" sz="1600" dirty="0">
                <a:latin typeface="Calibri" panose="020F0502020204030204" pitchFamily="34" charset="0"/>
              </a:rPr>
              <a:t>Cervical Cancer Screening Practices: Referral to Colposcopy (refer to slide #</a:t>
            </a:r>
            <a:r>
              <a:rPr lang="en-US" sz="1600" dirty="0" smtClean="0">
                <a:latin typeface="Calibri" panose="020F0502020204030204" pitchFamily="34" charset="0"/>
              </a:rPr>
              <a:t>26)</a:t>
            </a:r>
            <a:endParaRPr lang="en-US" sz="1600" dirty="0">
              <a:latin typeface="Calibri" panose="020F0502020204030204" pitchFamily="34" charset="0"/>
            </a:endParaRPr>
          </a:p>
          <a:p>
            <a:pPr>
              <a:buClrTx/>
              <a:buFont typeface="Arial" panose="020B0604020202020204" pitchFamily="34" charset="0"/>
              <a:buChar char="•"/>
            </a:pPr>
            <a:r>
              <a:rPr lang="en-US" sz="1600" dirty="0">
                <a:latin typeface="Calibri" panose="020F0502020204030204" pitchFamily="34" charset="0"/>
              </a:rPr>
              <a:t>Women are referred to colposcopy after repeated or persistent ASC-US/LSIL, AGC or HSIL+ in all provinces and territories. Some provinces and territories </a:t>
            </a:r>
            <a:r>
              <a:rPr lang="en-US" sz="1600" dirty="0" smtClean="0">
                <a:latin typeface="Calibri" panose="020F0502020204030204" pitchFamily="34" charset="0"/>
              </a:rPr>
              <a:t>refer women </a:t>
            </a:r>
            <a:r>
              <a:rPr lang="en-US" sz="1600" dirty="0">
                <a:latin typeface="Calibri" panose="020F0502020204030204" pitchFamily="34" charset="0"/>
              </a:rPr>
              <a:t>to colposcopy after an ASC-US and HPV+ result or first LSIL result. Women are not referred for colposcopy after </a:t>
            </a:r>
            <a:r>
              <a:rPr lang="en-US" sz="1600" dirty="0" smtClean="0">
                <a:latin typeface="Calibri" panose="020F0502020204030204" pitchFamily="34" charset="0"/>
              </a:rPr>
              <a:t>first ASC-US </a:t>
            </a:r>
            <a:r>
              <a:rPr lang="en-US" sz="1600" dirty="0">
                <a:latin typeface="Calibri" panose="020F0502020204030204" pitchFamily="34" charset="0"/>
              </a:rPr>
              <a:t>result in any province or territory. </a:t>
            </a:r>
            <a:endParaRPr lang="en-US" sz="1600" dirty="0" smtClean="0">
              <a:latin typeface="Calibri" panose="020F0502020204030204" pitchFamily="34" charset="0"/>
            </a:endParaRPr>
          </a:p>
          <a:p>
            <a:pPr marL="0" indent="0">
              <a:buClrTx/>
              <a:buNone/>
            </a:pPr>
            <a:r>
              <a:rPr lang="en-US" sz="1600" dirty="0">
                <a:latin typeface="Calibri" panose="020F0502020204030204" pitchFamily="34" charset="0"/>
              </a:rPr>
              <a:t>Colposcopy Delivery (refer to </a:t>
            </a:r>
            <a:r>
              <a:rPr lang="en-US" sz="1600" dirty="0" smtClean="0">
                <a:latin typeface="Calibri" panose="020F0502020204030204" pitchFamily="34" charset="0"/>
              </a:rPr>
              <a:t>slides </a:t>
            </a:r>
            <a:r>
              <a:rPr lang="en-US" sz="1600" dirty="0">
                <a:latin typeface="Calibri" panose="020F0502020204030204" pitchFamily="34" charset="0"/>
              </a:rPr>
              <a:t>#</a:t>
            </a:r>
            <a:r>
              <a:rPr lang="en-US" sz="1600" dirty="0" smtClean="0">
                <a:latin typeface="Calibri" panose="020F0502020204030204" pitchFamily="34" charset="0"/>
              </a:rPr>
              <a:t>27 </a:t>
            </a:r>
            <a:r>
              <a:rPr lang="en-US" sz="1600" dirty="0">
                <a:latin typeface="Calibri" panose="020F0502020204030204" pitchFamily="34" charset="0"/>
              </a:rPr>
              <a:t>and </a:t>
            </a:r>
            <a:r>
              <a:rPr lang="en-US" sz="1600" dirty="0" smtClean="0">
                <a:latin typeface="Calibri" panose="020F0502020204030204" pitchFamily="34" charset="0"/>
              </a:rPr>
              <a:t>28)</a:t>
            </a:r>
            <a:endParaRPr lang="en-US" sz="1600" dirty="0">
              <a:latin typeface="Calibri" panose="020F0502020204030204" pitchFamily="34" charset="0"/>
            </a:endParaRPr>
          </a:p>
          <a:p>
            <a:pPr>
              <a:buClrTx/>
              <a:buFont typeface="Arial" panose="020B0604020202020204" pitchFamily="34" charset="0"/>
              <a:buChar char="•"/>
            </a:pPr>
            <a:r>
              <a:rPr lang="en-US" sz="1600" dirty="0" smtClean="0">
                <a:latin typeface="Calibri" panose="020F0502020204030204" pitchFamily="34" charset="0"/>
              </a:rPr>
              <a:t>Four provinces and one territory </a:t>
            </a:r>
            <a:r>
              <a:rPr lang="en-US" sz="1600" dirty="0">
                <a:latin typeface="Calibri" panose="020F0502020204030204" pitchFamily="34" charset="0"/>
              </a:rPr>
              <a:t>offer colposcopy exclusively in hospitals or colposcopy clinics, </a:t>
            </a:r>
            <a:r>
              <a:rPr lang="en-US" sz="1600" dirty="0" smtClean="0">
                <a:latin typeface="Calibri" panose="020F0502020204030204" pitchFamily="34" charset="0"/>
              </a:rPr>
              <a:t>one provinces </a:t>
            </a:r>
            <a:r>
              <a:rPr lang="en-US" sz="1600" dirty="0">
                <a:latin typeface="Calibri" panose="020F0502020204030204" pitchFamily="34" charset="0"/>
              </a:rPr>
              <a:t>and </a:t>
            </a:r>
            <a:r>
              <a:rPr lang="en-US" sz="1600" dirty="0" smtClean="0">
                <a:latin typeface="Calibri" panose="020F0502020204030204" pitchFamily="34" charset="0"/>
              </a:rPr>
              <a:t>one territory </a:t>
            </a:r>
            <a:r>
              <a:rPr lang="en-US" sz="1600" dirty="0">
                <a:latin typeface="Calibri" panose="020F0502020204030204" pitchFamily="34" charset="0"/>
              </a:rPr>
              <a:t>offer colposcopy by individuals practitioners, and five provinces offer colposcopy both in hospitals and by individual practitioners.</a:t>
            </a:r>
          </a:p>
          <a:p>
            <a:pPr marL="0" indent="0">
              <a:buClrTx/>
              <a:buNone/>
            </a:pPr>
            <a:r>
              <a:rPr lang="en-US" sz="1600" dirty="0">
                <a:latin typeface="Calibri" panose="020F0502020204030204" pitchFamily="34" charset="0"/>
              </a:rPr>
              <a:t>HPV Testing Strategies in Colposcopy (refer to </a:t>
            </a:r>
            <a:r>
              <a:rPr lang="en-US" sz="1600" dirty="0" smtClean="0">
                <a:latin typeface="Calibri" panose="020F0502020204030204" pitchFamily="34" charset="0"/>
              </a:rPr>
              <a:t>slides </a:t>
            </a:r>
            <a:r>
              <a:rPr lang="en-US" sz="1600" dirty="0">
                <a:latin typeface="Calibri" panose="020F0502020204030204" pitchFamily="34" charset="0"/>
              </a:rPr>
              <a:t>#</a:t>
            </a:r>
            <a:r>
              <a:rPr lang="en-US" sz="1600" dirty="0" smtClean="0">
                <a:latin typeface="Calibri" panose="020F0502020204030204" pitchFamily="34" charset="0"/>
              </a:rPr>
              <a:t>29 </a:t>
            </a:r>
            <a:r>
              <a:rPr lang="en-US" sz="1600" dirty="0">
                <a:latin typeface="Calibri" panose="020F0502020204030204" pitchFamily="34" charset="0"/>
              </a:rPr>
              <a:t>and </a:t>
            </a:r>
            <a:r>
              <a:rPr lang="en-US" sz="1600" dirty="0" smtClean="0">
                <a:latin typeface="Calibri" panose="020F0502020204030204" pitchFamily="34" charset="0"/>
              </a:rPr>
              <a:t>30)</a:t>
            </a:r>
            <a:endParaRPr lang="en-US" sz="1600" dirty="0">
              <a:latin typeface="Calibri" panose="020F0502020204030204" pitchFamily="34" charset="0"/>
            </a:endParaRPr>
          </a:p>
          <a:p>
            <a:pPr>
              <a:buClrTx/>
              <a:buFont typeface="Arial" panose="020B0604020202020204" pitchFamily="34" charset="0"/>
              <a:buChar char="•"/>
            </a:pPr>
            <a:r>
              <a:rPr lang="en-US" sz="1600" dirty="0" smtClean="0">
                <a:latin typeface="Calibri" panose="020F0502020204030204" pitchFamily="34" charset="0"/>
              </a:rPr>
              <a:t>Six provinces </a:t>
            </a:r>
            <a:r>
              <a:rPr lang="en-US" sz="1600" dirty="0">
                <a:latin typeface="Calibri" panose="020F0502020204030204" pitchFamily="34" charset="0"/>
              </a:rPr>
              <a:t>and </a:t>
            </a:r>
            <a:r>
              <a:rPr lang="en-US" sz="1600" dirty="0" smtClean="0">
                <a:latin typeface="Calibri" panose="020F0502020204030204" pitchFamily="34" charset="0"/>
              </a:rPr>
              <a:t>one territory </a:t>
            </a:r>
            <a:r>
              <a:rPr lang="en-US" sz="1600" dirty="0">
                <a:latin typeface="Calibri" panose="020F0502020204030204" pitchFamily="34" charset="0"/>
              </a:rPr>
              <a:t>use HPV testing in colposcopy care, and HPV testing is used as a test of cure for discharge purposes in </a:t>
            </a:r>
            <a:r>
              <a:rPr lang="en-US" sz="1600" dirty="0" smtClean="0">
                <a:latin typeface="Calibri" panose="020F0502020204030204" pitchFamily="34" charset="0"/>
              </a:rPr>
              <a:t>six provinces </a:t>
            </a:r>
            <a:r>
              <a:rPr lang="en-US" sz="1600" dirty="0">
                <a:latin typeface="Calibri" panose="020F0502020204030204" pitchFamily="34" charset="0"/>
              </a:rPr>
              <a:t>and </a:t>
            </a:r>
            <a:r>
              <a:rPr lang="en-US" sz="1600" dirty="0" smtClean="0">
                <a:latin typeface="Calibri" panose="020F0502020204030204" pitchFamily="34" charset="0"/>
              </a:rPr>
              <a:t>one territory. </a:t>
            </a:r>
            <a:endParaRPr lang="en-US" sz="1600" dirty="0">
              <a:latin typeface="Calibri" panose="020F0502020204030204" pitchFamily="34" charset="0"/>
            </a:endParaRPr>
          </a:p>
        </p:txBody>
      </p:sp>
    </p:spTree>
    <p:extLst>
      <p:ext uri="{BB962C8B-B14F-4D97-AF65-F5344CB8AC3E}">
        <p14:creationId xmlns:p14="http://schemas.microsoft.com/office/powerpoint/2010/main" val="17406449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199" y="72287"/>
            <a:ext cx="7033847" cy="990600"/>
          </a:xfrm>
        </p:spPr>
        <p:txBody>
          <a:bodyPr/>
          <a:lstStyle/>
          <a:p>
            <a:pPr>
              <a:lnSpc>
                <a:spcPts val="3000"/>
              </a:lnSpc>
            </a:pPr>
            <a:r>
              <a:rPr lang="en-CA" sz="3200" b="1" dirty="0" smtClean="0">
                <a:latin typeface="Calibri" pitchFamily="34" charset="0"/>
              </a:rPr>
              <a:t>Cervical Cancer Screening Practices: Referral to Colposcopy</a:t>
            </a:r>
          </a:p>
        </p:txBody>
      </p:sp>
      <p:sp>
        <p:nvSpPr>
          <p:cNvPr id="3" name="Content Placeholder 2"/>
          <p:cNvSpPr>
            <a:spLocks noGrp="1"/>
          </p:cNvSpPr>
          <p:nvPr>
            <p:ph sz="quarter" idx="1"/>
          </p:nvPr>
        </p:nvSpPr>
        <p:spPr>
          <a:xfrm>
            <a:off x="1524000" y="1219200"/>
            <a:ext cx="7239000" cy="4419600"/>
          </a:xfrm>
        </p:spPr>
        <p:txBody>
          <a:bodyPr/>
          <a:lstStyle/>
          <a:p>
            <a:pPr marL="0" indent="0">
              <a:buNone/>
            </a:pPr>
            <a:r>
              <a:rPr lang="en-CA" sz="1200" b="1" dirty="0" smtClean="0">
                <a:solidFill>
                  <a:schemeClr val="tx1">
                    <a:lumMod val="65000"/>
                    <a:lumOff val="35000"/>
                  </a:schemeClr>
                </a:solidFill>
              </a:rPr>
              <a:t>When is a woman sent for colposcopy in your cervical cancer screening program?</a:t>
            </a:r>
          </a:p>
          <a:p>
            <a:endParaRPr lang="en-CA" sz="1400" b="1" dirty="0" smtClean="0"/>
          </a:p>
          <a:p>
            <a:endParaRPr lang="en-CA" sz="1400" b="1" dirty="0"/>
          </a:p>
        </p:txBody>
      </p:sp>
      <p:sp>
        <p:nvSpPr>
          <p:cNvPr id="4" name="TextBox 3"/>
          <p:cNvSpPr txBox="1"/>
          <p:nvPr/>
        </p:nvSpPr>
        <p:spPr>
          <a:xfrm>
            <a:off x="160283" y="5791200"/>
            <a:ext cx="8854763" cy="861774"/>
          </a:xfrm>
          <a:prstGeom prst="rect">
            <a:avLst/>
          </a:prstGeom>
          <a:solidFill>
            <a:schemeClr val="bg1"/>
          </a:solidFill>
        </p:spPr>
        <p:txBody>
          <a:bodyPr wrap="square" rtlCol="0">
            <a:spAutoFit/>
          </a:bodyPr>
          <a:lstStyle/>
          <a:p>
            <a:pPr>
              <a:defRPr/>
            </a:pPr>
            <a:r>
              <a:rPr lang="en-US" sz="1000" dirty="0">
                <a:solidFill>
                  <a:schemeClr val="tx1">
                    <a:lumMod val="65000"/>
                    <a:lumOff val="35000"/>
                  </a:schemeClr>
                </a:solidFill>
                <a:latin typeface="Calibri" panose="020F0502020204030204" pitchFamily="34" charset="0"/>
              </a:rPr>
              <a:t>ASCUS: Atypical squamous cells of undetermined </a:t>
            </a:r>
            <a:r>
              <a:rPr lang="en-US" sz="1000" dirty="0" smtClean="0">
                <a:solidFill>
                  <a:schemeClr val="tx1">
                    <a:lumMod val="65000"/>
                    <a:lumOff val="35000"/>
                  </a:schemeClr>
                </a:solidFill>
                <a:latin typeface="Calibri" panose="020F0502020204030204" pitchFamily="34" charset="0"/>
              </a:rPr>
              <a:t>significance; LSIL</a:t>
            </a:r>
            <a:r>
              <a:rPr lang="en-US" sz="1000" dirty="0">
                <a:solidFill>
                  <a:schemeClr val="tx1">
                    <a:lumMod val="65000"/>
                    <a:lumOff val="35000"/>
                  </a:schemeClr>
                </a:solidFill>
                <a:latin typeface="Calibri" panose="020F0502020204030204" pitchFamily="34" charset="0"/>
              </a:rPr>
              <a:t>: Low-grade squamous intraepithelial </a:t>
            </a:r>
            <a:r>
              <a:rPr lang="en-US" sz="1000" dirty="0" smtClean="0">
                <a:solidFill>
                  <a:schemeClr val="tx1">
                    <a:lumMod val="65000"/>
                    <a:lumOff val="35000"/>
                  </a:schemeClr>
                </a:solidFill>
                <a:latin typeface="Calibri" panose="020F0502020204030204" pitchFamily="34" charset="0"/>
              </a:rPr>
              <a:t>lesion; HSIL</a:t>
            </a:r>
            <a:r>
              <a:rPr lang="en-US" sz="1000" dirty="0">
                <a:solidFill>
                  <a:schemeClr val="tx1">
                    <a:lumMod val="65000"/>
                    <a:lumOff val="35000"/>
                  </a:schemeClr>
                </a:solidFill>
                <a:latin typeface="Calibri" panose="020F0502020204030204" pitchFamily="34" charset="0"/>
              </a:rPr>
              <a:t>: high-grade squamous intraepithelial lesion</a:t>
            </a:r>
          </a:p>
          <a:p>
            <a:pPr>
              <a:defRPr/>
            </a:pPr>
            <a:r>
              <a:rPr lang="en-US" sz="1000" dirty="0">
                <a:solidFill>
                  <a:schemeClr val="tx1">
                    <a:lumMod val="65000"/>
                    <a:lumOff val="35000"/>
                  </a:schemeClr>
                </a:solidFill>
                <a:latin typeface="Calibri" panose="020F0502020204030204" pitchFamily="34" charset="0"/>
              </a:rPr>
              <a:t>AGC: atypical glandular </a:t>
            </a:r>
            <a:r>
              <a:rPr lang="en-US" sz="1000" dirty="0" smtClean="0">
                <a:solidFill>
                  <a:schemeClr val="tx1">
                    <a:lumMod val="65000"/>
                    <a:lumOff val="35000"/>
                  </a:schemeClr>
                </a:solidFill>
                <a:latin typeface="Calibri" panose="020F0502020204030204" pitchFamily="34" charset="0"/>
              </a:rPr>
              <a:t>cells; </a:t>
            </a:r>
            <a:r>
              <a:rPr lang="en-CA" sz="1000" dirty="0" smtClean="0">
                <a:solidFill>
                  <a:schemeClr val="tx1">
                    <a:lumMod val="65000"/>
                    <a:lumOff val="35000"/>
                  </a:schemeClr>
                </a:solidFill>
                <a:latin typeface="Calibri" panose="020F0502020204030204" pitchFamily="34" charset="0"/>
              </a:rPr>
              <a:t>---- </a:t>
            </a:r>
            <a:r>
              <a:rPr lang="en-CA" sz="1000" dirty="0">
                <a:solidFill>
                  <a:schemeClr val="tx1">
                    <a:lumMod val="65000"/>
                    <a:lumOff val="35000"/>
                  </a:schemeClr>
                </a:solidFill>
                <a:latin typeface="Calibri" panose="020F0502020204030204" pitchFamily="34" charset="0"/>
              </a:rPr>
              <a:t>No information was provided at the time the data was </a:t>
            </a:r>
            <a:r>
              <a:rPr lang="en-CA" sz="1000" dirty="0" smtClean="0">
                <a:solidFill>
                  <a:schemeClr val="tx1">
                    <a:lumMod val="65000"/>
                    <a:lumOff val="35000"/>
                  </a:schemeClr>
                </a:solidFill>
                <a:latin typeface="Calibri" panose="020F0502020204030204" pitchFamily="34" charset="0"/>
              </a:rPr>
              <a:t>collected</a:t>
            </a:r>
          </a:p>
          <a:p>
            <a:pPr>
              <a:defRPr/>
            </a:pPr>
            <a:r>
              <a:rPr lang="en-US" sz="1000" dirty="0">
                <a:solidFill>
                  <a:schemeClr val="tx1">
                    <a:lumMod val="65000"/>
                    <a:lumOff val="35000"/>
                  </a:schemeClr>
                </a:solidFill>
                <a:latin typeface="Calibri" panose="020F0502020204030204" pitchFamily="34" charset="0"/>
              </a:rPr>
              <a:t>*No organized screening program available. Responses refer to opportunistic cervical cancer screening</a:t>
            </a:r>
            <a:r>
              <a:rPr lang="en-US" sz="1000" dirty="0" smtClean="0">
                <a:solidFill>
                  <a:schemeClr val="tx1">
                    <a:lumMod val="65000"/>
                    <a:lumOff val="35000"/>
                  </a:schemeClr>
                </a:solidFill>
                <a:latin typeface="Calibri" panose="020F0502020204030204" pitchFamily="34" charset="0"/>
              </a:rPr>
              <a:t>.</a:t>
            </a:r>
          </a:p>
          <a:p>
            <a:pPr>
              <a:defRPr/>
            </a:pPr>
            <a:r>
              <a:rPr lang="en-US" sz="1000" dirty="0" smtClean="0">
                <a:solidFill>
                  <a:schemeClr val="tx1">
                    <a:lumMod val="65000"/>
                    <a:lumOff val="35000"/>
                  </a:schemeClr>
                </a:solidFill>
                <a:latin typeface="Calibri" panose="020F0502020204030204" pitchFamily="34" charset="0"/>
              </a:rPr>
              <a:t>**Either </a:t>
            </a:r>
            <a:r>
              <a:rPr lang="en-US" sz="1000" dirty="0">
                <a:solidFill>
                  <a:schemeClr val="tx1">
                    <a:lumMod val="65000"/>
                    <a:lumOff val="35000"/>
                  </a:schemeClr>
                </a:solidFill>
                <a:latin typeface="Calibri" panose="020F0502020204030204" pitchFamily="34" charset="0"/>
              </a:rPr>
              <a:t>colposcopy or repeat cytology after 6 </a:t>
            </a:r>
            <a:r>
              <a:rPr lang="en-US" sz="1000" dirty="0" smtClean="0">
                <a:solidFill>
                  <a:schemeClr val="tx1">
                    <a:lumMod val="65000"/>
                    <a:lumOff val="35000"/>
                  </a:schemeClr>
                </a:solidFill>
                <a:latin typeface="Calibri" panose="020F0502020204030204" pitchFamily="34" charset="0"/>
              </a:rPr>
              <a:t>months</a:t>
            </a:r>
          </a:p>
          <a:p>
            <a:pPr>
              <a:defRPr/>
            </a:pPr>
            <a:r>
              <a:rPr lang="en-CA" sz="1000" dirty="0">
                <a:solidFill>
                  <a:schemeClr val="tx1">
                    <a:lumMod val="65000"/>
                    <a:lumOff val="35000"/>
                  </a:schemeClr>
                </a:solidFill>
                <a:latin typeface="Calibri" panose="020F0502020204030204" pitchFamily="34" charset="0"/>
              </a:rPr>
              <a:t>†Women &lt;30 years repeat ASCUS x3 at 6 month intervals. If the third </a:t>
            </a:r>
            <a:r>
              <a:rPr lang="en-CA" sz="1000" dirty="0" smtClean="0">
                <a:solidFill>
                  <a:schemeClr val="tx1">
                    <a:lumMod val="65000"/>
                    <a:lumOff val="35000"/>
                  </a:schemeClr>
                </a:solidFill>
                <a:latin typeface="Calibri" panose="020F0502020204030204" pitchFamily="34" charset="0"/>
              </a:rPr>
              <a:t>Pap </a:t>
            </a:r>
            <a:r>
              <a:rPr lang="en-CA" sz="1000" dirty="0">
                <a:solidFill>
                  <a:schemeClr val="tx1">
                    <a:lumMod val="65000"/>
                    <a:lumOff val="35000"/>
                  </a:schemeClr>
                </a:solidFill>
                <a:latin typeface="Calibri" panose="020F0502020204030204" pitchFamily="34" charset="0"/>
              </a:rPr>
              <a:t>is abnormal, refer to </a:t>
            </a:r>
            <a:r>
              <a:rPr lang="en-CA" sz="1000" dirty="0" smtClean="0">
                <a:solidFill>
                  <a:schemeClr val="tx1">
                    <a:lumMod val="65000"/>
                    <a:lumOff val="35000"/>
                  </a:schemeClr>
                </a:solidFill>
                <a:latin typeface="Calibri" panose="020F0502020204030204" pitchFamily="34" charset="0"/>
              </a:rPr>
              <a:t>colposcopy.</a:t>
            </a:r>
          </a:p>
        </p:txBody>
      </p:sp>
      <p:graphicFrame>
        <p:nvGraphicFramePr>
          <p:cNvPr id="6" name="Table 5"/>
          <p:cNvGraphicFramePr>
            <a:graphicFrameLocks noGrp="1"/>
          </p:cNvGraphicFramePr>
          <p:nvPr>
            <p:extLst>
              <p:ext uri="{D42A27DB-BD31-4B8C-83A1-F6EECF244321}">
                <p14:modId xmlns:p14="http://schemas.microsoft.com/office/powerpoint/2010/main" val="4110788767"/>
              </p:ext>
            </p:extLst>
          </p:nvPr>
        </p:nvGraphicFramePr>
        <p:xfrm>
          <a:off x="186559" y="1676399"/>
          <a:ext cx="8686803" cy="4079665"/>
        </p:xfrm>
        <a:graphic>
          <a:graphicData uri="http://schemas.openxmlformats.org/drawingml/2006/table">
            <a:tbl>
              <a:tblPr firstRow="1" bandRow="1">
                <a:tableStyleId>{5C22544A-7EE6-4342-B048-85BDC9FD1C3A}</a:tableStyleId>
              </a:tblPr>
              <a:tblGrid>
                <a:gridCol w="939115"/>
                <a:gridCol w="584886"/>
                <a:gridCol w="685800"/>
                <a:gridCol w="423040"/>
                <a:gridCol w="719961"/>
                <a:gridCol w="609600"/>
                <a:gridCol w="381000"/>
                <a:gridCol w="914400"/>
                <a:gridCol w="762000"/>
                <a:gridCol w="762000"/>
                <a:gridCol w="685800"/>
                <a:gridCol w="381000"/>
                <a:gridCol w="381000"/>
                <a:gridCol w="457201"/>
              </a:tblGrid>
              <a:tr h="167640">
                <a:tc>
                  <a:txBody>
                    <a:bodyPr/>
                    <a:lstStyle/>
                    <a:p>
                      <a:r>
                        <a:rPr lang="en-US" sz="1000" dirty="0" smtClean="0">
                          <a:solidFill>
                            <a:schemeClr val="bg1"/>
                          </a:solidFill>
                          <a:latin typeface="Calibri" panose="020F0502020204030204" pitchFamily="34" charset="0"/>
                        </a:rPr>
                        <a:t>Result</a:t>
                      </a:r>
                      <a:endParaRPr lang="en-US" sz="1000" dirty="0">
                        <a:solidFill>
                          <a:schemeClr val="bg1"/>
                        </a:solidFill>
                        <a:latin typeface="Calibri" panose="020F050202020403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latin typeface="Calibri" panose="020F0502020204030204" pitchFamily="34" charset="0"/>
                        </a:rPr>
                        <a:t>NU*</a:t>
                      </a:r>
                    </a:p>
                    <a:p>
                      <a:endParaRPr lang="en-US" sz="1000" dirty="0">
                        <a:solidFill>
                          <a:schemeClr val="tx1"/>
                        </a:solidFill>
                        <a:latin typeface="Calibri" panose="020F0502020204030204" pitchFamily="34" charset="0"/>
                      </a:endParaRPr>
                    </a:p>
                  </a:txBody>
                  <a:tcPr/>
                </a:tc>
                <a:tc>
                  <a:txBody>
                    <a:bodyPr/>
                    <a:lstStyle/>
                    <a:p>
                      <a:r>
                        <a:rPr lang="en-US" sz="1000" dirty="0" smtClean="0">
                          <a:latin typeface="Calibri" panose="020F0502020204030204" pitchFamily="34" charset="0"/>
                        </a:rPr>
                        <a:t>NT*</a:t>
                      </a:r>
                      <a:endParaRPr lang="en-US" sz="1000" dirty="0">
                        <a:solidFill>
                          <a:schemeClr val="tx1"/>
                        </a:solidFill>
                        <a:latin typeface="Calibri" panose="020F0502020204030204" pitchFamily="34" charset="0"/>
                      </a:endParaRPr>
                    </a:p>
                  </a:txBody>
                  <a:tcPr/>
                </a:tc>
                <a:tc>
                  <a:txBody>
                    <a:bodyPr/>
                    <a:lstStyle/>
                    <a:p>
                      <a:r>
                        <a:rPr lang="en-US" sz="1000" dirty="0" smtClean="0">
                          <a:latin typeface="Calibri" panose="020F0502020204030204" pitchFamily="34" charset="0"/>
                        </a:rPr>
                        <a:t>YK*</a:t>
                      </a:r>
                      <a:endParaRPr lang="en-US" sz="1000" dirty="0">
                        <a:solidFill>
                          <a:schemeClr val="tx1"/>
                        </a:solidFill>
                        <a:latin typeface="Calibri" panose="020F0502020204030204" pitchFamily="34" charset="0"/>
                      </a:endParaRPr>
                    </a:p>
                  </a:txBody>
                  <a:tcPr/>
                </a:tc>
                <a:tc>
                  <a:txBody>
                    <a:bodyPr/>
                    <a:lstStyle/>
                    <a:p>
                      <a:r>
                        <a:rPr lang="en-US" sz="1000" dirty="0" smtClean="0">
                          <a:latin typeface="Calibri" panose="020F0502020204030204" pitchFamily="34" charset="0"/>
                        </a:rPr>
                        <a:t>BC</a:t>
                      </a:r>
                      <a:endParaRPr lang="en-US" sz="1000" dirty="0">
                        <a:solidFill>
                          <a:schemeClr val="tx1"/>
                        </a:solidFill>
                        <a:latin typeface="Calibri" panose="020F0502020204030204" pitchFamily="34" charset="0"/>
                      </a:endParaRPr>
                    </a:p>
                  </a:txBody>
                  <a:tcPr/>
                </a:tc>
                <a:tc>
                  <a:txBody>
                    <a:bodyPr/>
                    <a:lstStyle/>
                    <a:p>
                      <a:r>
                        <a:rPr lang="en-US" sz="1000" dirty="0" smtClean="0">
                          <a:latin typeface="Calibri" panose="020F0502020204030204" pitchFamily="34" charset="0"/>
                        </a:rPr>
                        <a:t>AB</a:t>
                      </a:r>
                      <a:endParaRPr lang="en-US" sz="1000" dirty="0">
                        <a:solidFill>
                          <a:schemeClr val="tx1"/>
                        </a:solidFill>
                        <a:latin typeface="Calibri" panose="020F0502020204030204" pitchFamily="34" charset="0"/>
                      </a:endParaRPr>
                    </a:p>
                  </a:txBody>
                  <a:tcPr/>
                </a:tc>
                <a:tc>
                  <a:txBody>
                    <a:bodyPr/>
                    <a:lstStyle/>
                    <a:p>
                      <a:r>
                        <a:rPr lang="en-US" sz="1000" dirty="0" smtClean="0">
                          <a:latin typeface="Calibri" panose="020F0502020204030204" pitchFamily="34" charset="0"/>
                        </a:rPr>
                        <a:t>SK</a:t>
                      </a:r>
                      <a:endParaRPr lang="en-US" sz="1000" dirty="0">
                        <a:solidFill>
                          <a:schemeClr val="tx1"/>
                        </a:solidFill>
                        <a:latin typeface="Calibri" panose="020F0502020204030204" pitchFamily="34" charset="0"/>
                      </a:endParaRP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FFFFFF"/>
                          </a:solidFill>
                          <a:effectLst/>
                          <a:latin typeface="Calibri" panose="020F0502020204030204" pitchFamily="34" charset="0"/>
                        </a:rPr>
                        <a:t>MB</a:t>
                      </a:r>
                      <a:endParaRPr kumimoji="0" lang="en-US" sz="1000" b="1" i="0" u="none" strike="noStrike" cap="none" normalizeH="0" baseline="0" dirty="0" smtClean="0">
                        <a:ln>
                          <a:noFill/>
                        </a:ln>
                        <a:solidFill>
                          <a:schemeClr val="tx1"/>
                        </a:solidFill>
                        <a:effectLst/>
                        <a:latin typeface="Calibri" panose="020F0502020204030204" pitchFamily="34" charset="0"/>
                      </a:endParaRPr>
                    </a:p>
                  </a:txBody>
                  <a:tcPr horzOverflow="overflow"/>
                </a:tc>
                <a:tc>
                  <a:txBody>
                    <a:bodyPr/>
                    <a:lstStyle/>
                    <a:p>
                      <a:r>
                        <a:rPr lang="en-US" sz="1000" dirty="0" smtClean="0">
                          <a:latin typeface="Calibri" panose="020F0502020204030204" pitchFamily="34" charset="0"/>
                        </a:rPr>
                        <a:t>ON</a:t>
                      </a:r>
                      <a:endParaRPr lang="en-US" sz="1000" dirty="0">
                        <a:solidFill>
                          <a:schemeClr val="tx1"/>
                        </a:solidFill>
                        <a:latin typeface="Calibri" panose="020F0502020204030204" pitchFamily="34" charset="0"/>
                      </a:endParaRPr>
                    </a:p>
                  </a:txBody>
                  <a:tcPr/>
                </a:tc>
                <a:tc>
                  <a:txBody>
                    <a:bodyPr/>
                    <a:lstStyle/>
                    <a:p>
                      <a:r>
                        <a:rPr lang="en-US" sz="1000" dirty="0" smtClean="0">
                          <a:latin typeface="Calibri" panose="020F0502020204030204" pitchFamily="34" charset="0"/>
                        </a:rPr>
                        <a:t>QC*</a:t>
                      </a:r>
                      <a:endParaRPr lang="en-US" sz="1000" dirty="0">
                        <a:solidFill>
                          <a:schemeClr val="tx1"/>
                        </a:solidFill>
                        <a:latin typeface="Calibri" panose="020F0502020204030204" pitchFamily="34" charset="0"/>
                      </a:endParaRPr>
                    </a:p>
                  </a:txBody>
                  <a:tcPr/>
                </a:tc>
                <a:tc>
                  <a:txBody>
                    <a:bodyPr/>
                    <a:lstStyle/>
                    <a:p>
                      <a:r>
                        <a:rPr lang="en-US" sz="1000" dirty="0" smtClean="0">
                          <a:latin typeface="Calibri" panose="020F0502020204030204" pitchFamily="34" charset="0"/>
                        </a:rPr>
                        <a:t>NB</a:t>
                      </a:r>
                      <a:endParaRPr lang="en-US" sz="1000" dirty="0">
                        <a:solidFill>
                          <a:schemeClr val="tx1"/>
                        </a:solidFill>
                        <a:latin typeface="Calibri" panose="020F0502020204030204" pitchFamily="34" charset="0"/>
                      </a:endParaRPr>
                    </a:p>
                  </a:txBody>
                  <a:tcPr/>
                </a:tc>
                <a:tc>
                  <a:txBody>
                    <a:bodyPr/>
                    <a:lstStyle/>
                    <a:p>
                      <a:r>
                        <a:rPr lang="en-US" sz="1000" dirty="0" smtClean="0">
                          <a:latin typeface="Calibri" panose="020F0502020204030204" pitchFamily="34" charset="0"/>
                        </a:rPr>
                        <a:t>NS</a:t>
                      </a:r>
                      <a:endParaRPr lang="en-US" sz="1000" dirty="0">
                        <a:solidFill>
                          <a:schemeClr val="tx1"/>
                        </a:solidFill>
                        <a:latin typeface="Calibri" panose="020F0502020204030204" pitchFamily="34" charset="0"/>
                      </a:endParaRPr>
                    </a:p>
                  </a:txBody>
                  <a:tcPr/>
                </a:tc>
                <a:tc>
                  <a:txBody>
                    <a:bodyPr/>
                    <a:lstStyle/>
                    <a:p>
                      <a:r>
                        <a:rPr lang="en-US" sz="1000" dirty="0" smtClean="0">
                          <a:latin typeface="Calibri" panose="020F0502020204030204" pitchFamily="34" charset="0"/>
                        </a:rPr>
                        <a:t>PE</a:t>
                      </a:r>
                      <a:endParaRPr lang="en-US" sz="1000" dirty="0">
                        <a:solidFill>
                          <a:schemeClr val="tx1"/>
                        </a:solidFill>
                        <a:latin typeface="Calibri" panose="020F0502020204030204" pitchFamily="34" charset="0"/>
                      </a:endParaRPr>
                    </a:p>
                  </a:txBody>
                  <a:tcPr/>
                </a:tc>
                <a:tc>
                  <a:txBody>
                    <a:bodyPr/>
                    <a:lstStyle/>
                    <a:p>
                      <a:r>
                        <a:rPr lang="en-US" sz="1000" dirty="0" smtClean="0">
                          <a:latin typeface="Calibri" panose="020F0502020204030204" pitchFamily="34" charset="0"/>
                        </a:rPr>
                        <a:t>NL</a:t>
                      </a:r>
                      <a:endParaRPr lang="en-US" sz="1000" dirty="0">
                        <a:solidFill>
                          <a:schemeClr val="tx1"/>
                        </a:solidFill>
                        <a:latin typeface="Calibri" panose="020F0502020204030204" pitchFamily="34" charset="0"/>
                      </a:endParaRPr>
                    </a:p>
                  </a:txBody>
                  <a:tcPr/>
                </a:tc>
              </a:tr>
              <a:tr h="36110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000" kern="1200" dirty="0" smtClean="0">
                          <a:solidFill>
                            <a:schemeClr val="tx1">
                              <a:lumMod val="65000"/>
                              <a:lumOff val="35000"/>
                            </a:schemeClr>
                          </a:solidFill>
                          <a:latin typeface="Calibri" panose="020F0502020204030204" pitchFamily="34" charset="0"/>
                        </a:rPr>
                        <a:t>ASC-US</a:t>
                      </a:r>
                      <a:r>
                        <a:rPr kumimoji="0" lang="en-US" sz="1000" kern="1200" baseline="0" dirty="0" smtClean="0">
                          <a:solidFill>
                            <a:schemeClr val="tx1">
                              <a:lumMod val="65000"/>
                              <a:lumOff val="35000"/>
                            </a:schemeClr>
                          </a:solidFill>
                          <a:latin typeface="Calibri" panose="020F0502020204030204" pitchFamily="34" charset="0"/>
                        </a:rPr>
                        <a:t> (1</a:t>
                      </a:r>
                      <a:r>
                        <a:rPr kumimoji="0" lang="en-US" sz="1000" kern="1200" baseline="30000" dirty="0" smtClean="0">
                          <a:solidFill>
                            <a:schemeClr val="tx1">
                              <a:lumMod val="65000"/>
                              <a:lumOff val="35000"/>
                            </a:schemeClr>
                          </a:solidFill>
                          <a:latin typeface="Calibri" panose="020F0502020204030204" pitchFamily="34" charset="0"/>
                        </a:rPr>
                        <a:t>st</a:t>
                      </a:r>
                      <a:r>
                        <a:rPr kumimoji="0" lang="en-US" sz="1000" kern="1200" baseline="0" dirty="0" smtClean="0">
                          <a:solidFill>
                            <a:schemeClr val="tx1">
                              <a:lumMod val="65000"/>
                              <a:lumOff val="35000"/>
                            </a:schemeClr>
                          </a:solidFill>
                          <a:latin typeface="Calibri" panose="020F0502020204030204" pitchFamily="34" charset="0"/>
                        </a:rPr>
                        <a:t> result)</a:t>
                      </a:r>
                      <a:endParaRPr kumimoji="0" lang="en-US" sz="1000" b="1" kern="1200" dirty="0" smtClean="0">
                        <a:solidFill>
                          <a:schemeClr val="tx1">
                            <a:lumMod val="65000"/>
                            <a:lumOff val="35000"/>
                          </a:schemeClr>
                        </a:solidFill>
                        <a:latin typeface="Calibri" panose="020F0502020204030204" pitchFamily="34" charset="0"/>
                        <a:ea typeface="+mn-ea"/>
                        <a:cs typeface="+mn-cs"/>
                      </a:endParaRPr>
                    </a:p>
                  </a:txBody>
                  <a:tcPr anchor="ctr"/>
                </a:tc>
                <a:tc>
                  <a:txBody>
                    <a:bodyPr/>
                    <a:lstStyle/>
                    <a:p>
                      <a:pPr algn="ctr">
                        <a:buFont typeface="Wingdings" pitchFamily="2" charset="2"/>
                        <a:buNone/>
                      </a:pPr>
                      <a:r>
                        <a:rPr lang="en-US" sz="1000" dirty="0" smtClean="0">
                          <a:solidFill>
                            <a:schemeClr val="tx1">
                              <a:lumMod val="65000"/>
                              <a:lumOff val="35000"/>
                            </a:schemeClr>
                          </a:solidFill>
                          <a:latin typeface="Calibri" panose="020F0502020204030204" pitchFamily="34" charset="0"/>
                        </a:rPr>
                        <a:t>----</a:t>
                      </a:r>
                    </a:p>
                  </a:txBody>
                  <a:tcPr/>
                </a:tc>
                <a:tc>
                  <a:txBody>
                    <a:bodyPr/>
                    <a:lstStyle/>
                    <a:p>
                      <a:pPr algn="ctr"/>
                      <a:r>
                        <a:rPr lang="en-US" sz="1000" dirty="0" smtClean="0">
                          <a:solidFill>
                            <a:schemeClr val="tx1">
                              <a:lumMod val="65000"/>
                              <a:lumOff val="35000"/>
                            </a:schemeClr>
                          </a:solidFill>
                          <a:latin typeface="Calibri" panose="020F0502020204030204" pitchFamily="34" charset="0"/>
                        </a:rPr>
                        <a:t>----</a:t>
                      </a:r>
                      <a:endParaRPr lang="en-CA" sz="1000" dirty="0">
                        <a:solidFill>
                          <a:schemeClr val="tx1">
                            <a:lumMod val="65000"/>
                            <a:lumOff val="35000"/>
                          </a:schemeClr>
                        </a:solidFill>
                        <a:latin typeface="Calibri" panose="020F0502020204030204" pitchFamily="34" charset="0"/>
                      </a:endParaRPr>
                    </a:p>
                  </a:txBody>
                  <a:tcPr/>
                </a:tc>
                <a:tc>
                  <a:txBody>
                    <a:bodyPr/>
                    <a:lstStyle/>
                    <a:p>
                      <a:pPr algn="ctr"/>
                      <a:r>
                        <a:rPr lang="en-US" sz="1000" dirty="0" smtClean="0">
                          <a:solidFill>
                            <a:schemeClr val="tx1">
                              <a:lumMod val="65000"/>
                              <a:lumOff val="35000"/>
                            </a:schemeClr>
                          </a:solidFill>
                          <a:latin typeface="Calibri" panose="020F0502020204030204" pitchFamily="34" charset="0"/>
                        </a:rPr>
                        <a:t>----</a:t>
                      </a:r>
                      <a:endParaRPr lang="en-US" sz="1000" dirty="0">
                        <a:solidFill>
                          <a:schemeClr val="tx1">
                            <a:lumMod val="65000"/>
                            <a:lumOff val="35000"/>
                          </a:schemeClr>
                        </a:solidFill>
                        <a:latin typeface="Calibri" panose="020F0502020204030204" pitchFamily="34" charset="0"/>
                      </a:endParaRPr>
                    </a:p>
                  </a:txBody>
                  <a:tcPr/>
                </a:tc>
                <a:tc>
                  <a:txBody>
                    <a:bodyPr/>
                    <a:lstStyle/>
                    <a:p>
                      <a:pPr algn="ctr"/>
                      <a:r>
                        <a:rPr lang="en-US" sz="1000" dirty="0" smtClean="0">
                          <a:solidFill>
                            <a:schemeClr val="tx1">
                              <a:lumMod val="65000"/>
                              <a:lumOff val="35000"/>
                            </a:schemeClr>
                          </a:solidFill>
                          <a:latin typeface="Calibri" panose="020F0502020204030204" pitchFamily="34" charset="0"/>
                        </a:rPr>
                        <a:t>----</a:t>
                      </a:r>
                      <a:endParaRPr lang="en-US" sz="1000" dirty="0">
                        <a:solidFill>
                          <a:schemeClr val="tx1">
                            <a:lumMod val="65000"/>
                            <a:lumOff val="35000"/>
                          </a:schemeClr>
                        </a:solidFill>
                        <a:latin typeface="Calibri" panose="020F0502020204030204" pitchFamily="34" charset="0"/>
                      </a:endParaRPr>
                    </a:p>
                  </a:txBody>
                  <a:tcPr/>
                </a:tc>
                <a:tc>
                  <a:txBody>
                    <a:bodyPr/>
                    <a:lstStyle/>
                    <a:p>
                      <a:pPr algn="ctr">
                        <a:buFont typeface="Wingdings" pitchFamily="2" charset="2"/>
                        <a:buNone/>
                      </a:pPr>
                      <a:r>
                        <a:rPr lang="en-US" sz="1000" dirty="0" smtClean="0">
                          <a:solidFill>
                            <a:schemeClr val="tx1">
                              <a:lumMod val="65000"/>
                              <a:lumOff val="35000"/>
                            </a:schemeClr>
                          </a:solidFill>
                          <a:latin typeface="Calibri" panose="020F0502020204030204" pitchFamily="34" charset="0"/>
                        </a:rPr>
                        <a:t>----</a:t>
                      </a:r>
                    </a:p>
                  </a:txBody>
                  <a:tcPr/>
                </a:tc>
                <a:tc>
                  <a:txBody>
                    <a:bodyPr/>
                    <a:lstStyle/>
                    <a:p>
                      <a:pPr algn="ctr">
                        <a:buFont typeface="Wingdings" pitchFamily="2" charset="2"/>
                        <a:buNone/>
                      </a:pPr>
                      <a:r>
                        <a:rPr lang="en-US" sz="1000" dirty="0" smtClean="0">
                          <a:solidFill>
                            <a:schemeClr val="tx1">
                              <a:lumMod val="65000"/>
                              <a:lumOff val="35000"/>
                            </a:schemeClr>
                          </a:solidFill>
                          <a:latin typeface="Calibri" panose="020F0502020204030204" pitchFamily="34" charset="0"/>
                        </a:rPr>
                        <a:t>----</a:t>
                      </a:r>
                      <a:endParaRPr lang="en-US" sz="1000" dirty="0">
                        <a:solidFill>
                          <a:schemeClr val="tx1">
                            <a:lumMod val="65000"/>
                            <a:lumOff val="35000"/>
                          </a:schemeClr>
                        </a:solidFill>
                        <a:latin typeface="Calibri" panose="020F0502020204030204" pitchFamily="34" charset="0"/>
                      </a:endParaRPr>
                    </a:p>
                  </a:txBody>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lang="en-US" sz="1000" dirty="0" smtClean="0">
                          <a:solidFill>
                            <a:schemeClr val="tx1">
                              <a:lumMod val="65000"/>
                              <a:lumOff val="35000"/>
                            </a:schemeClr>
                          </a:solidFill>
                          <a:latin typeface="Calibri" panose="020F0502020204030204" pitchFamily="34" charset="0"/>
                        </a:rPr>
                        <a:t>----</a:t>
                      </a:r>
                      <a:endParaRPr kumimoji="0" lang="en-US" sz="1000" b="0" i="0" u="none" strike="noStrike" cap="none" normalizeH="0" baseline="0" dirty="0" smtClean="0">
                        <a:ln>
                          <a:noFill/>
                        </a:ln>
                        <a:solidFill>
                          <a:schemeClr val="tx1">
                            <a:lumMod val="65000"/>
                            <a:lumOff val="35000"/>
                          </a:schemeClr>
                        </a:solidFill>
                        <a:effectLst/>
                        <a:latin typeface="Calibri" panose="020F0502020204030204" pitchFamily="34" charset="0"/>
                      </a:endParaRPr>
                    </a:p>
                  </a:txBody>
                  <a:tcPr horzOverflow="overflow"/>
                </a:tc>
                <a:tc>
                  <a:txBody>
                    <a:bodyPr/>
                    <a:lstStyle/>
                    <a:p>
                      <a:pPr algn="ctr">
                        <a:buFont typeface="Wingdings" pitchFamily="2" charset="2"/>
                        <a:buNone/>
                      </a:pPr>
                      <a:r>
                        <a:rPr lang="en-US" sz="1000" dirty="0" smtClean="0">
                          <a:solidFill>
                            <a:schemeClr val="tx1">
                              <a:lumMod val="65000"/>
                              <a:lumOff val="35000"/>
                            </a:schemeClr>
                          </a:solidFill>
                          <a:latin typeface="Calibri" panose="020F0502020204030204" pitchFamily="34" charset="0"/>
                        </a:rPr>
                        <a:t>----</a:t>
                      </a:r>
                      <a:endParaRPr lang="en-US" sz="1000" dirty="0">
                        <a:solidFill>
                          <a:schemeClr val="tx1">
                            <a:lumMod val="65000"/>
                            <a:lumOff val="35000"/>
                          </a:schemeClr>
                        </a:solidFill>
                        <a:latin typeface="Calibri" panose="020F0502020204030204" pitchFamily="34" charset="0"/>
                      </a:endParaRPr>
                    </a:p>
                  </a:txBody>
                  <a:tcPr/>
                </a:tc>
                <a:tc>
                  <a:txBody>
                    <a:bodyPr/>
                    <a:lstStyle/>
                    <a:p>
                      <a:pPr algn="ctr">
                        <a:buFont typeface="Wingdings" pitchFamily="2" charset="2"/>
                        <a:buNone/>
                      </a:pPr>
                      <a:r>
                        <a:rPr lang="en-US" sz="1000" dirty="0" smtClean="0">
                          <a:solidFill>
                            <a:schemeClr val="tx1">
                              <a:lumMod val="65000"/>
                              <a:lumOff val="35000"/>
                            </a:schemeClr>
                          </a:solidFill>
                          <a:latin typeface="Calibri" panose="020F0502020204030204" pitchFamily="34" charset="0"/>
                        </a:rPr>
                        <a:t>----</a:t>
                      </a:r>
                      <a:endParaRPr lang="en-US" sz="1000" dirty="0">
                        <a:solidFill>
                          <a:schemeClr val="tx1">
                            <a:lumMod val="65000"/>
                            <a:lumOff val="35000"/>
                          </a:schemeClr>
                        </a:solidFill>
                        <a:latin typeface="Calibri" panose="020F0502020204030204" pitchFamily="34" charset="0"/>
                      </a:endParaRPr>
                    </a:p>
                  </a:txBody>
                  <a:tcPr/>
                </a:tc>
                <a:tc>
                  <a:txBody>
                    <a:bodyPr/>
                    <a:lstStyle/>
                    <a:p>
                      <a:pPr algn="ctr">
                        <a:buFont typeface="Wingdings" pitchFamily="2" charset="2"/>
                        <a:buNone/>
                      </a:pPr>
                      <a:r>
                        <a:rPr lang="en-US" sz="1000" dirty="0" smtClean="0">
                          <a:solidFill>
                            <a:schemeClr val="tx1">
                              <a:lumMod val="65000"/>
                              <a:lumOff val="35000"/>
                            </a:schemeClr>
                          </a:solidFill>
                          <a:latin typeface="Calibri" panose="020F0502020204030204" pitchFamily="34" charset="0"/>
                        </a:rPr>
                        <a:t>---- </a:t>
                      </a:r>
                      <a:endParaRPr lang="en-US" sz="1000" dirty="0">
                        <a:solidFill>
                          <a:schemeClr val="tx1">
                            <a:lumMod val="65000"/>
                            <a:lumOff val="35000"/>
                          </a:schemeClr>
                        </a:solidFill>
                        <a:latin typeface="Calibri" panose="020F0502020204030204" pitchFamily="34" charset="0"/>
                      </a:endParaRPr>
                    </a:p>
                  </a:txBody>
                  <a:tcPr/>
                </a:tc>
                <a:tc>
                  <a:txBody>
                    <a:bodyPr/>
                    <a:lstStyle/>
                    <a:p>
                      <a:pPr algn="ctr">
                        <a:buFont typeface="Wingdings" pitchFamily="2" charset="2"/>
                        <a:buNone/>
                      </a:pPr>
                      <a:r>
                        <a:rPr lang="en-US" sz="1000" dirty="0" smtClean="0">
                          <a:solidFill>
                            <a:schemeClr val="tx1">
                              <a:lumMod val="65000"/>
                              <a:lumOff val="35000"/>
                            </a:schemeClr>
                          </a:solidFill>
                          <a:latin typeface="Calibri" panose="020F0502020204030204" pitchFamily="34" charset="0"/>
                        </a:rPr>
                        <a:t>----</a:t>
                      </a:r>
                      <a:endParaRPr lang="en-US" sz="1000" dirty="0">
                        <a:solidFill>
                          <a:schemeClr val="tx1">
                            <a:lumMod val="65000"/>
                            <a:lumOff val="35000"/>
                          </a:schemeClr>
                        </a:solidFill>
                        <a:latin typeface="Calibri" panose="020F050202020403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 typeface="Wingdings" pitchFamily="2" charset="2"/>
                        <a:buNone/>
                        <a:tabLst/>
                        <a:defRPr/>
                      </a:pPr>
                      <a:r>
                        <a:rPr lang="en-US" sz="1000" dirty="0" smtClean="0">
                          <a:solidFill>
                            <a:schemeClr val="tx1">
                              <a:lumMod val="65000"/>
                              <a:lumOff val="35000"/>
                            </a:schemeClr>
                          </a:solidFill>
                          <a:latin typeface="Calibri" panose="020F0502020204030204" pitchFamily="34" charset="0"/>
                        </a:rPr>
                        <a:t>----</a:t>
                      </a:r>
                    </a:p>
                  </a:txBody>
                  <a:tcPr/>
                </a:tc>
                <a:tc>
                  <a:txBody>
                    <a:bodyPr/>
                    <a:lstStyle/>
                    <a:p>
                      <a:pPr algn="ctr">
                        <a:buFont typeface="Wingdings" pitchFamily="2" charset="2"/>
                        <a:buNone/>
                      </a:pPr>
                      <a:r>
                        <a:rPr kumimoji="0" lang="en-US" sz="1000" kern="1200" dirty="0" smtClean="0">
                          <a:solidFill>
                            <a:schemeClr val="tx1">
                              <a:lumMod val="65000"/>
                              <a:lumOff val="35000"/>
                            </a:schemeClr>
                          </a:solidFill>
                          <a:latin typeface="Calibri" panose="020F0502020204030204" pitchFamily="34" charset="0"/>
                          <a:ea typeface="+mn-ea"/>
                          <a:cs typeface="+mn-cs"/>
                        </a:rPr>
                        <a:t>----</a:t>
                      </a:r>
                      <a:endParaRPr kumimoji="0" lang="en-US" sz="1000" kern="1200" dirty="0">
                        <a:solidFill>
                          <a:schemeClr val="tx1">
                            <a:lumMod val="65000"/>
                            <a:lumOff val="35000"/>
                          </a:schemeClr>
                        </a:solidFill>
                        <a:latin typeface="Calibri" panose="020F0502020204030204" pitchFamily="34" charset="0"/>
                        <a:ea typeface="+mn-ea"/>
                        <a:cs typeface="+mn-cs"/>
                      </a:endParaRPr>
                    </a:p>
                  </a:txBody>
                  <a:tcPr/>
                </a:tc>
              </a:tr>
              <a:tr h="361105">
                <a:tc>
                  <a:txBody>
                    <a:bodyPr/>
                    <a:lstStyle/>
                    <a:p>
                      <a:r>
                        <a:rPr kumimoji="0" lang="en-US" sz="1000" kern="1200" dirty="0" smtClean="0">
                          <a:solidFill>
                            <a:schemeClr val="tx1">
                              <a:lumMod val="65000"/>
                              <a:lumOff val="35000"/>
                            </a:schemeClr>
                          </a:solidFill>
                          <a:latin typeface="Calibri" panose="020F0502020204030204" pitchFamily="34" charset="0"/>
                        </a:rPr>
                        <a:t>LSIL</a:t>
                      </a:r>
                      <a:r>
                        <a:rPr kumimoji="0" lang="en-US" sz="1000" kern="1200" baseline="0" dirty="0" smtClean="0">
                          <a:solidFill>
                            <a:schemeClr val="tx1">
                              <a:lumMod val="65000"/>
                              <a:lumOff val="35000"/>
                            </a:schemeClr>
                          </a:solidFill>
                          <a:latin typeface="Calibri" panose="020F0502020204030204" pitchFamily="34" charset="0"/>
                        </a:rPr>
                        <a:t> (1</a:t>
                      </a:r>
                      <a:r>
                        <a:rPr kumimoji="0" lang="en-US" sz="1000" kern="1200" baseline="30000" dirty="0" smtClean="0">
                          <a:solidFill>
                            <a:schemeClr val="tx1">
                              <a:lumMod val="65000"/>
                              <a:lumOff val="35000"/>
                            </a:schemeClr>
                          </a:solidFill>
                          <a:latin typeface="Calibri" panose="020F0502020204030204" pitchFamily="34" charset="0"/>
                        </a:rPr>
                        <a:t>st</a:t>
                      </a:r>
                      <a:r>
                        <a:rPr kumimoji="0" lang="en-US" sz="1000" kern="1200" baseline="0" dirty="0" smtClean="0">
                          <a:solidFill>
                            <a:schemeClr val="tx1">
                              <a:lumMod val="65000"/>
                              <a:lumOff val="35000"/>
                            </a:schemeClr>
                          </a:solidFill>
                          <a:latin typeface="Calibri" panose="020F0502020204030204" pitchFamily="34" charset="0"/>
                        </a:rPr>
                        <a:t> result)</a:t>
                      </a:r>
                      <a:endParaRPr kumimoji="0" lang="en-US" sz="1000" b="1" kern="1200" dirty="0" smtClean="0">
                        <a:solidFill>
                          <a:schemeClr val="tx1">
                            <a:lumMod val="65000"/>
                            <a:lumOff val="35000"/>
                          </a:schemeClr>
                        </a:solidFill>
                        <a:latin typeface="Calibri" panose="020F0502020204030204" pitchFamily="34" charset="0"/>
                        <a:ea typeface="+mn-ea"/>
                        <a:cs typeface="+mn-cs"/>
                      </a:endParaRPr>
                    </a:p>
                  </a:txBody>
                  <a:tcPr anchor="ctr"/>
                </a:tc>
                <a:tc>
                  <a:txBody>
                    <a:bodyPr/>
                    <a:lstStyle/>
                    <a:p>
                      <a:pPr algn="ctr">
                        <a:buFont typeface="Wingdings" pitchFamily="2" charset="2"/>
                        <a:buNone/>
                      </a:pPr>
                      <a:r>
                        <a:rPr lang="en-US" sz="1000" dirty="0" smtClean="0">
                          <a:solidFill>
                            <a:schemeClr val="tx1">
                              <a:lumMod val="65000"/>
                              <a:lumOff val="35000"/>
                            </a:schemeClr>
                          </a:solidFill>
                          <a:latin typeface="Calibri" panose="020F0502020204030204" pitchFamily="34" charset="0"/>
                        </a:rPr>
                        <a:t>----</a:t>
                      </a:r>
                      <a:endParaRPr lang="en-US" sz="1000" dirty="0">
                        <a:solidFill>
                          <a:schemeClr val="tx1">
                            <a:lumMod val="65000"/>
                            <a:lumOff val="35000"/>
                          </a:schemeClr>
                        </a:solidFill>
                        <a:latin typeface="Calibri" panose="020F0502020204030204" pitchFamily="34" charset="0"/>
                      </a:endParaRPr>
                    </a:p>
                  </a:txBody>
                  <a:tcPr/>
                </a:tc>
                <a:tc>
                  <a:txBody>
                    <a:bodyPr/>
                    <a:lstStyle/>
                    <a:p>
                      <a:pPr algn="ctr"/>
                      <a:r>
                        <a:rPr lang="en-CA" sz="1000" dirty="0" smtClean="0">
                          <a:solidFill>
                            <a:schemeClr val="tx1">
                              <a:lumMod val="65000"/>
                              <a:lumOff val="35000"/>
                            </a:schemeClr>
                          </a:solidFill>
                          <a:latin typeface="Calibri" panose="020F0502020204030204" pitchFamily="34" charset="0"/>
                        </a:rPr>
                        <a:t>Age &gt;30</a:t>
                      </a:r>
                      <a:endParaRPr lang="en-CA" sz="1000" dirty="0">
                        <a:solidFill>
                          <a:schemeClr val="tx1">
                            <a:lumMod val="65000"/>
                            <a:lumOff val="35000"/>
                          </a:schemeClr>
                        </a:solidFill>
                        <a:latin typeface="Calibri" panose="020F0502020204030204" pitchFamily="34" charset="0"/>
                      </a:endParaRPr>
                    </a:p>
                  </a:txBody>
                  <a:tcPr/>
                </a:tc>
                <a:tc>
                  <a:txBody>
                    <a:bodyPr/>
                    <a:lstStyle/>
                    <a:p>
                      <a:pPr algn="ctr"/>
                      <a:r>
                        <a:rPr lang="en-US" sz="1000" dirty="0" smtClean="0">
                          <a:solidFill>
                            <a:schemeClr val="tx1">
                              <a:lumMod val="65000"/>
                              <a:lumOff val="35000"/>
                            </a:schemeClr>
                          </a:solidFill>
                          <a:latin typeface="Calibri" panose="020F0502020204030204" pitchFamily="34" charset="0"/>
                        </a:rPr>
                        <a:t>----</a:t>
                      </a:r>
                      <a:endParaRPr lang="en-US" sz="1000" dirty="0">
                        <a:solidFill>
                          <a:schemeClr val="tx1">
                            <a:lumMod val="65000"/>
                            <a:lumOff val="35000"/>
                          </a:schemeClr>
                        </a:solidFill>
                        <a:latin typeface="Calibri" panose="020F0502020204030204" pitchFamily="34" charset="0"/>
                      </a:endParaRPr>
                    </a:p>
                  </a:txBody>
                  <a:tcPr/>
                </a:tc>
                <a:tc>
                  <a:txBody>
                    <a:bodyPr/>
                    <a:lstStyle/>
                    <a:p>
                      <a:pPr algn="ctr">
                        <a:buFont typeface="Wingdings" pitchFamily="2" charset="2"/>
                        <a:buNone/>
                      </a:pPr>
                      <a:r>
                        <a:rPr lang="en-US" sz="1000" dirty="0" smtClean="0">
                          <a:solidFill>
                            <a:schemeClr val="tx1">
                              <a:lumMod val="65000"/>
                              <a:lumOff val="35000"/>
                            </a:schemeClr>
                          </a:solidFill>
                          <a:latin typeface="Calibri" panose="020F0502020204030204" pitchFamily="34" charset="0"/>
                        </a:rPr>
                        <a:t>----</a:t>
                      </a:r>
                      <a:endParaRPr lang="en-US" sz="1000" dirty="0">
                        <a:solidFill>
                          <a:schemeClr val="tx1">
                            <a:lumMod val="65000"/>
                            <a:lumOff val="35000"/>
                          </a:schemeClr>
                        </a:solidFill>
                        <a:latin typeface="Calibri" panose="020F0502020204030204" pitchFamily="34" charset="0"/>
                      </a:endParaRPr>
                    </a:p>
                  </a:txBody>
                  <a:tcPr/>
                </a:tc>
                <a:tc>
                  <a:txBody>
                    <a:bodyPr/>
                    <a:lstStyle/>
                    <a:p>
                      <a:pPr algn="ctr">
                        <a:buFont typeface="Wingdings" pitchFamily="2" charset="2"/>
                        <a:buNone/>
                      </a:pPr>
                      <a:r>
                        <a:rPr lang="en-US" sz="1000" dirty="0" smtClean="0">
                          <a:solidFill>
                            <a:schemeClr val="tx1">
                              <a:lumMod val="65000"/>
                              <a:lumOff val="35000"/>
                            </a:schemeClr>
                          </a:solidFill>
                          <a:latin typeface="Calibri" panose="020F0502020204030204" pitchFamily="34" charset="0"/>
                        </a:rPr>
                        <a:t>----</a:t>
                      </a:r>
                      <a:endParaRPr lang="en-US" sz="1000" dirty="0">
                        <a:solidFill>
                          <a:schemeClr val="tx1">
                            <a:lumMod val="65000"/>
                            <a:lumOff val="35000"/>
                          </a:schemeClr>
                        </a:solidFill>
                        <a:latin typeface="Calibri" panose="020F0502020204030204" pitchFamily="34" charset="0"/>
                      </a:endParaRPr>
                    </a:p>
                  </a:txBody>
                  <a:tcPr/>
                </a:tc>
                <a:tc>
                  <a:txBody>
                    <a:bodyPr/>
                    <a:lstStyle/>
                    <a:p>
                      <a:pPr algn="ctr">
                        <a:buFont typeface="Wingdings" pitchFamily="2" charset="2"/>
                        <a:buNone/>
                      </a:pPr>
                      <a:r>
                        <a:rPr lang="en-US" sz="1000" dirty="0" smtClean="0">
                          <a:solidFill>
                            <a:schemeClr val="tx1">
                              <a:lumMod val="65000"/>
                              <a:lumOff val="35000"/>
                            </a:schemeClr>
                          </a:solidFill>
                          <a:latin typeface="Calibri" panose="020F0502020204030204" pitchFamily="34" charset="0"/>
                        </a:rPr>
                        <a:t>----</a:t>
                      </a:r>
                      <a:endParaRPr lang="en-US" sz="1000" dirty="0">
                        <a:solidFill>
                          <a:schemeClr val="tx1">
                            <a:lumMod val="65000"/>
                            <a:lumOff val="35000"/>
                          </a:schemeClr>
                        </a:solidFill>
                        <a:latin typeface="Calibri" panose="020F0502020204030204" pitchFamily="34" charset="0"/>
                      </a:endParaRPr>
                    </a:p>
                  </a:txBody>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lang="en-US" sz="1000" dirty="0" smtClean="0">
                          <a:solidFill>
                            <a:schemeClr val="tx1">
                              <a:lumMod val="65000"/>
                              <a:lumOff val="35000"/>
                            </a:schemeClr>
                          </a:solidFill>
                          <a:latin typeface="Calibri" panose="020F0502020204030204" pitchFamily="34" charset="0"/>
                        </a:rPr>
                        <a:t>----</a:t>
                      </a:r>
                      <a:endParaRPr kumimoji="0" lang="en-US" sz="1000" b="0" i="0" u="none" strike="noStrike" cap="none" normalizeH="0" baseline="0" dirty="0" smtClean="0">
                        <a:ln>
                          <a:noFill/>
                        </a:ln>
                        <a:solidFill>
                          <a:schemeClr val="tx1">
                            <a:lumMod val="65000"/>
                            <a:lumOff val="35000"/>
                          </a:schemeClr>
                        </a:solidFill>
                        <a:effectLst/>
                        <a:latin typeface="Calibri" panose="020F0502020204030204" pitchFamily="34" charset="0"/>
                      </a:endParaRPr>
                    </a:p>
                  </a:txBody>
                  <a:tcPr horzOverflow="overflow"/>
                </a:tc>
                <a:tc>
                  <a:txBody>
                    <a:bodyPr/>
                    <a:lstStyle/>
                    <a:p>
                      <a:pPr marL="0" marR="0" indent="0" algn="ctr" defTabSz="914400" rtl="0" eaLnBrk="1" fontAlgn="auto" latinLnBrk="0" hangingPunct="1">
                        <a:lnSpc>
                          <a:spcPct val="100000"/>
                        </a:lnSpc>
                        <a:spcBef>
                          <a:spcPts val="0"/>
                        </a:spcBef>
                        <a:spcAft>
                          <a:spcPts val="0"/>
                        </a:spcAft>
                        <a:buClrTx/>
                        <a:buSzTx/>
                        <a:buFont typeface="Wingdings" pitchFamily="2" charset="2"/>
                        <a:buChar char="ü"/>
                        <a:tabLst/>
                        <a:defRPr/>
                      </a:pPr>
                      <a:r>
                        <a:rPr lang="en-US" sz="1000" dirty="0" smtClean="0">
                          <a:solidFill>
                            <a:schemeClr val="tx1">
                              <a:lumMod val="65000"/>
                              <a:lumOff val="35000"/>
                            </a:schemeClr>
                          </a:solidFill>
                          <a:latin typeface="Calibri" panose="020F0502020204030204" pitchFamily="34" charset="0"/>
                        </a:rPr>
                        <a:t>**</a:t>
                      </a:r>
                    </a:p>
                  </a:txBody>
                  <a:tcPr/>
                </a:tc>
                <a:tc>
                  <a:txBody>
                    <a:bodyPr/>
                    <a:lstStyle/>
                    <a:p>
                      <a:pPr marL="0" marR="0" indent="0" algn="ctr" defTabSz="914400" rtl="0" eaLnBrk="1" fontAlgn="auto" latinLnBrk="0" hangingPunct="1">
                        <a:lnSpc>
                          <a:spcPct val="100000"/>
                        </a:lnSpc>
                        <a:spcBef>
                          <a:spcPts val="0"/>
                        </a:spcBef>
                        <a:spcAft>
                          <a:spcPts val="0"/>
                        </a:spcAft>
                        <a:buClrTx/>
                        <a:buSzTx/>
                        <a:buFont typeface="Wingdings" pitchFamily="2" charset="2"/>
                        <a:buChar char="ü"/>
                        <a:tabLst/>
                        <a:defRPr/>
                      </a:pPr>
                      <a:r>
                        <a:rPr lang="en-US" sz="1000" dirty="0" smtClean="0">
                          <a:solidFill>
                            <a:schemeClr val="tx1">
                              <a:lumMod val="65000"/>
                              <a:lumOff val="35000"/>
                            </a:schemeClr>
                          </a:solidFill>
                          <a:latin typeface="Calibri" panose="020F0502020204030204" pitchFamily="34" charset="0"/>
                        </a:rPr>
                        <a:t> </a:t>
                      </a:r>
                    </a:p>
                  </a:txBody>
                  <a:tcPr/>
                </a:tc>
                <a:tc>
                  <a:txBody>
                    <a:bodyPr/>
                    <a:lstStyle/>
                    <a:p>
                      <a:pPr algn="ctr">
                        <a:buFont typeface="Wingdings" pitchFamily="2" charset="2"/>
                        <a:buNone/>
                      </a:pPr>
                      <a:r>
                        <a:rPr lang="en-US" sz="1000" dirty="0" smtClean="0">
                          <a:solidFill>
                            <a:schemeClr val="tx1">
                              <a:lumMod val="65000"/>
                              <a:lumOff val="35000"/>
                            </a:schemeClr>
                          </a:solidFill>
                          <a:latin typeface="Calibri" panose="020F0502020204030204" pitchFamily="34" charset="0"/>
                        </a:rPr>
                        <a:t>----</a:t>
                      </a:r>
                      <a:endParaRPr lang="en-US" sz="1000" dirty="0">
                        <a:solidFill>
                          <a:schemeClr val="tx1">
                            <a:lumMod val="65000"/>
                            <a:lumOff val="35000"/>
                          </a:schemeClr>
                        </a:solidFill>
                        <a:latin typeface="Calibri" panose="020F0502020204030204" pitchFamily="34" charset="0"/>
                      </a:endParaRPr>
                    </a:p>
                  </a:txBody>
                  <a:tcPr/>
                </a:tc>
                <a:tc>
                  <a:txBody>
                    <a:bodyPr/>
                    <a:lstStyle/>
                    <a:p>
                      <a:pPr algn="ctr">
                        <a:buFont typeface="Wingdings" pitchFamily="2" charset="2"/>
                        <a:buNone/>
                      </a:pPr>
                      <a:r>
                        <a:rPr lang="en-US" sz="1000" dirty="0" smtClean="0">
                          <a:solidFill>
                            <a:schemeClr val="tx1">
                              <a:lumMod val="65000"/>
                              <a:lumOff val="35000"/>
                            </a:schemeClr>
                          </a:solidFill>
                          <a:latin typeface="Calibri" panose="020F0502020204030204" pitchFamily="34" charset="0"/>
                        </a:rPr>
                        <a:t>----</a:t>
                      </a:r>
                      <a:endParaRPr lang="en-US" sz="1000" dirty="0">
                        <a:solidFill>
                          <a:schemeClr val="tx1">
                            <a:lumMod val="65000"/>
                            <a:lumOff val="35000"/>
                          </a:schemeClr>
                        </a:solidFill>
                        <a:latin typeface="Calibri" panose="020F0502020204030204" pitchFamily="34" charset="0"/>
                      </a:endParaRPr>
                    </a:p>
                  </a:txBody>
                  <a:tcPr/>
                </a:tc>
                <a:tc>
                  <a:txBody>
                    <a:bodyPr/>
                    <a:lstStyle/>
                    <a:p>
                      <a:pPr algn="ctr">
                        <a:buFont typeface="Wingdings" pitchFamily="2" charset="2"/>
                        <a:buNone/>
                      </a:pPr>
                      <a:r>
                        <a:rPr lang="en-US" sz="1000" dirty="0" smtClean="0">
                          <a:solidFill>
                            <a:schemeClr val="tx1">
                              <a:lumMod val="65000"/>
                              <a:lumOff val="35000"/>
                            </a:schemeClr>
                          </a:solidFill>
                          <a:latin typeface="Calibri" panose="020F0502020204030204" pitchFamily="34" charset="0"/>
                        </a:rPr>
                        <a:t> ----</a:t>
                      </a:r>
                      <a:endParaRPr lang="en-US" sz="1000" dirty="0">
                        <a:solidFill>
                          <a:schemeClr val="tx1">
                            <a:lumMod val="65000"/>
                            <a:lumOff val="35000"/>
                          </a:schemeClr>
                        </a:solidFill>
                        <a:latin typeface="Calibri" panose="020F0502020204030204" pitchFamily="34" charset="0"/>
                      </a:endParaRPr>
                    </a:p>
                  </a:txBody>
                  <a:tcPr/>
                </a:tc>
                <a:tc>
                  <a:txBody>
                    <a:bodyPr/>
                    <a:lstStyle/>
                    <a:p>
                      <a:pPr algn="ctr">
                        <a:buFont typeface="Wingdings" pitchFamily="2" charset="2"/>
                        <a:buNone/>
                      </a:pPr>
                      <a:r>
                        <a:rPr kumimoji="0" lang="en-US" sz="1000" kern="1200" dirty="0" smtClean="0">
                          <a:solidFill>
                            <a:schemeClr val="tx1">
                              <a:lumMod val="65000"/>
                              <a:lumOff val="35000"/>
                            </a:schemeClr>
                          </a:solidFill>
                          <a:latin typeface="Calibri" panose="020F0502020204030204" pitchFamily="34" charset="0"/>
                          <a:ea typeface="+mn-ea"/>
                          <a:cs typeface="+mn-cs"/>
                        </a:rPr>
                        <a:t>----</a:t>
                      </a:r>
                      <a:endParaRPr kumimoji="0" lang="en-US" sz="1000" kern="1200" dirty="0">
                        <a:solidFill>
                          <a:schemeClr val="tx1">
                            <a:lumMod val="65000"/>
                            <a:lumOff val="35000"/>
                          </a:schemeClr>
                        </a:solidFill>
                        <a:latin typeface="Calibri" panose="020F0502020204030204" pitchFamily="34" charset="0"/>
                        <a:ea typeface="+mn-ea"/>
                        <a:cs typeface="+mn-cs"/>
                      </a:endParaRPr>
                    </a:p>
                  </a:txBody>
                  <a:tcPr/>
                </a:tc>
              </a:tr>
              <a:tr h="638878">
                <a:tc>
                  <a:txBody>
                    <a:bodyPr/>
                    <a:lstStyle/>
                    <a:p>
                      <a:r>
                        <a:rPr kumimoji="0" lang="en-US" sz="1000" kern="1200" dirty="0" smtClean="0">
                          <a:solidFill>
                            <a:schemeClr val="tx1">
                              <a:lumMod val="65000"/>
                              <a:lumOff val="35000"/>
                            </a:schemeClr>
                          </a:solidFill>
                          <a:latin typeface="Calibri" panose="020F0502020204030204" pitchFamily="34" charset="0"/>
                        </a:rPr>
                        <a:t>ASC-US and HPV+ result</a:t>
                      </a:r>
                      <a:endParaRPr kumimoji="0" lang="en-US" sz="1000" b="1" kern="1200" baseline="0" dirty="0" smtClean="0">
                        <a:solidFill>
                          <a:schemeClr val="tx1">
                            <a:lumMod val="65000"/>
                            <a:lumOff val="35000"/>
                          </a:schemeClr>
                        </a:solidFill>
                        <a:latin typeface="Calibri" panose="020F0502020204030204" pitchFamily="34" charset="0"/>
                        <a:ea typeface="+mn-ea"/>
                        <a:cs typeface="+mn-cs"/>
                      </a:endParaRPr>
                    </a:p>
                  </a:txBody>
                  <a:tcPr anchor="ctr"/>
                </a:tc>
                <a:tc>
                  <a:txBody>
                    <a:bodyPr/>
                    <a:lstStyle/>
                    <a:p>
                      <a:pPr algn="ctr">
                        <a:buFont typeface="Wingdings" pitchFamily="2" charset="2"/>
                        <a:buChar char="ü"/>
                      </a:pPr>
                      <a:r>
                        <a:rPr lang="en-US" sz="1000" baseline="0" dirty="0" smtClean="0">
                          <a:solidFill>
                            <a:schemeClr val="tx1">
                              <a:lumMod val="65000"/>
                              <a:lumOff val="35000"/>
                            </a:schemeClr>
                          </a:solidFill>
                          <a:latin typeface="Calibri" panose="020F0502020204030204" pitchFamily="34" charset="0"/>
                        </a:rPr>
                        <a:t> (for women &gt;/= 30)</a:t>
                      </a:r>
                      <a:endParaRPr lang="en-US" sz="1000" dirty="0">
                        <a:solidFill>
                          <a:schemeClr val="tx1">
                            <a:lumMod val="65000"/>
                            <a:lumOff val="35000"/>
                          </a:schemeClr>
                        </a:solidFill>
                        <a:latin typeface="Calibri" panose="020F0502020204030204" pitchFamily="34" charset="0"/>
                      </a:endParaRPr>
                    </a:p>
                  </a:txBody>
                  <a:tcPr/>
                </a:tc>
                <a:tc>
                  <a:txBody>
                    <a:bodyPr/>
                    <a:lstStyle/>
                    <a:p>
                      <a:pPr algn="ctr"/>
                      <a:r>
                        <a:rPr lang="en-CA" sz="1000" dirty="0" smtClean="0">
                          <a:solidFill>
                            <a:schemeClr val="tx1">
                              <a:lumMod val="65000"/>
                              <a:lumOff val="35000"/>
                            </a:schemeClr>
                          </a:solidFill>
                          <a:latin typeface="Calibri" panose="020F0502020204030204" pitchFamily="34" charset="0"/>
                        </a:rPr>
                        <a:t>Age </a:t>
                      </a:r>
                      <a:r>
                        <a:rPr kumimoji="0" lang="en-CA" sz="1000" kern="1200" dirty="0" smtClean="0">
                          <a:solidFill>
                            <a:schemeClr val="tx1">
                              <a:lumMod val="65000"/>
                              <a:lumOff val="35000"/>
                            </a:schemeClr>
                          </a:solidFill>
                          <a:effectLst/>
                          <a:latin typeface="Calibri" panose="020F0502020204030204" pitchFamily="34" charset="0"/>
                          <a:ea typeface="+mn-ea"/>
                          <a:cs typeface="+mn-cs"/>
                        </a:rPr>
                        <a:t>≥</a:t>
                      </a:r>
                      <a:r>
                        <a:rPr lang="en-CA" sz="1000" dirty="0" smtClean="0">
                          <a:solidFill>
                            <a:schemeClr val="tx1">
                              <a:lumMod val="65000"/>
                              <a:lumOff val="35000"/>
                            </a:schemeClr>
                          </a:solidFill>
                          <a:latin typeface="Calibri" panose="020F0502020204030204" pitchFamily="34" charset="0"/>
                        </a:rPr>
                        <a:t>30 &amp; 2</a:t>
                      </a:r>
                      <a:r>
                        <a:rPr lang="en-CA" sz="1000" baseline="30000" dirty="0" smtClean="0">
                          <a:solidFill>
                            <a:schemeClr val="tx1">
                              <a:lumMod val="65000"/>
                              <a:lumOff val="35000"/>
                            </a:schemeClr>
                          </a:solidFill>
                          <a:latin typeface="Calibri" panose="020F0502020204030204" pitchFamily="34" charset="0"/>
                        </a:rPr>
                        <a:t>nd</a:t>
                      </a:r>
                      <a:r>
                        <a:rPr lang="en-CA" sz="1000" dirty="0" smtClean="0">
                          <a:solidFill>
                            <a:schemeClr val="tx1">
                              <a:lumMod val="65000"/>
                              <a:lumOff val="35000"/>
                            </a:schemeClr>
                          </a:solidFill>
                          <a:latin typeface="Calibri" panose="020F0502020204030204" pitchFamily="34" charset="0"/>
                        </a:rPr>
                        <a:t> result 21-29</a:t>
                      </a:r>
                      <a:endParaRPr lang="en-CA" sz="1000" dirty="0">
                        <a:solidFill>
                          <a:schemeClr val="tx1">
                            <a:lumMod val="65000"/>
                            <a:lumOff val="35000"/>
                          </a:schemeClr>
                        </a:solidFill>
                        <a:latin typeface="Calibri" panose="020F0502020204030204" pitchFamily="34" charset="0"/>
                      </a:endParaRPr>
                    </a:p>
                  </a:txBody>
                  <a:tcPr/>
                </a:tc>
                <a:tc>
                  <a:txBody>
                    <a:bodyPr/>
                    <a:lstStyle/>
                    <a:p>
                      <a:pPr algn="ctr"/>
                      <a:r>
                        <a:rPr lang="en-US" sz="1000" dirty="0" smtClean="0">
                          <a:solidFill>
                            <a:schemeClr val="tx1">
                              <a:lumMod val="65000"/>
                              <a:lumOff val="35000"/>
                            </a:schemeClr>
                          </a:solidFill>
                          <a:latin typeface="Calibri" panose="020F0502020204030204" pitchFamily="34" charset="0"/>
                        </a:rPr>
                        <a:t>----</a:t>
                      </a:r>
                      <a:endParaRPr lang="en-US" sz="1000" dirty="0">
                        <a:solidFill>
                          <a:schemeClr val="tx1">
                            <a:lumMod val="65000"/>
                            <a:lumOff val="35000"/>
                          </a:schemeClr>
                        </a:solidFill>
                        <a:latin typeface="Calibri" panose="020F0502020204030204" pitchFamily="34" charset="0"/>
                      </a:endParaRPr>
                    </a:p>
                  </a:txBody>
                  <a:tcPr/>
                </a:tc>
                <a:tc>
                  <a:txBody>
                    <a:bodyPr/>
                    <a:lstStyle/>
                    <a:p>
                      <a:pPr algn="ctr">
                        <a:buFont typeface="Wingdings" pitchFamily="2" charset="2"/>
                        <a:buNone/>
                      </a:pPr>
                      <a:r>
                        <a:rPr lang="en-US" sz="1000" dirty="0" smtClean="0">
                          <a:solidFill>
                            <a:schemeClr val="tx1">
                              <a:lumMod val="65000"/>
                              <a:lumOff val="35000"/>
                            </a:schemeClr>
                          </a:solidFill>
                          <a:latin typeface="Calibri" panose="020F0502020204030204" pitchFamily="34" charset="0"/>
                        </a:rPr>
                        <a:t>----</a:t>
                      </a:r>
                      <a:endParaRPr lang="en-US" sz="1000" dirty="0">
                        <a:solidFill>
                          <a:schemeClr val="tx1">
                            <a:lumMod val="65000"/>
                            <a:lumOff val="35000"/>
                          </a:schemeClr>
                        </a:solidFill>
                        <a:latin typeface="Calibri" panose="020F050202020403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 typeface="Wingdings" pitchFamily="2" charset="2"/>
                        <a:buChar char="ü"/>
                        <a:tabLst/>
                        <a:defRPr/>
                      </a:pPr>
                      <a:r>
                        <a:rPr lang="en-US" sz="1000" dirty="0" smtClean="0">
                          <a:solidFill>
                            <a:schemeClr val="tx1">
                              <a:lumMod val="65000"/>
                              <a:lumOff val="35000"/>
                            </a:schemeClr>
                          </a:solidFill>
                          <a:latin typeface="Calibri" panose="020F0502020204030204" pitchFamily="34" charset="0"/>
                        </a:rPr>
                        <a:t> (for women ≥ 30 yrs) </a:t>
                      </a:r>
                    </a:p>
                  </a:txBody>
                  <a:tcPr/>
                </a:tc>
                <a:tc>
                  <a:txBody>
                    <a:bodyPr/>
                    <a:lstStyle/>
                    <a:p>
                      <a:pPr algn="ctr">
                        <a:buFont typeface="Wingdings" pitchFamily="2" charset="2"/>
                        <a:buNone/>
                      </a:pPr>
                      <a:r>
                        <a:rPr lang="en-US" sz="1000" dirty="0" smtClean="0">
                          <a:solidFill>
                            <a:schemeClr val="tx1">
                              <a:lumMod val="65000"/>
                              <a:lumOff val="35000"/>
                            </a:schemeClr>
                          </a:solidFill>
                          <a:latin typeface="Calibri" panose="020F0502020204030204" pitchFamily="34" charset="0"/>
                        </a:rPr>
                        <a:t>----</a:t>
                      </a:r>
                      <a:endParaRPr lang="en-US" sz="1000" dirty="0">
                        <a:solidFill>
                          <a:schemeClr val="tx1">
                            <a:lumMod val="65000"/>
                            <a:lumOff val="35000"/>
                          </a:schemeClr>
                        </a:solidFill>
                        <a:latin typeface="Calibri" panose="020F0502020204030204" pitchFamily="34" charset="0"/>
                      </a:endParaRPr>
                    </a:p>
                  </a:txBody>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lang="en-US" sz="1000" dirty="0" smtClean="0">
                          <a:solidFill>
                            <a:schemeClr val="tx1">
                              <a:lumMod val="65000"/>
                              <a:lumOff val="35000"/>
                            </a:schemeClr>
                          </a:solidFill>
                          <a:latin typeface="Calibri" panose="020F0502020204030204" pitchFamily="34" charset="0"/>
                        </a:rPr>
                        <a:t>----</a:t>
                      </a:r>
                      <a:endParaRPr kumimoji="0" lang="en-US" sz="1000" b="0" i="0" u="none" strike="noStrike" cap="none" normalizeH="0" baseline="0" dirty="0" smtClean="0">
                        <a:ln>
                          <a:noFill/>
                        </a:ln>
                        <a:solidFill>
                          <a:schemeClr val="tx1">
                            <a:lumMod val="65000"/>
                            <a:lumOff val="35000"/>
                          </a:schemeClr>
                        </a:solidFill>
                        <a:effectLst/>
                        <a:latin typeface="Calibri" panose="020F0502020204030204" pitchFamily="34" charset="0"/>
                      </a:endParaRPr>
                    </a:p>
                  </a:txBody>
                  <a:tcPr horzOverflow="overflow"/>
                </a:tc>
                <a:tc>
                  <a:txBody>
                    <a:bodyPr/>
                    <a:lstStyle/>
                    <a:p>
                      <a:pPr marL="0" marR="0" indent="0" algn="ctr" defTabSz="914400" rtl="0" eaLnBrk="1" fontAlgn="auto" latinLnBrk="0" hangingPunct="1">
                        <a:lnSpc>
                          <a:spcPct val="100000"/>
                        </a:lnSpc>
                        <a:spcBef>
                          <a:spcPts val="0"/>
                        </a:spcBef>
                        <a:spcAft>
                          <a:spcPts val="0"/>
                        </a:spcAft>
                        <a:buClrTx/>
                        <a:buSzTx/>
                        <a:buFont typeface="Wingdings" pitchFamily="2" charset="2"/>
                        <a:buChar char="ü"/>
                        <a:tabLst/>
                        <a:defRPr/>
                      </a:pPr>
                      <a:r>
                        <a:rPr lang="en-US" sz="1000" dirty="0" smtClean="0">
                          <a:solidFill>
                            <a:schemeClr val="tx1">
                              <a:lumMod val="65000"/>
                              <a:lumOff val="35000"/>
                            </a:schemeClr>
                          </a:solidFill>
                          <a:latin typeface="Calibri" panose="020F0502020204030204" pitchFamily="34" charset="0"/>
                        </a:rPr>
                        <a:t> </a:t>
                      </a:r>
                    </a:p>
                    <a:p>
                      <a:pPr algn="ctr">
                        <a:buFont typeface="Wingdings" pitchFamily="2" charset="2"/>
                        <a:buChar char="ü"/>
                      </a:pPr>
                      <a:endParaRPr lang="en-US" sz="1000" dirty="0" smtClean="0">
                        <a:solidFill>
                          <a:schemeClr val="tx1">
                            <a:lumMod val="65000"/>
                            <a:lumOff val="35000"/>
                          </a:schemeClr>
                        </a:solidFill>
                        <a:latin typeface="Calibri" panose="020F050202020403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 typeface="Wingdings" pitchFamily="2" charset="2"/>
                        <a:buNone/>
                        <a:tabLst/>
                        <a:defRPr/>
                      </a:pPr>
                      <a:r>
                        <a:rPr lang="en-CA" sz="1000" b="0" dirty="0" smtClean="0">
                          <a:solidFill>
                            <a:schemeClr val="tx1">
                              <a:lumMod val="65000"/>
                              <a:lumOff val="35000"/>
                            </a:schemeClr>
                          </a:solidFill>
                          <a:latin typeface="Calibri" panose="020F0502020204030204" pitchFamily="34" charset="0"/>
                        </a:rPr>
                        <a:t>Age &gt;30 </a:t>
                      </a:r>
                      <a:r>
                        <a:rPr lang="en-US" sz="1000" b="0" dirty="0" smtClean="0">
                          <a:solidFill>
                            <a:schemeClr val="tx1">
                              <a:lumMod val="65000"/>
                              <a:lumOff val="35000"/>
                            </a:schemeClr>
                          </a:solidFill>
                          <a:latin typeface="Calibri" panose="020F0502020204030204" pitchFamily="34" charset="0"/>
                        </a:rPr>
                        <a:t> </a:t>
                      </a:r>
                    </a:p>
                    <a:p>
                      <a:pPr marL="0" marR="0" indent="0" algn="ctr" defTabSz="914400" rtl="0" eaLnBrk="1" fontAlgn="auto" latinLnBrk="0" hangingPunct="1">
                        <a:lnSpc>
                          <a:spcPct val="100000"/>
                        </a:lnSpc>
                        <a:spcBef>
                          <a:spcPts val="0"/>
                        </a:spcBef>
                        <a:spcAft>
                          <a:spcPts val="0"/>
                        </a:spcAft>
                        <a:buClrTx/>
                        <a:buSzTx/>
                        <a:buFont typeface="Wingdings" pitchFamily="2" charset="2"/>
                        <a:buNone/>
                        <a:tabLst/>
                        <a:defRPr/>
                      </a:pPr>
                      <a:r>
                        <a:rPr lang="en-US" sz="1000" dirty="0" smtClean="0">
                          <a:solidFill>
                            <a:schemeClr val="tx1">
                              <a:lumMod val="65000"/>
                              <a:lumOff val="35000"/>
                            </a:schemeClr>
                          </a:solidFill>
                          <a:latin typeface="Calibri" panose="020F0502020204030204" pitchFamily="34" charset="0"/>
                        </a:rPr>
                        <a:t>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 typeface="Wingdings" pitchFamily="2" charset="2"/>
                        <a:buChar char="ü"/>
                        <a:tabLst/>
                        <a:defRPr/>
                      </a:pPr>
                      <a:r>
                        <a:rPr lang="en-US" sz="1000" dirty="0" smtClean="0">
                          <a:solidFill>
                            <a:schemeClr val="tx1">
                              <a:lumMod val="65000"/>
                              <a:lumOff val="35000"/>
                            </a:schemeClr>
                          </a:solidFill>
                          <a:latin typeface="Calibri" panose="020F0502020204030204" pitchFamily="34" charset="0"/>
                        </a:rPr>
                        <a:t> </a:t>
                      </a:r>
                      <a:r>
                        <a:rPr lang="en-US" sz="1000" baseline="0" dirty="0" smtClean="0">
                          <a:solidFill>
                            <a:schemeClr val="tx1">
                              <a:lumMod val="65000"/>
                              <a:lumOff val="35000"/>
                            </a:schemeClr>
                          </a:solidFill>
                          <a:latin typeface="Calibri" panose="020F0502020204030204" pitchFamily="34" charset="0"/>
                        </a:rPr>
                        <a:t>for women &gt;/= 30)</a:t>
                      </a:r>
                      <a:endParaRPr lang="en-US" sz="1000" dirty="0" smtClean="0">
                        <a:solidFill>
                          <a:schemeClr val="tx1">
                            <a:lumMod val="65000"/>
                            <a:lumOff val="35000"/>
                          </a:schemeClr>
                        </a:solidFill>
                        <a:latin typeface="Calibri" panose="020F0502020204030204" pitchFamily="34" charset="0"/>
                      </a:endParaRPr>
                    </a:p>
                    <a:p>
                      <a:pPr marL="0" marR="0" indent="0" algn="ctr" defTabSz="914400" rtl="0" eaLnBrk="1" fontAlgn="auto" latinLnBrk="0" hangingPunct="1">
                        <a:lnSpc>
                          <a:spcPct val="100000"/>
                        </a:lnSpc>
                        <a:spcBef>
                          <a:spcPts val="0"/>
                        </a:spcBef>
                        <a:spcAft>
                          <a:spcPts val="0"/>
                        </a:spcAft>
                        <a:buClrTx/>
                        <a:buSzTx/>
                        <a:buFont typeface="Wingdings" pitchFamily="2" charset="2"/>
                        <a:buNone/>
                        <a:tabLst/>
                        <a:defRPr/>
                      </a:pPr>
                      <a:endParaRPr lang="en-US" sz="1000" dirty="0" smtClean="0">
                        <a:solidFill>
                          <a:schemeClr val="tx1">
                            <a:lumMod val="65000"/>
                            <a:lumOff val="35000"/>
                          </a:schemeClr>
                        </a:solidFill>
                        <a:latin typeface="Calibri" panose="020F0502020204030204" pitchFamily="34" charset="0"/>
                      </a:endParaRPr>
                    </a:p>
                  </a:txBody>
                  <a:tcPr/>
                </a:tc>
                <a:tc>
                  <a:txBody>
                    <a:bodyPr/>
                    <a:lstStyle/>
                    <a:p>
                      <a:pPr algn="ctr">
                        <a:buFont typeface="Wingdings" pitchFamily="2" charset="2"/>
                        <a:buNone/>
                      </a:pPr>
                      <a:r>
                        <a:rPr lang="en-US" sz="1000" dirty="0" smtClean="0">
                          <a:solidFill>
                            <a:schemeClr val="tx1">
                              <a:lumMod val="65000"/>
                              <a:lumOff val="35000"/>
                            </a:schemeClr>
                          </a:solidFill>
                          <a:latin typeface="Calibri" panose="020F0502020204030204" pitchFamily="34" charset="0"/>
                        </a:rPr>
                        <a:t>----</a:t>
                      </a:r>
                      <a:endParaRPr lang="en-US" sz="1000" dirty="0">
                        <a:solidFill>
                          <a:schemeClr val="tx1">
                            <a:lumMod val="65000"/>
                            <a:lumOff val="35000"/>
                          </a:schemeClr>
                        </a:solidFill>
                        <a:latin typeface="Calibri" panose="020F050202020403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 typeface="Wingdings" pitchFamily="2" charset="2"/>
                        <a:buChar char="ü"/>
                        <a:tabLst/>
                        <a:defRPr/>
                      </a:pPr>
                      <a:r>
                        <a:rPr lang="en-US" sz="1000" dirty="0" smtClean="0">
                          <a:solidFill>
                            <a:schemeClr val="tx1">
                              <a:lumMod val="65000"/>
                              <a:lumOff val="35000"/>
                            </a:schemeClr>
                          </a:solidFill>
                          <a:latin typeface="Calibri" panose="020F0502020204030204" pitchFamily="34" charset="0"/>
                        </a:rPr>
                        <a:t> </a:t>
                      </a:r>
                    </a:p>
                  </a:txBody>
                  <a:tcPr/>
                </a:tc>
                <a:tc>
                  <a:txBody>
                    <a:bodyPr/>
                    <a:lstStyle/>
                    <a:p>
                      <a:pPr marL="0" marR="0" indent="0" algn="ctr" defTabSz="914400" rtl="0" eaLnBrk="1" fontAlgn="auto" latinLnBrk="0" hangingPunct="1">
                        <a:lnSpc>
                          <a:spcPct val="100000"/>
                        </a:lnSpc>
                        <a:spcBef>
                          <a:spcPts val="0"/>
                        </a:spcBef>
                        <a:spcAft>
                          <a:spcPts val="0"/>
                        </a:spcAft>
                        <a:buClrTx/>
                        <a:buSzTx/>
                        <a:buFont typeface="Wingdings" pitchFamily="2" charset="2"/>
                        <a:buChar char="ü"/>
                        <a:tabLst/>
                        <a:defRPr/>
                      </a:pPr>
                      <a:r>
                        <a:rPr lang="en-US" sz="1000" dirty="0" smtClean="0">
                          <a:solidFill>
                            <a:schemeClr val="tx1">
                              <a:lumMod val="65000"/>
                              <a:lumOff val="35000"/>
                            </a:schemeClr>
                          </a:solidFill>
                          <a:latin typeface="Calibri" panose="020F0502020204030204" pitchFamily="34" charset="0"/>
                        </a:rPr>
                        <a:t> </a:t>
                      </a:r>
                    </a:p>
                    <a:p>
                      <a:pPr algn="ctr">
                        <a:buFont typeface="Wingdings" pitchFamily="2" charset="2"/>
                        <a:buChar char="ü"/>
                      </a:pPr>
                      <a:endParaRPr lang="en-US" sz="1000" dirty="0" smtClean="0">
                        <a:solidFill>
                          <a:schemeClr val="tx1">
                            <a:lumMod val="65000"/>
                            <a:lumOff val="35000"/>
                          </a:schemeClr>
                        </a:solidFill>
                        <a:latin typeface="Calibri" panose="020F0502020204030204" pitchFamily="34" charset="0"/>
                      </a:endParaRPr>
                    </a:p>
                  </a:txBody>
                  <a:tcPr/>
                </a:tc>
              </a:tr>
              <a:tr h="659190">
                <a:tc>
                  <a:txBody>
                    <a:bodyPr/>
                    <a:lstStyle/>
                    <a:p>
                      <a:r>
                        <a:rPr kumimoji="0" lang="en-US" sz="1000" kern="1200" dirty="0" smtClean="0">
                          <a:solidFill>
                            <a:schemeClr val="tx1">
                              <a:lumMod val="65000"/>
                              <a:lumOff val="35000"/>
                            </a:schemeClr>
                          </a:solidFill>
                          <a:latin typeface="Calibri" panose="020F0502020204030204" pitchFamily="34" charset="0"/>
                        </a:rPr>
                        <a:t>Repeated</a:t>
                      </a:r>
                      <a:r>
                        <a:rPr kumimoji="0" lang="en-US" sz="1000" kern="1200" baseline="0" dirty="0" smtClean="0">
                          <a:solidFill>
                            <a:schemeClr val="tx1">
                              <a:lumMod val="65000"/>
                              <a:lumOff val="35000"/>
                            </a:schemeClr>
                          </a:solidFill>
                          <a:latin typeface="Calibri" panose="020F0502020204030204" pitchFamily="34" charset="0"/>
                        </a:rPr>
                        <a:t> ASC-US/LSIL after previous ASC-US/LSIL</a:t>
                      </a:r>
                      <a:endParaRPr kumimoji="0" lang="en-US" sz="1000" b="1" kern="1200" dirty="0" smtClean="0">
                        <a:solidFill>
                          <a:schemeClr val="tx1">
                            <a:lumMod val="65000"/>
                            <a:lumOff val="35000"/>
                          </a:schemeClr>
                        </a:solidFill>
                        <a:latin typeface="Calibri" panose="020F0502020204030204" pitchFamily="34" charset="0"/>
                        <a:ea typeface="+mn-ea"/>
                        <a:cs typeface="+mn-cs"/>
                      </a:endParaRPr>
                    </a:p>
                  </a:txBody>
                  <a:tcPr anchor="ctr"/>
                </a:tc>
                <a:tc>
                  <a:txBody>
                    <a:bodyPr/>
                    <a:lstStyle/>
                    <a:p>
                      <a:pPr algn="ctr">
                        <a:buFont typeface="Wingdings" pitchFamily="2" charset="2"/>
                        <a:buChar char="ü"/>
                      </a:pPr>
                      <a:r>
                        <a:rPr lang="en-US" sz="1000" b="0" dirty="0" smtClean="0">
                          <a:solidFill>
                            <a:schemeClr val="tx1">
                              <a:lumMod val="65000"/>
                              <a:lumOff val="35000"/>
                            </a:schemeClr>
                          </a:solidFill>
                          <a:latin typeface="Calibri" panose="020F0502020204030204" pitchFamily="34" charset="0"/>
                        </a:rPr>
                        <a:t> </a:t>
                      </a:r>
                      <a:endParaRPr lang="en-US" sz="1000" b="0" dirty="0">
                        <a:solidFill>
                          <a:schemeClr val="tx1">
                            <a:lumMod val="65000"/>
                            <a:lumOff val="35000"/>
                          </a:schemeClr>
                        </a:solidFill>
                        <a:latin typeface="Calibri" panose="020F0502020204030204" pitchFamily="34" charset="0"/>
                      </a:endParaRPr>
                    </a:p>
                  </a:txBody>
                  <a:tcPr/>
                </a:tc>
                <a:tc>
                  <a:txBody>
                    <a:bodyPr/>
                    <a:lstStyle/>
                    <a:p>
                      <a:pPr algn="ctr"/>
                      <a:r>
                        <a:rPr lang="en-CA" sz="1000" dirty="0" smtClean="0">
                          <a:solidFill>
                            <a:schemeClr val="tx1">
                              <a:lumMod val="65000"/>
                              <a:lumOff val="35000"/>
                            </a:schemeClr>
                          </a:solidFill>
                          <a:latin typeface="Calibri" panose="020F0502020204030204" pitchFamily="34" charset="0"/>
                        </a:rPr>
                        <a:t>In women </a:t>
                      </a:r>
                      <a:r>
                        <a:rPr kumimoji="0" lang="en-CA" sz="1000" kern="1200" dirty="0" smtClean="0">
                          <a:solidFill>
                            <a:schemeClr val="tx1">
                              <a:lumMod val="65000"/>
                              <a:lumOff val="35000"/>
                            </a:schemeClr>
                          </a:solidFill>
                          <a:effectLst/>
                          <a:latin typeface="Calibri" panose="020F0502020204030204" pitchFamily="34" charset="0"/>
                          <a:ea typeface="+mn-ea"/>
                          <a:cs typeface="+mn-cs"/>
                        </a:rPr>
                        <a:t>≥</a:t>
                      </a:r>
                      <a:r>
                        <a:rPr lang="en-CA" sz="1000" dirty="0" smtClean="0">
                          <a:solidFill>
                            <a:schemeClr val="tx1">
                              <a:lumMod val="65000"/>
                              <a:lumOff val="35000"/>
                            </a:schemeClr>
                          </a:solidFill>
                          <a:latin typeface="Calibri" panose="020F0502020204030204" pitchFamily="34" charset="0"/>
                        </a:rPr>
                        <a:t> 21 years</a:t>
                      </a:r>
                      <a:r>
                        <a:rPr lang="en-CA" sz="1000" baseline="0" dirty="0" smtClean="0">
                          <a:solidFill>
                            <a:schemeClr val="tx1">
                              <a:lumMod val="65000"/>
                              <a:lumOff val="35000"/>
                            </a:schemeClr>
                          </a:solidFill>
                          <a:latin typeface="Calibri" panose="020F0502020204030204" pitchFamily="34" charset="0"/>
                        </a:rPr>
                        <a:t> of age</a:t>
                      </a:r>
                      <a:endParaRPr lang="en-CA" sz="1000" dirty="0">
                        <a:solidFill>
                          <a:schemeClr val="tx1">
                            <a:lumMod val="65000"/>
                            <a:lumOff val="35000"/>
                          </a:schemeClr>
                        </a:solidFill>
                        <a:latin typeface="Calibri" panose="020F0502020204030204" pitchFamily="34" charset="0"/>
                      </a:endParaRPr>
                    </a:p>
                  </a:txBody>
                  <a:tcPr/>
                </a:tc>
                <a:tc>
                  <a:txBody>
                    <a:bodyPr/>
                    <a:lstStyle/>
                    <a:p>
                      <a:pPr algn="ctr"/>
                      <a:r>
                        <a:rPr lang="en-US" sz="1000" dirty="0" smtClean="0">
                          <a:solidFill>
                            <a:schemeClr val="tx1">
                              <a:lumMod val="65000"/>
                              <a:lumOff val="35000"/>
                            </a:schemeClr>
                          </a:solidFill>
                          <a:latin typeface="Calibri" panose="020F0502020204030204" pitchFamily="34" charset="0"/>
                        </a:rPr>
                        <a:t>----</a:t>
                      </a:r>
                      <a:endParaRPr lang="en-US" sz="1000" dirty="0">
                        <a:solidFill>
                          <a:schemeClr val="tx1">
                            <a:lumMod val="65000"/>
                            <a:lumOff val="35000"/>
                          </a:schemeClr>
                        </a:solidFill>
                        <a:latin typeface="Calibri" panose="020F0502020204030204" pitchFamily="34" charset="0"/>
                      </a:endParaRPr>
                    </a:p>
                  </a:txBody>
                  <a:tcPr/>
                </a:tc>
                <a:tc>
                  <a:txBody>
                    <a:bodyPr/>
                    <a:lstStyle/>
                    <a:p>
                      <a:pPr algn="ctr"/>
                      <a:r>
                        <a:rPr lang="en-US" sz="1000" dirty="0" smtClean="0">
                          <a:solidFill>
                            <a:schemeClr val="tx1">
                              <a:lumMod val="65000"/>
                              <a:lumOff val="35000"/>
                            </a:schemeClr>
                          </a:solidFill>
                          <a:latin typeface="Calibri" panose="020F0502020204030204" pitchFamily="34" charset="0"/>
                        </a:rPr>
                        <a:t>----</a:t>
                      </a:r>
                      <a:endParaRPr lang="en-US" sz="1000" dirty="0">
                        <a:solidFill>
                          <a:schemeClr val="tx1">
                            <a:lumMod val="65000"/>
                            <a:lumOff val="35000"/>
                          </a:schemeClr>
                        </a:solidFill>
                        <a:latin typeface="Calibri" panose="020F050202020403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 typeface="Wingdings" pitchFamily="2" charset="2"/>
                        <a:buChar char="ü"/>
                        <a:tabLst/>
                        <a:defRPr/>
                      </a:pPr>
                      <a:r>
                        <a:rPr lang="en-US" sz="1000" dirty="0" smtClean="0">
                          <a:solidFill>
                            <a:schemeClr val="tx1">
                              <a:lumMod val="65000"/>
                              <a:lumOff val="35000"/>
                            </a:schemeClr>
                          </a:solidFill>
                          <a:latin typeface="Calibri" panose="020F0502020204030204" pitchFamily="34" charset="0"/>
                        </a:rPr>
                        <a:t> </a:t>
                      </a:r>
                    </a:p>
                  </a:txBody>
                  <a:tcPr/>
                </a:tc>
                <a:tc>
                  <a:txBody>
                    <a:bodyPr/>
                    <a:lstStyle/>
                    <a:p>
                      <a:pPr marL="0" marR="0" indent="0" algn="ctr" defTabSz="914400" rtl="0" eaLnBrk="1" fontAlgn="auto" latinLnBrk="0" hangingPunct="1">
                        <a:lnSpc>
                          <a:spcPct val="100000"/>
                        </a:lnSpc>
                        <a:spcBef>
                          <a:spcPts val="0"/>
                        </a:spcBef>
                        <a:spcAft>
                          <a:spcPts val="0"/>
                        </a:spcAft>
                        <a:buClrTx/>
                        <a:buSzTx/>
                        <a:buFont typeface="Wingdings" pitchFamily="2" charset="2"/>
                        <a:buChar char="ü"/>
                        <a:tabLst/>
                        <a:defRPr/>
                      </a:pPr>
                      <a:r>
                        <a:rPr lang="en-US" sz="1000" dirty="0" smtClean="0">
                          <a:solidFill>
                            <a:schemeClr val="tx1">
                              <a:lumMod val="65000"/>
                              <a:lumOff val="35000"/>
                            </a:schemeClr>
                          </a:solidFill>
                          <a:latin typeface="Calibri" panose="020F0502020204030204" pitchFamily="34" charset="0"/>
                        </a:rPr>
                        <a:t>  </a:t>
                      </a:r>
                    </a:p>
                    <a:p>
                      <a:pPr algn="ctr">
                        <a:buFont typeface="Wingdings" pitchFamily="2" charset="2"/>
                        <a:buChar char="ü"/>
                      </a:pPr>
                      <a:endParaRPr lang="en-US" sz="1000" dirty="0" smtClean="0">
                        <a:solidFill>
                          <a:schemeClr val="tx1">
                            <a:lumMod val="65000"/>
                            <a:lumOff val="35000"/>
                          </a:schemeClr>
                        </a:solidFill>
                        <a:latin typeface="Calibri" panose="020F0502020204030204" pitchFamily="34" charset="0"/>
                      </a:endParaRPr>
                    </a:p>
                  </a:txBody>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Char char="ü"/>
                        <a:tabLst/>
                      </a:pPr>
                      <a:r>
                        <a:rPr kumimoji="0" lang="en-US" sz="1000" b="0" i="0" u="none" strike="noStrike" cap="none" normalizeH="0" baseline="0" dirty="0" smtClean="0">
                          <a:ln>
                            <a:noFill/>
                          </a:ln>
                          <a:solidFill>
                            <a:schemeClr val="tx1">
                              <a:lumMod val="65000"/>
                              <a:lumOff val="35000"/>
                            </a:schemeClr>
                          </a:solidFill>
                          <a:effectLst/>
                          <a:latin typeface="Calibri" panose="020F0502020204030204" pitchFamily="34" charset="0"/>
                        </a:rPr>
                        <a:t> </a:t>
                      </a:r>
                    </a:p>
                  </a:txBody>
                  <a:tcPr horzOverflow="overflow"/>
                </a:tc>
                <a:tc>
                  <a:txBody>
                    <a:bodyPr/>
                    <a:lstStyle/>
                    <a:p>
                      <a:pPr marL="0" marR="0" indent="0" algn="ctr" defTabSz="914400" rtl="0" eaLnBrk="1" fontAlgn="auto" latinLnBrk="0" hangingPunct="1">
                        <a:lnSpc>
                          <a:spcPct val="100000"/>
                        </a:lnSpc>
                        <a:spcBef>
                          <a:spcPts val="0"/>
                        </a:spcBef>
                        <a:spcAft>
                          <a:spcPts val="0"/>
                        </a:spcAft>
                        <a:buClrTx/>
                        <a:buSzTx/>
                        <a:buFont typeface="Wingdings" pitchFamily="2" charset="2"/>
                        <a:buChar char="ü"/>
                        <a:tabLst/>
                        <a:defRPr/>
                      </a:pPr>
                      <a:r>
                        <a:rPr lang="en-US" sz="1000" dirty="0" smtClean="0">
                          <a:solidFill>
                            <a:schemeClr val="tx1">
                              <a:lumMod val="65000"/>
                              <a:lumOff val="35000"/>
                            </a:schemeClr>
                          </a:solidFill>
                          <a:latin typeface="Calibri" panose="020F0502020204030204" pitchFamily="34" charset="0"/>
                        </a:rPr>
                        <a:t> </a:t>
                      </a:r>
                    </a:p>
                    <a:p>
                      <a:pPr algn="ctr">
                        <a:buFont typeface="Wingdings" pitchFamily="2" charset="2"/>
                        <a:buChar char="ü"/>
                      </a:pPr>
                      <a:endParaRPr lang="en-US" sz="1000" dirty="0" smtClean="0">
                        <a:solidFill>
                          <a:schemeClr val="tx1">
                            <a:lumMod val="65000"/>
                            <a:lumOff val="35000"/>
                          </a:schemeClr>
                        </a:solidFill>
                        <a:latin typeface="Calibri" panose="020F050202020403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 typeface="Wingdings" pitchFamily="2" charset="2"/>
                        <a:buChar char="ü"/>
                        <a:tabLst/>
                        <a:defRPr/>
                      </a:pPr>
                      <a:r>
                        <a:rPr lang="en-US" sz="1000" dirty="0" smtClean="0">
                          <a:solidFill>
                            <a:schemeClr val="tx1">
                              <a:lumMod val="65000"/>
                              <a:lumOff val="35000"/>
                            </a:schemeClr>
                          </a:solidFill>
                          <a:latin typeface="Calibri" panose="020F0502020204030204" pitchFamily="34" charset="0"/>
                        </a:rPr>
                        <a:t> </a:t>
                      </a:r>
                    </a:p>
                  </a:txBody>
                  <a:tcPr/>
                </a:tc>
                <a:tc>
                  <a:txBody>
                    <a:bodyPr/>
                    <a:lstStyle/>
                    <a:p>
                      <a:pPr marL="0" marR="0" indent="0" algn="ctr" defTabSz="914400" rtl="0" eaLnBrk="1" fontAlgn="auto" latinLnBrk="0" hangingPunct="1">
                        <a:lnSpc>
                          <a:spcPct val="100000"/>
                        </a:lnSpc>
                        <a:spcBef>
                          <a:spcPts val="0"/>
                        </a:spcBef>
                        <a:spcAft>
                          <a:spcPts val="0"/>
                        </a:spcAft>
                        <a:buClrTx/>
                        <a:buSzTx/>
                        <a:buFont typeface="Wingdings" pitchFamily="2" charset="2"/>
                        <a:buChar char="ü"/>
                        <a:tabLst/>
                        <a:defRPr/>
                      </a:pPr>
                      <a:r>
                        <a:rPr lang="en-US" sz="1000" dirty="0" smtClean="0">
                          <a:solidFill>
                            <a:schemeClr val="tx1">
                              <a:lumMod val="65000"/>
                              <a:lumOff val="35000"/>
                            </a:schemeClr>
                          </a:solidFill>
                          <a:latin typeface="Calibri" panose="020F0502020204030204" pitchFamily="34" charset="0"/>
                        </a:rPr>
                        <a:t> </a:t>
                      </a:r>
                    </a:p>
                  </a:txBody>
                  <a:tcPr/>
                </a:tc>
                <a:tc>
                  <a:txBody>
                    <a:bodyPr/>
                    <a:lstStyle/>
                    <a:p>
                      <a:pPr marL="0" marR="0" indent="0" algn="ctr" defTabSz="914400" rtl="0" eaLnBrk="1" fontAlgn="auto" latinLnBrk="0" hangingPunct="1">
                        <a:lnSpc>
                          <a:spcPct val="100000"/>
                        </a:lnSpc>
                        <a:spcBef>
                          <a:spcPts val="0"/>
                        </a:spcBef>
                        <a:spcAft>
                          <a:spcPts val="0"/>
                        </a:spcAft>
                        <a:buClrTx/>
                        <a:buSzTx/>
                        <a:buFont typeface="Wingdings" pitchFamily="2" charset="2"/>
                        <a:buChar char="ü"/>
                        <a:tabLst/>
                        <a:defRPr/>
                      </a:pPr>
                      <a:r>
                        <a:rPr lang="en-US" sz="1000" dirty="0" smtClean="0">
                          <a:solidFill>
                            <a:schemeClr val="tx1">
                              <a:lumMod val="65000"/>
                              <a:lumOff val="35000"/>
                            </a:schemeClr>
                          </a:solidFill>
                          <a:latin typeface="Calibri" panose="020F0502020204030204" pitchFamily="34" charset="0"/>
                        </a:rPr>
                        <a:t> </a:t>
                      </a:r>
                    </a:p>
                    <a:p>
                      <a:pPr algn="ctr">
                        <a:buFont typeface="Wingdings" pitchFamily="2" charset="2"/>
                        <a:buChar char="ü"/>
                      </a:pPr>
                      <a:endParaRPr lang="en-US" sz="1000" dirty="0" smtClean="0">
                        <a:solidFill>
                          <a:schemeClr val="tx1">
                            <a:lumMod val="65000"/>
                            <a:lumOff val="35000"/>
                          </a:schemeClr>
                        </a:solidFill>
                        <a:latin typeface="Calibri" panose="020F050202020403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 typeface="Wingdings" pitchFamily="2" charset="2"/>
                        <a:buChar char="ü"/>
                        <a:tabLst/>
                        <a:defRPr/>
                      </a:pPr>
                      <a:r>
                        <a:rPr lang="en-US" sz="1000" dirty="0" smtClean="0">
                          <a:solidFill>
                            <a:schemeClr val="tx1">
                              <a:lumMod val="65000"/>
                              <a:lumOff val="35000"/>
                            </a:schemeClr>
                          </a:solidFill>
                          <a:latin typeface="Calibri" panose="020F0502020204030204" pitchFamily="34" charset="0"/>
                        </a:rPr>
                        <a:t> </a:t>
                      </a:r>
                    </a:p>
                  </a:txBody>
                  <a:tcPr/>
                </a:tc>
                <a:tc>
                  <a:txBody>
                    <a:bodyPr/>
                    <a:lstStyle/>
                    <a:p>
                      <a:pPr marL="0" marR="0" indent="0" algn="ctr" defTabSz="914400" rtl="0" eaLnBrk="1" fontAlgn="auto" latinLnBrk="0" hangingPunct="1">
                        <a:lnSpc>
                          <a:spcPct val="100000"/>
                        </a:lnSpc>
                        <a:spcBef>
                          <a:spcPts val="0"/>
                        </a:spcBef>
                        <a:spcAft>
                          <a:spcPts val="0"/>
                        </a:spcAft>
                        <a:buClrTx/>
                        <a:buSzTx/>
                        <a:buFont typeface="Wingdings" pitchFamily="2" charset="2"/>
                        <a:buChar char="ü"/>
                        <a:tabLst/>
                        <a:defRPr/>
                      </a:pPr>
                      <a:r>
                        <a:rPr lang="en-US" sz="1000" dirty="0" smtClean="0">
                          <a:solidFill>
                            <a:schemeClr val="tx1">
                              <a:lumMod val="65000"/>
                              <a:lumOff val="35000"/>
                            </a:schemeClr>
                          </a:solidFill>
                          <a:latin typeface="Calibri" panose="020F0502020204030204" pitchFamily="34" charset="0"/>
                        </a:rPr>
                        <a:t>† </a:t>
                      </a:r>
                    </a:p>
                    <a:p>
                      <a:pPr algn="ctr">
                        <a:buFont typeface="Wingdings" pitchFamily="2" charset="2"/>
                        <a:buChar char="ü"/>
                      </a:pPr>
                      <a:endParaRPr lang="en-US" sz="1000" dirty="0" smtClean="0">
                        <a:solidFill>
                          <a:schemeClr val="tx1">
                            <a:lumMod val="65000"/>
                            <a:lumOff val="35000"/>
                          </a:schemeClr>
                        </a:solidFill>
                        <a:latin typeface="Calibri" panose="020F0502020204030204" pitchFamily="34" charset="0"/>
                      </a:endParaRPr>
                    </a:p>
                  </a:txBody>
                  <a:tcPr/>
                </a:tc>
              </a:tr>
              <a:tr h="222218">
                <a:tc>
                  <a:txBody>
                    <a:bodyPr/>
                    <a:lstStyle/>
                    <a:p>
                      <a:r>
                        <a:rPr kumimoji="0" lang="en-US" sz="1000" b="0" kern="1200" dirty="0" smtClean="0">
                          <a:solidFill>
                            <a:schemeClr val="tx1">
                              <a:lumMod val="65000"/>
                              <a:lumOff val="35000"/>
                            </a:schemeClr>
                          </a:solidFill>
                          <a:latin typeface="Calibri" panose="020F0502020204030204" pitchFamily="34" charset="0"/>
                        </a:rPr>
                        <a:t>AGC</a:t>
                      </a:r>
                      <a:endParaRPr kumimoji="0" lang="en-US" sz="1000" b="0" kern="1200" dirty="0" smtClean="0">
                        <a:solidFill>
                          <a:schemeClr val="tx1">
                            <a:lumMod val="65000"/>
                            <a:lumOff val="35000"/>
                          </a:schemeClr>
                        </a:solidFill>
                        <a:latin typeface="Calibri" panose="020F0502020204030204" pitchFamily="34" charset="0"/>
                        <a:ea typeface="+mn-ea"/>
                        <a:cs typeface="+mn-cs"/>
                      </a:endParaRPr>
                    </a:p>
                  </a:txBody>
                  <a:tcPr anchor="ctr"/>
                </a:tc>
                <a:tc>
                  <a:txBody>
                    <a:bodyPr/>
                    <a:lstStyle/>
                    <a:p>
                      <a:pPr algn="ctr">
                        <a:buFont typeface="Wingdings" pitchFamily="2" charset="2"/>
                        <a:buChar char="ü"/>
                      </a:pPr>
                      <a:r>
                        <a:rPr lang="en-US" sz="1000" b="0" dirty="0" smtClean="0">
                          <a:solidFill>
                            <a:schemeClr val="tx1">
                              <a:lumMod val="65000"/>
                              <a:lumOff val="35000"/>
                            </a:schemeClr>
                          </a:solidFill>
                          <a:latin typeface="Calibri" panose="020F0502020204030204" pitchFamily="34" charset="0"/>
                        </a:rPr>
                        <a:t> </a:t>
                      </a:r>
                      <a:endParaRPr lang="en-US" sz="1000" b="0" dirty="0">
                        <a:solidFill>
                          <a:schemeClr val="tx1">
                            <a:lumMod val="65000"/>
                            <a:lumOff val="35000"/>
                          </a:schemeClr>
                        </a:solidFill>
                        <a:latin typeface="Calibri" panose="020F0502020204030204" pitchFamily="34" charset="0"/>
                      </a:endParaRPr>
                    </a:p>
                  </a:txBody>
                  <a:tcPr/>
                </a:tc>
                <a:tc>
                  <a:txBody>
                    <a:bodyPr/>
                    <a:lstStyle/>
                    <a:p>
                      <a:pPr algn="ctr">
                        <a:buFont typeface="Wingdings" pitchFamily="2" charset="2"/>
                        <a:buChar char="ü"/>
                      </a:pPr>
                      <a:r>
                        <a:rPr lang="en-US" sz="1000" b="0" dirty="0" smtClean="0">
                          <a:solidFill>
                            <a:schemeClr val="tx1">
                              <a:lumMod val="65000"/>
                              <a:lumOff val="35000"/>
                            </a:schemeClr>
                          </a:solidFill>
                          <a:latin typeface="Calibri" panose="020F0502020204030204" pitchFamily="34" charset="0"/>
                        </a:rPr>
                        <a:t> </a:t>
                      </a:r>
                      <a:endParaRPr lang="en-US" sz="1000" b="0" dirty="0">
                        <a:solidFill>
                          <a:schemeClr val="tx1">
                            <a:lumMod val="65000"/>
                            <a:lumOff val="35000"/>
                          </a:schemeClr>
                        </a:solidFill>
                        <a:latin typeface="Calibri" panose="020F0502020204030204" pitchFamily="34" charset="0"/>
                      </a:endParaRPr>
                    </a:p>
                  </a:txBody>
                  <a:tcPr/>
                </a:tc>
                <a:tc>
                  <a:txBody>
                    <a:bodyPr/>
                    <a:lstStyle/>
                    <a:p>
                      <a:pPr algn="ctr"/>
                      <a:r>
                        <a:rPr lang="en-US" sz="1000" dirty="0" smtClean="0">
                          <a:solidFill>
                            <a:schemeClr val="tx1">
                              <a:lumMod val="65000"/>
                              <a:lumOff val="35000"/>
                            </a:schemeClr>
                          </a:solidFill>
                          <a:latin typeface="Calibri" panose="020F0502020204030204" pitchFamily="34" charset="0"/>
                        </a:rPr>
                        <a:t>----</a:t>
                      </a:r>
                      <a:endParaRPr lang="en-US" sz="1000" b="0" dirty="0">
                        <a:solidFill>
                          <a:schemeClr val="tx1">
                            <a:lumMod val="65000"/>
                            <a:lumOff val="35000"/>
                          </a:schemeClr>
                        </a:solidFill>
                        <a:latin typeface="Calibri" panose="020F0502020204030204" pitchFamily="34" charset="0"/>
                      </a:endParaRPr>
                    </a:p>
                  </a:txBody>
                  <a:tcPr/>
                </a:tc>
                <a:tc>
                  <a:txBody>
                    <a:bodyPr/>
                    <a:lstStyle/>
                    <a:p>
                      <a:pPr algn="ctr">
                        <a:buFont typeface="Wingdings" pitchFamily="2" charset="2"/>
                        <a:buChar char="ü"/>
                      </a:pPr>
                      <a:r>
                        <a:rPr lang="en-US" sz="1000" b="0" dirty="0" smtClean="0">
                          <a:solidFill>
                            <a:schemeClr val="tx1">
                              <a:lumMod val="65000"/>
                              <a:lumOff val="35000"/>
                            </a:schemeClr>
                          </a:solidFill>
                          <a:latin typeface="Calibri" panose="020F0502020204030204" pitchFamily="34" charset="0"/>
                        </a:rPr>
                        <a:t> </a:t>
                      </a:r>
                      <a:endParaRPr lang="en-US" sz="1000" b="0" dirty="0">
                        <a:solidFill>
                          <a:schemeClr val="tx1">
                            <a:lumMod val="65000"/>
                            <a:lumOff val="35000"/>
                          </a:schemeClr>
                        </a:solidFill>
                        <a:latin typeface="Calibri" panose="020F050202020403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 typeface="Wingdings" pitchFamily="2" charset="2"/>
                        <a:buChar char="ü"/>
                        <a:tabLst/>
                        <a:defRPr/>
                      </a:pPr>
                      <a:r>
                        <a:rPr lang="en-US" sz="1000" dirty="0" smtClean="0">
                          <a:solidFill>
                            <a:schemeClr val="tx1">
                              <a:lumMod val="65000"/>
                              <a:lumOff val="35000"/>
                            </a:schemeClr>
                          </a:solidFill>
                          <a:latin typeface="Calibri" panose="020F0502020204030204" pitchFamily="34" charset="0"/>
                        </a:rPr>
                        <a:t>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 typeface="Wingdings" pitchFamily="2" charset="2"/>
                        <a:buChar char="ü"/>
                        <a:tabLst/>
                        <a:defRPr/>
                      </a:pPr>
                      <a:r>
                        <a:rPr kumimoji="0" lang="en-US" sz="1000" b="0" i="0" u="none" strike="noStrike" kern="1200" cap="none" spc="0" normalizeH="0" baseline="0" noProof="0" dirty="0" smtClean="0">
                          <a:ln>
                            <a:noFill/>
                          </a:ln>
                          <a:solidFill>
                            <a:schemeClr val="tx1">
                              <a:lumMod val="65000"/>
                              <a:lumOff val="35000"/>
                            </a:schemeClr>
                          </a:solidFill>
                          <a:effectLst/>
                          <a:uLnTx/>
                          <a:uFillTx/>
                          <a:latin typeface="Calibri" panose="020F0502020204030204" pitchFamily="34" charset="0"/>
                          <a:ea typeface="+mn-ea"/>
                          <a:cs typeface="+mn-cs"/>
                        </a:rPr>
                        <a:t> </a:t>
                      </a:r>
                    </a:p>
                  </a:txBody>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Char char="ü"/>
                        <a:tabLst/>
                      </a:pPr>
                      <a:r>
                        <a:rPr kumimoji="0" lang="en-US" sz="1000" b="0" i="0" u="none" strike="noStrike" cap="none" normalizeH="0" baseline="0" dirty="0" smtClean="0">
                          <a:ln>
                            <a:noFill/>
                          </a:ln>
                          <a:solidFill>
                            <a:schemeClr val="tx1">
                              <a:lumMod val="65000"/>
                              <a:lumOff val="35000"/>
                            </a:schemeClr>
                          </a:solidFill>
                          <a:effectLst/>
                          <a:latin typeface="Calibri" panose="020F0502020204030204" pitchFamily="34" charset="0"/>
                        </a:rPr>
                        <a:t> </a:t>
                      </a:r>
                    </a:p>
                  </a:txBody>
                  <a:tcPr horzOverflow="overflow"/>
                </a:tc>
                <a:tc>
                  <a:txBody>
                    <a:bodyPr/>
                    <a:lstStyle/>
                    <a:p>
                      <a:pPr marL="0" marR="0" indent="0" algn="ctr" defTabSz="914400" rtl="0" eaLnBrk="1" fontAlgn="auto" latinLnBrk="0" hangingPunct="1">
                        <a:lnSpc>
                          <a:spcPct val="100000"/>
                        </a:lnSpc>
                        <a:spcBef>
                          <a:spcPts val="0"/>
                        </a:spcBef>
                        <a:spcAft>
                          <a:spcPts val="0"/>
                        </a:spcAft>
                        <a:buClrTx/>
                        <a:buSzTx/>
                        <a:buFont typeface="Wingdings" pitchFamily="2" charset="2"/>
                        <a:buChar char="ü"/>
                        <a:tabLst/>
                        <a:defRPr/>
                      </a:pPr>
                      <a:r>
                        <a:rPr lang="en-US" sz="1000" dirty="0" smtClean="0">
                          <a:solidFill>
                            <a:schemeClr val="tx1">
                              <a:lumMod val="65000"/>
                              <a:lumOff val="35000"/>
                            </a:schemeClr>
                          </a:solidFill>
                          <a:latin typeface="Calibri" panose="020F0502020204030204" pitchFamily="34" charset="0"/>
                        </a:rPr>
                        <a:t> </a:t>
                      </a:r>
                    </a:p>
                  </a:txBody>
                  <a:tcPr/>
                </a:tc>
                <a:tc>
                  <a:txBody>
                    <a:bodyPr/>
                    <a:lstStyle/>
                    <a:p>
                      <a:pPr marL="0" marR="0" indent="0" algn="ctr" defTabSz="914400" rtl="0" eaLnBrk="1" fontAlgn="auto" latinLnBrk="0" hangingPunct="1">
                        <a:lnSpc>
                          <a:spcPct val="100000"/>
                        </a:lnSpc>
                        <a:spcBef>
                          <a:spcPts val="0"/>
                        </a:spcBef>
                        <a:spcAft>
                          <a:spcPts val="0"/>
                        </a:spcAft>
                        <a:buClrTx/>
                        <a:buSzTx/>
                        <a:buFont typeface="Wingdings" pitchFamily="2" charset="2"/>
                        <a:buChar char="ü"/>
                        <a:tabLst/>
                        <a:defRPr/>
                      </a:pPr>
                      <a:r>
                        <a:rPr lang="en-US" sz="1000" dirty="0" smtClean="0">
                          <a:solidFill>
                            <a:schemeClr val="tx1">
                              <a:lumMod val="65000"/>
                              <a:lumOff val="35000"/>
                            </a:schemeClr>
                          </a:solidFill>
                          <a:latin typeface="Calibri" panose="020F0502020204030204" pitchFamily="34" charset="0"/>
                        </a:rPr>
                        <a:t> </a:t>
                      </a:r>
                    </a:p>
                  </a:txBody>
                  <a:tcPr/>
                </a:tc>
                <a:tc>
                  <a:txBody>
                    <a:bodyPr/>
                    <a:lstStyle/>
                    <a:p>
                      <a:pPr marL="0" marR="0" indent="0" algn="ctr" defTabSz="914400" rtl="0" eaLnBrk="1" fontAlgn="auto" latinLnBrk="0" hangingPunct="1">
                        <a:lnSpc>
                          <a:spcPct val="100000"/>
                        </a:lnSpc>
                        <a:spcBef>
                          <a:spcPts val="0"/>
                        </a:spcBef>
                        <a:spcAft>
                          <a:spcPts val="0"/>
                        </a:spcAft>
                        <a:buClrTx/>
                        <a:buSzTx/>
                        <a:buFont typeface="Wingdings" pitchFamily="2" charset="2"/>
                        <a:buChar char="ü"/>
                        <a:tabLst/>
                        <a:defRPr/>
                      </a:pPr>
                      <a:r>
                        <a:rPr lang="en-US" sz="1000" dirty="0" smtClean="0">
                          <a:solidFill>
                            <a:schemeClr val="tx1">
                              <a:lumMod val="65000"/>
                              <a:lumOff val="35000"/>
                            </a:schemeClr>
                          </a:solidFill>
                          <a:latin typeface="Calibri" panose="020F0502020204030204" pitchFamily="34" charset="0"/>
                        </a:rPr>
                        <a:t> </a:t>
                      </a:r>
                    </a:p>
                  </a:txBody>
                  <a:tcPr/>
                </a:tc>
                <a:tc>
                  <a:txBody>
                    <a:bodyPr/>
                    <a:lstStyle/>
                    <a:p>
                      <a:pPr marL="0" marR="0" indent="0" algn="ctr" defTabSz="914400" rtl="0" eaLnBrk="1" fontAlgn="auto" latinLnBrk="0" hangingPunct="1">
                        <a:lnSpc>
                          <a:spcPct val="100000"/>
                        </a:lnSpc>
                        <a:spcBef>
                          <a:spcPts val="0"/>
                        </a:spcBef>
                        <a:spcAft>
                          <a:spcPts val="0"/>
                        </a:spcAft>
                        <a:buClrTx/>
                        <a:buSzTx/>
                        <a:buFont typeface="Wingdings" pitchFamily="2" charset="2"/>
                        <a:buChar char="ü"/>
                        <a:tabLst/>
                        <a:defRPr/>
                      </a:pPr>
                      <a:r>
                        <a:rPr lang="en-US" sz="1000" b="0" dirty="0" smtClean="0">
                          <a:solidFill>
                            <a:schemeClr val="tx1">
                              <a:lumMod val="65000"/>
                              <a:lumOff val="35000"/>
                            </a:schemeClr>
                          </a:solidFill>
                          <a:latin typeface="Calibri" panose="020F0502020204030204" pitchFamily="34" charset="0"/>
                        </a:rPr>
                        <a:t> </a:t>
                      </a:r>
                    </a:p>
                  </a:txBody>
                  <a:tcPr/>
                </a:tc>
                <a:tc>
                  <a:txBody>
                    <a:bodyPr/>
                    <a:lstStyle/>
                    <a:p>
                      <a:pPr marL="0" marR="0" indent="0" algn="ctr" defTabSz="914400" rtl="0" eaLnBrk="1" fontAlgn="auto" latinLnBrk="0" hangingPunct="1">
                        <a:lnSpc>
                          <a:spcPct val="100000"/>
                        </a:lnSpc>
                        <a:spcBef>
                          <a:spcPts val="0"/>
                        </a:spcBef>
                        <a:spcAft>
                          <a:spcPts val="0"/>
                        </a:spcAft>
                        <a:buClrTx/>
                        <a:buSzTx/>
                        <a:buFont typeface="Wingdings" pitchFamily="2" charset="2"/>
                        <a:buChar char="ü"/>
                        <a:tabLst/>
                        <a:defRPr/>
                      </a:pPr>
                      <a:r>
                        <a:rPr lang="en-US" sz="1000" dirty="0" smtClean="0">
                          <a:solidFill>
                            <a:schemeClr val="tx1">
                              <a:lumMod val="65000"/>
                              <a:lumOff val="35000"/>
                            </a:schemeClr>
                          </a:solidFill>
                          <a:latin typeface="Calibri" panose="020F0502020204030204" pitchFamily="34" charset="0"/>
                        </a:rPr>
                        <a:t> </a:t>
                      </a:r>
                    </a:p>
                  </a:txBody>
                  <a:tcPr/>
                </a:tc>
                <a:tc>
                  <a:txBody>
                    <a:bodyPr/>
                    <a:lstStyle/>
                    <a:p>
                      <a:pPr marL="0" marR="0" indent="0" algn="ctr" defTabSz="914400" rtl="0" eaLnBrk="1" fontAlgn="auto" latinLnBrk="0" hangingPunct="1">
                        <a:lnSpc>
                          <a:spcPct val="100000"/>
                        </a:lnSpc>
                        <a:spcBef>
                          <a:spcPts val="0"/>
                        </a:spcBef>
                        <a:spcAft>
                          <a:spcPts val="0"/>
                        </a:spcAft>
                        <a:buClrTx/>
                        <a:buSzTx/>
                        <a:buFont typeface="Wingdings" pitchFamily="2" charset="2"/>
                        <a:buChar char="ü"/>
                        <a:tabLst/>
                        <a:defRPr/>
                      </a:pPr>
                      <a:r>
                        <a:rPr lang="en-US" sz="1000" b="0" dirty="0" smtClean="0">
                          <a:solidFill>
                            <a:schemeClr val="tx1">
                              <a:lumMod val="65000"/>
                              <a:lumOff val="35000"/>
                            </a:schemeClr>
                          </a:solidFill>
                          <a:latin typeface="Calibri" panose="020F0502020204030204" pitchFamily="34" charset="0"/>
                        </a:rPr>
                        <a:t> </a:t>
                      </a:r>
                    </a:p>
                  </a:txBody>
                  <a:tcPr/>
                </a:tc>
              </a:tr>
              <a:tr h="222218">
                <a:tc>
                  <a:txBody>
                    <a:bodyPr/>
                    <a:lstStyle/>
                    <a:p>
                      <a:r>
                        <a:rPr kumimoji="0" lang="en-US" sz="1000" kern="1200" dirty="0" smtClean="0">
                          <a:solidFill>
                            <a:schemeClr val="tx1">
                              <a:lumMod val="65000"/>
                              <a:lumOff val="35000"/>
                            </a:schemeClr>
                          </a:solidFill>
                          <a:latin typeface="Calibri" panose="020F0502020204030204" pitchFamily="34" charset="0"/>
                        </a:rPr>
                        <a:t>HSIL+</a:t>
                      </a:r>
                      <a:endParaRPr kumimoji="0" lang="en-US" sz="1000" b="1" kern="1200" dirty="0" smtClean="0">
                        <a:solidFill>
                          <a:schemeClr val="tx1">
                            <a:lumMod val="65000"/>
                            <a:lumOff val="35000"/>
                          </a:schemeClr>
                        </a:solidFill>
                        <a:latin typeface="Calibri" panose="020F0502020204030204" pitchFamily="34" charset="0"/>
                        <a:ea typeface="+mn-ea"/>
                        <a:cs typeface="+mn-cs"/>
                      </a:endParaRPr>
                    </a:p>
                  </a:txBody>
                  <a:tcPr anchor="ctr"/>
                </a:tc>
                <a:tc>
                  <a:txBody>
                    <a:bodyPr/>
                    <a:lstStyle/>
                    <a:p>
                      <a:pPr algn="ctr">
                        <a:buFont typeface="Wingdings" pitchFamily="2" charset="2"/>
                        <a:buChar char="ü"/>
                      </a:pPr>
                      <a:r>
                        <a:rPr lang="en-US" sz="1000" b="0" dirty="0" smtClean="0">
                          <a:solidFill>
                            <a:schemeClr val="tx1">
                              <a:lumMod val="65000"/>
                              <a:lumOff val="35000"/>
                            </a:schemeClr>
                          </a:solidFill>
                          <a:latin typeface="Calibri" panose="020F0502020204030204" pitchFamily="34" charset="0"/>
                        </a:rPr>
                        <a:t> </a:t>
                      </a:r>
                      <a:endParaRPr lang="en-US" sz="1000" b="0" dirty="0">
                        <a:solidFill>
                          <a:schemeClr val="tx1">
                            <a:lumMod val="65000"/>
                            <a:lumOff val="35000"/>
                          </a:schemeClr>
                        </a:solidFill>
                        <a:latin typeface="Calibri" panose="020F0502020204030204" pitchFamily="34" charset="0"/>
                      </a:endParaRPr>
                    </a:p>
                  </a:txBody>
                  <a:tcPr/>
                </a:tc>
                <a:tc>
                  <a:txBody>
                    <a:bodyPr/>
                    <a:lstStyle/>
                    <a:p>
                      <a:pPr algn="ctr">
                        <a:buFont typeface="Wingdings" pitchFamily="2" charset="2"/>
                        <a:buChar char="ü"/>
                      </a:pPr>
                      <a:r>
                        <a:rPr lang="en-US" sz="1000" b="0" dirty="0" smtClean="0">
                          <a:solidFill>
                            <a:schemeClr val="tx1">
                              <a:lumMod val="65000"/>
                              <a:lumOff val="35000"/>
                            </a:schemeClr>
                          </a:solidFill>
                          <a:latin typeface="Calibri" panose="020F0502020204030204" pitchFamily="34" charset="0"/>
                        </a:rPr>
                        <a:t> </a:t>
                      </a:r>
                      <a:endParaRPr lang="en-US" sz="1000" b="0" dirty="0">
                        <a:solidFill>
                          <a:schemeClr val="tx1">
                            <a:lumMod val="65000"/>
                            <a:lumOff val="35000"/>
                          </a:schemeClr>
                        </a:solidFill>
                        <a:latin typeface="Calibri" panose="020F0502020204030204" pitchFamily="34" charset="0"/>
                      </a:endParaRPr>
                    </a:p>
                  </a:txBody>
                  <a:tcPr/>
                </a:tc>
                <a:tc>
                  <a:txBody>
                    <a:bodyPr/>
                    <a:lstStyle/>
                    <a:p>
                      <a:pPr algn="ctr"/>
                      <a:r>
                        <a:rPr lang="en-US" sz="1000" dirty="0" smtClean="0">
                          <a:solidFill>
                            <a:schemeClr val="tx1">
                              <a:lumMod val="65000"/>
                              <a:lumOff val="35000"/>
                            </a:schemeClr>
                          </a:solidFill>
                          <a:latin typeface="Calibri" panose="020F0502020204030204" pitchFamily="34" charset="0"/>
                        </a:rPr>
                        <a:t>----</a:t>
                      </a:r>
                      <a:endParaRPr lang="en-US" sz="1000" dirty="0">
                        <a:solidFill>
                          <a:schemeClr val="tx1">
                            <a:lumMod val="65000"/>
                            <a:lumOff val="35000"/>
                          </a:schemeClr>
                        </a:solidFill>
                        <a:latin typeface="Calibri" panose="020F0502020204030204" pitchFamily="34" charset="0"/>
                      </a:endParaRPr>
                    </a:p>
                  </a:txBody>
                  <a:tcPr/>
                </a:tc>
                <a:tc>
                  <a:txBody>
                    <a:bodyPr/>
                    <a:lstStyle/>
                    <a:p>
                      <a:pPr algn="ctr">
                        <a:buFont typeface="Wingdings" pitchFamily="2" charset="2"/>
                        <a:buChar char="ü"/>
                      </a:pPr>
                      <a:r>
                        <a:rPr lang="en-US" sz="1000" dirty="0" smtClean="0">
                          <a:solidFill>
                            <a:schemeClr val="tx1">
                              <a:lumMod val="65000"/>
                              <a:lumOff val="35000"/>
                            </a:schemeClr>
                          </a:solidFill>
                          <a:latin typeface="Calibri" panose="020F0502020204030204" pitchFamily="34" charset="0"/>
                        </a:rPr>
                        <a:t> </a:t>
                      </a:r>
                      <a:endParaRPr lang="en-US" sz="1000" dirty="0">
                        <a:solidFill>
                          <a:schemeClr val="tx1">
                            <a:lumMod val="65000"/>
                            <a:lumOff val="35000"/>
                          </a:schemeClr>
                        </a:solidFill>
                        <a:latin typeface="Calibri" panose="020F050202020403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 typeface="Wingdings" pitchFamily="2" charset="2"/>
                        <a:buChar char="ü"/>
                        <a:tabLst/>
                        <a:defRPr/>
                      </a:pPr>
                      <a:r>
                        <a:rPr lang="en-US" sz="1000" dirty="0" smtClean="0">
                          <a:solidFill>
                            <a:schemeClr val="tx1">
                              <a:lumMod val="65000"/>
                              <a:lumOff val="35000"/>
                            </a:schemeClr>
                          </a:solidFill>
                          <a:latin typeface="Calibri" panose="020F0502020204030204" pitchFamily="34" charset="0"/>
                        </a:rPr>
                        <a:t>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 typeface="Wingdings" pitchFamily="2" charset="2"/>
                        <a:buChar char="ü"/>
                        <a:tabLst/>
                        <a:defRPr/>
                      </a:pPr>
                      <a:r>
                        <a:rPr kumimoji="0" lang="en-US" sz="1000" b="0" i="0" u="none" strike="noStrike" kern="1200" cap="none" spc="0" normalizeH="0" baseline="0" noProof="0" dirty="0" smtClean="0">
                          <a:ln>
                            <a:noFill/>
                          </a:ln>
                          <a:solidFill>
                            <a:schemeClr val="tx1">
                              <a:lumMod val="65000"/>
                              <a:lumOff val="35000"/>
                            </a:schemeClr>
                          </a:solidFill>
                          <a:effectLst/>
                          <a:uLnTx/>
                          <a:uFillTx/>
                          <a:latin typeface="Calibri" panose="020F0502020204030204" pitchFamily="34" charset="0"/>
                          <a:ea typeface="+mn-ea"/>
                          <a:cs typeface="+mn-cs"/>
                        </a:rPr>
                        <a:t> </a:t>
                      </a:r>
                    </a:p>
                  </a:txBody>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Char char="ü"/>
                        <a:tabLst/>
                      </a:pPr>
                      <a:r>
                        <a:rPr kumimoji="0" lang="en-US" sz="1000" b="0" i="0" u="none" strike="noStrike" cap="none" normalizeH="0" baseline="0" dirty="0" smtClean="0">
                          <a:ln>
                            <a:noFill/>
                          </a:ln>
                          <a:solidFill>
                            <a:schemeClr val="tx1">
                              <a:lumMod val="65000"/>
                              <a:lumOff val="35000"/>
                            </a:schemeClr>
                          </a:solidFill>
                          <a:effectLst/>
                          <a:latin typeface="Calibri" panose="020F0502020204030204" pitchFamily="34" charset="0"/>
                        </a:rPr>
                        <a:t> </a:t>
                      </a:r>
                    </a:p>
                  </a:txBody>
                  <a:tcPr horzOverflow="overflow"/>
                </a:tc>
                <a:tc>
                  <a:txBody>
                    <a:bodyPr/>
                    <a:lstStyle/>
                    <a:p>
                      <a:pPr marL="0" marR="0" indent="0" algn="ctr" defTabSz="914400" rtl="0" eaLnBrk="1" fontAlgn="auto" latinLnBrk="0" hangingPunct="1">
                        <a:lnSpc>
                          <a:spcPct val="100000"/>
                        </a:lnSpc>
                        <a:spcBef>
                          <a:spcPts val="0"/>
                        </a:spcBef>
                        <a:spcAft>
                          <a:spcPts val="0"/>
                        </a:spcAft>
                        <a:buClrTx/>
                        <a:buSzTx/>
                        <a:buFont typeface="Wingdings" pitchFamily="2" charset="2"/>
                        <a:buChar char="ü"/>
                        <a:tabLst/>
                        <a:defRPr/>
                      </a:pPr>
                      <a:r>
                        <a:rPr lang="en-US" sz="1000" dirty="0" smtClean="0">
                          <a:solidFill>
                            <a:schemeClr val="tx1">
                              <a:lumMod val="65000"/>
                              <a:lumOff val="35000"/>
                            </a:schemeClr>
                          </a:solidFill>
                          <a:latin typeface="Calibri" panose="020F0502020204030204" pitchFamily="34" charset="0"/>
                        </a:rPr>
                        <a:t> </a:t>
                      </a:r>
                    </a:p>
                  </a:txBody>
                  <a:tcPr/>
                </a:tc>
                <a:tc>
                  <a:txBody>
                    <a:bodyPr/>
                    <a:lstStyle/>
                    <a:p>
                      <a:pPr marL="0" marR="0" indent="0" algn="ctr" defTabSz="914400" rtl="0" eaLnBrk="1" fontAlgn="auto" latinLnBrk="0" hangingPunct="1">
                        <a:lnSpc>
                          <a:spcPct val="100000"/>
                        </a:lnSpc>
                        <a:spcBef>
                          <a:spcPts val="0"/>
                        </a:spcBef>
                        <a:spcAft>
                          <a:spcPts val="0"/>
                        </a:spcAft>
                        <a:buClrTx/>
                        <a:buSzTx/>
                        <a:buFont typeface="Wingdings" pitchFamily="2" charset="2"/>
                        <a:buChar char="ü"/>
                        <a:tabLst/>
                        <a:defRPr/>
                      </a:pPr>
                      <a:r>
                        <a:rPr lang="en-US" sz="1000" dirty="0" smtClean="0">
                          <a:solidFill>
                            <a:schemeClr val="tx1">
                              <a:lumMod val="65000"/>
                              <a:lumOff val="35000"/>
                            </a:schemeClr>
                          </a:solidFill>
                          <a:latin typeface="Calibri" panose="020F0502020204030204" pitchFamily="34" charset="0"/>
                        </a:rPr>
                        <a:t> </a:t>
                      </a:r>
                    </a:p>
                  </a:txBody>
                  <a:tcPr/>
                </a:tc>
                <a:tc>
                  <a:txBody>
                    <a:bodyPr/>
                    <a:lstStyle/>
                    <a:p>
                      <a:pPr marL="0" marR="0" indent="0" algn="ctr" defTabSz="914400" rtl="0" eaLnBrk="1" fontAlgn="auto" latinLnBrk="0" hangingPunct="1">
                        <a:lnSpc>
                          <a:spcPct val="100000"/>
                        </a:lnSpc>
                        <a:spcBef>
                          <a:spcPts val="0"/>
                        </a:spcBef>
                        <a:spcAft>
                          <a:spcPts val="0"/>
                        </a:spcAft>
                        <a:buClrTx/>
                        <a:buSzTx/>
                        <a:buFont typeface="Wingdings" pitchFamily="2" charset="2"/>
                        <a:buChar char="ü"/>
                        <a:tabLst/>
                        <a:defRPr/>
                      </a:pPr>
                      <a:r>
                        <a:rPr lang="en-US" sz="1000" dirty="0" smtClean="0">
                          <a:solidFill>
                            <a:schemeClr val="tx1">
                              <a:lumMod val="65000"/>
                              <a:lumOff val="35000"/>
                            </a:schemeClr>
                          </a:solidFill>
                          <a:latin typeface="Calibri" panose="020F0502020204030204" pitchFamily="34" charset="0"/>
                        </a:rPr>
                        <a:t> </a:t>
                      </a:r>
                    </a:p>
                  </a:txBody>
                  <a:tcPr/>
                </a:tc>
                <a:tc>
                  <a:txBody>
                    <a:bodyPr/>
                    <a:lstStyle/>
                    <a:p>
                      <a:pPr marL="0" marR="0" indent="0" algn="ctr" defTabSz="914400" rtl="0" eaLnBrk="1" fontAlgn="auto" latinLnBrk="0" hangingPunct="1">
                        <a:lnSpc>
                          <a:spcPct val="100000"/>
                        </a:lnSpc>
                        <a:spcBef>
                          <a:spcPts val="0"/>
                        </a:spcBef>
                        <a:spcAft>
                          <a:spcPts val="0"/>
                        </a:spcAft>
                        <a:buClrTx/>
                        <a:buSzTx/>
                        <a:buFont typeface="Wingdings" pitchFamily="2" charset="2"/>
                        <a:buChar char="ü"/>
                        <a:tabLst/>
                        <a:defRPr/>
                      </a:pPr>
                      <a:r>
                        <a:rPr lang="en-US" sz="1000" dirty="0" smtClean="0">
                          <a:solidFill>
                            <a:schemeClr val="tx1">
                              <a:lumMod val="65000"/>
                              <a:lumOff val="35000"/>
                            </a:schemeClr>
                          </a:solidFill>
                          <a:latin typeface="Calibri" panose="020F0502020204030204" pitchFamily="34" charset="0"/>
                        </a:rPr>
                        <a:t> </a:t>
                      </a:r>
                    </a:p>
                  </a:txBody>
                  <a:tcPr/>
                </a:tc>
                <a:tc>
                  <a:txBody>
                    <a:bodyPr/>
                    <a:lstStyle/>
                    <a:p>
                      <a:pPr marL="0" marR="0" indent="0" algn="ctr" defTabSz="914400" rtl="0" eaLnBrk="1" fontAlgn="auto" latinLnBrk="0" hangingPunct="1">
                        <a:lnSpc>
                          <a:spcPct val="100000"/>
                        </a:lnSpc>
                        <a:spcBef>
                          <a:spcPts val="0"/>
                        </a:spcBef>
                        <a:spcAft>
                          <a:spcPts val="0"/>
                        </a:spcAft>
                        <a:buClrTx/>
                        <a:buSzTx/>
                        <a:buFont typeface="Wingdings" pitchFamily="2" charset="2"/>
                        <a:buChar char="ü"/>
                        <a:tabLst/>
                        <a:defRPr/>
                      </a:pPr>
                      <a:r>
                        <a:rPr lang="en-US" sz="1000" dirty="0" smtClean="0">
                          <a:solidFill>
                            <a:schemeClr val="tx1">
                              <a:lumMod val="65000"/>
                              <a:lumOff val="35000"/>
                            </a:schemeClr>
                          </a:solidFill>
                          <a:latin typeface="Calibri" panose="020F0502020204030204" pitchFamily="34" charset="0"/>
                        </a:rPr>
                        <a:t> </a:t>
                      </a:r>
                    </a:p>
                  </a:txBody>
                  <a:tcPr/>
                </a:tc>
                <a:tc>
                  <a:txBody>
                    <a:bodyPr/>
                    <a:lstStyle/>
                    <a:p>
                      <a:pPr marL="0" marR="0" indent="0" algn="ctr" defTabSz="914400" rtl="0" eaLnBrk="1" fontAlgn="auto" latinLnBrk="0" hangingPunct="1">
                        <a:lnSpc>
                          <a:spcPct val="100000"/>
                        </a:lnSpc>
                        <a:spcBef>
                          <a:spcPts val="0"/>
                        </a:spcBef>
                        <a:spcAft>
                          <a:spcPts val="0"/>
                        </a:spcAft>
                        <a:buClrTx/>
                        <a:buSzTx/>
                        <a:buFont typeface="Wingdings" pitchFamily="2" charset="2"/>
                        <a:buChar char="ü"/>
                        <a:tabLst/>
                        <a:defRPr/>
                      </a:pPr>
                      <a:r>
                        <a:rPr lang="en-US" sz="1000" dirty="0" smtClean="0">
                          <a:solidFill>
                            <a:schemeClr val="tx1">
                              <a:lumMod val="65000"/>
                              <a:lumOff val="35000"/>
                            </a:schemeClr>
                          </a:solidFill>
                          <a:latin typeface="Calibri" panose="020F0502020204030204" pitchFamily="34" charset="0"/>
                        </a:rPr>
                        <a:t> </a:t>
                      </a:r>
                    </a:p>
                  </a:txBody>
                  <a:tcPr/>
                </a:tc>
              </a:tr>
              <a:tr h="1036320">
                <a:tc>
                  <a:txBody>
                    <a:bodyPr/>
                    <a:lstStyle/>
                    <a:p>
                      <a:r>
                        <a:rPr kumimoji="0" lang="en-US" sz="1000" b="0" kern="1200" dirty="0" smtClean="0">
                          <a:solidFill>
                            <a:schemeClr val="tx1">
                              <a:lumMod val="65000"/>
                              <a:lumOff val="35000"/>
                            </a:schemeClr>
                          </a:solidFill>
                          <a:latin typeface="Calibri" panose="020F0502020204030204" pitchFamily="34" charset="0"/>
                          <a:ea typeface="+mn-ea"/>
                          <a:cs typeface="+mn-cs"/>
                        </a:rPr>
                        <a:t>Other:</a:t>
                      </a:r>
                    </a:p>
                  </a:txBody>
                  <a:tcPr anchor="ctr"/>
                </a:tc>
                <a:tc>
                  <a:txBody>
                    <a:bodyPr/>
                    <a:lstStyle/>
                    <a:p>
                      <a:pPr>
                        <a:buFont typeface="Wingdings" pitchFamily="2" charset="2"/>
                        <a:buNone/>
                      </a:pPr>
                      <a:endParaRPr lang="en-US" sz="1000" dirty="0">
                        <a:solidFill>
                          <a:schemeClr val="tx1">
                            <a:lumMod val="65000"/>
                            <a:lumOff val="35000"/>
                          </a:schemeClr>
                        </a:solidFill>
                        <a:latin typeface="Calibri" panose="020F0502020204030204" pitchFamily="34" charset="0"/>
                      </a:endParaRPr>
                    </a:p>
                  </a:txBody>
                  <a:tcPr/>
                </a:tc>
                <a:tc>
                  <a:txBody>
                    <a:bodyPr/>
                    <a:lstStyle/>
                    <a:p>
                      <a:endParaRPr lang="en-CA" sz="1000" dirty="0">
                        <a:solidFill>
                          <a:schemeClr val="tx1">
                            <a:lumMod val="65000"/>
                            <a:lumOff val="35000"/>
                          </a:schemeClr>
                        </a:solidFill>
                        <a:latin typeface="Calibri" panose="020F0502020204030204" pitchFamily="34" charset="0"/>
                      </a:endParaRPr>
                    </a:p>
                  </a:txBody>
                  <a:tcPr/>
                </a:tc>
                <a:tc>
                  <a:txBody>
                    <a:bodyPr/>
                    <a:lstStyle/>
                    <a:p>
                      <a:endParaRPr lang="en-US" sz="1000" dirty="0">
                        <a:solidFill>
                          <a:schemeClr val="tx1">
                            <a:lumMod val="65000"/>
                            <a:lumOff val="35000"/>
                          </a:schemeClr>
                        </a:solidFill>
                        <a:latin typeface="Calibri" panose="020F0502020204030204" pitchFamily="34" charset="0"/>
                      </a:endParaRPr>
                    </a:p>
                  </a:txBody>
                  <a:tcPr/>
                </a:tc>
                <a:tc>
                  <a:txBody>
                    <a:bodyPr/>
                    <a:lstStyle/>
                    <a:p>
                      <a:pPr>
                        <a:buFont typeface="Wingdings" pitchFamily="2" charset="2"/>
                        <a:buNone/>
                      </a:pPr>
                      <a:r>
                        <a:rPr lang="en-US" sz="1000" dirty="0" smtClean="0">
                          <a:solidFill>
                            <a:schemeClr val="tx1">
                              <a:lumMod val="65000"/>
                              <a:lumOff val="35000"/>
                            </a:schemeClr>
                          </a:solidFill>
                          <a:latin typeface="Calibri" panose="020F0502020204030204" pitchFamily="34" charset="0"/>
                        </a:rPr>
                        <a:t>Persistent ASC-US/ LSIL for 1 year</a:t>
                      </a:r>
                      <a:endParaRPr lang="en-US" sz="1000" dirty="0">
                        <a:solidFill>
                          <a:schemeClr val="tx1">
                            <a:lumMod val="65000"/>
                            <a:lumOff val="35000"/>
                          </a:schemeClr>
                        </a:solidFill>
                        <a:latin typeface="Calibri" panose="020F0502020204030204" pitchFamily="34" charset="0"/>
                      </a:endParaRPr>
                    </a:p>
                  </a:txBody>
                  <a:tcPr/>
                </a:tc>
                <a:tc>
                  <a:txBody>
                    <a:bodyPr/>
                    <a:lstStyle/>
                    <a:p>
                      <a:pPr>
                        <a:buFont typeface="Wingdings" pitchFamily="2" charset="2"/>
                        <a:buNone/>
                      </a:pPr>
                      <a:r>
                        <a:rPr lang="en-CA" sz="1000" dirty="0" smtClean="0">
                          <a:solidFill>
                            <a:schemeClr val="tx1">
                              <a:lumMod val="65000"/>
                              <a:lumOff val="35000"/>
                            </a:schemeClr>
                          </a:solidFill>
                          <a:latin typeface="Calibri" panose="020F0502020204030204" pitchFamily="34" charset="0"/>
                        </a:rPr>
                        <a:t>Women ≥50 years - LSIL and HPV+ result</a:t>
                      </a:r>
                      <a:endParaRPr lang="en-US" sz="1000" dirty="0">
                        <a:solidFill>
                          <a:schemeClr val="tx1">
                            <a:lumMod val="65000"/>
                            <a:lumOff val="35000"/>
                          </a:schemeClr>
                        </a:solidFill>
                        <a:latin typeface="Calibri" panose="020F0502020204030204" pitchFamily="34" charset="0"/>
                      </a:endParaRPr>
                    </a:p>
                  </a:txBody>
                  <a:tcPr/>
                </a:tc>
                <a:tc>
                  <a:txBody>
                    <a:bodyPr/>
                    <a:lstStyle/>
                    <a:p>
                      <a:endParaRPr lang="en-US" sz="1000" dirty="0">
                        <a:solidFill>
                          <a:schemeClr val="tx1">
                            <a:lumMod val="65000"/>
                            <a:lumOff val="35000"/>
                          </a:schemeClr>
                        </a:solidFill>
                        <a:latin typeface="Calibri" panose="020F0502020204030204" pitchFamily="34" charset="0"/>
                      </a:endParaRPr>
                    </a:p>
                  </a:txBody>
                  <a:tcPr/>
                </a:tc>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0" lang="en-US" sz="1000" b="0" i="0" u="none" strike="noStrike" cap="none" normalizeH="0" baseline="0" dirty="0" smtClean="0">
                          <a:ln>
                            <a:noFill/>
                          </a:ln>
                          <a:solidFill>
                            <a:schemeClr val="tx1">
                              <a:lumMod val="65000"/>
                              <a:lumOff val="35000"/>
                            </a:schemeClr>
                          </a:solidFill>
                          <a:effectLst/>
                          <a:latin typeface="Calibri" panose="020F0502020204030204" pitchFamily="34" charset="0"/>
                        </a:rPr>
                        <a:t>Persistent unsatisfactory results due to inflammation or obscuring blood</a:t>
                      </a:r>
                    </a:p>
                  </a:txBody>
                  <a:tcPr horzOverflow="overflow"/>
                </a:tc>
                <a:tc>
                  <a:txBody>
                    <a:bodyPr/>
                    <a:lstStyle/>
                    <a:p>
                      <a:pPr>
                        <a:buFont typeface="Wingdings" pitchFamily="2" charset="2"/>
                        <a:buNone/>
                      </a:pPr>
                      <a:endParaRPr lang="en-US" sz="1000" dirty="0">
                        <a:solidFill>
                          <a:schemeClr val="tx1">
                            <a:lumMod val="65000"/>
                            <a:lumOff val="35000"/>
                          </a:schemeClr>
                        </a:solidFill>
                        <a:latin typeface="Calibri" panose="020F0502020204030204" pitchFamily="34" charset="0"/>
                      </a:endParaRPr>
                    </a:p>
                  </a:txBody>
                  <a:tcPr/>
                </a:tc>
                <a:tc>
                  <a:txBody>
                    <a:bodyPr/>
                    <a:lstStyle/>
                    <a:p>
                      <a:pPr>
                        <a:buFont typeface="Wingdings" pitchFamily="2" charset="2"/>
                        <a:buNone/>
                      </a:pPr>
                      <a:r>
                        <a:rPr lang="en-US" sz="1000" dirty="0" smtClean="0">
                          <a:solidFill>
                            <a:schemeClr val="tx1">
                              <a:lumMod val="65000"/>
                              <a:lumOff val="35000"/>
                            </a:schemeClr>
                          </a:solidFill>
                          <a:latin typeface="Calibri" panose="020F0502020204030204" pitchFamily="34" charset="0"/>
                          <a:cs typeface="Arial" panose="020B0604020202020204" pitchFamily="34" charset="0"/>
                        </a:rPr>
                        <a:t>Postcoital bleeding or cervicitis</a:t>
                      </a:r>
                      <a:endParaRPr lang="en-US" sz="1000" dirty="0">
                        <a:solidFill>
                          <a:schemeClr val="tx1">
                            <a:lumMod val="65000"/>
                            <a:lumOff val="35000"/>
                          </a:schemeClr>
                        </a:solidFill>
                        <a:latin typeface="Calibri" panose="020F050202020403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 typeface="Wingdings" pitchFamily="2" charset="2"/>
                        <a:buNone/>
                        <a:tabLst/>
                        <a:defRPr/>
                      </a:pPr>
                      <a:r>
                        <a:rPr lang="en-CA" sz="1000" baseline="0" dirty="0" smtClean="0">
                          <a:solidFill>
                            <a:schemeClr val="tx1">
                              <a:lumMod val="65000"/>
                              <a:lumOff val="35000"/>
                            </a:schemeClr>
                          </a:solidFill>
                          <a:latin typeface="Calibri" panose="020F0502020204030204" pitchFamily="34" charset="0"/>
                        </a:rPr>
                        <a:t>Women </a:t>
                      </a:r>
                      <a:r>
                        <a:rPr lang="en-CA" sz="1000" u="sng" baseline="0" dirty="0" smtClean="0">
                          <a:solidFill>
                            <a:schemeClr val="tx1">
                              <a:lumMod val="65000"/>
                              <a:lumOff val="35000"/>
                            </a:schemeClr>
                          </a:solidFill>
                          <a:latin typeface="Calibri" panose="020F0502020204030204" pitchFamily="34" charset="0"/>
                        </a:rPr>
                        <a:t>&gt; </a:t>
                      </a:r>
                      <a:r>
                        <a:rPr lang="en-CA" sz="1000" baseline="0" dirty="0" smtClean="0">
                          <a:solidFill>
                            <a:schemeClr val="tx1">
                              <a:lumMod val="65000"/>
                              <a:lumOff val="35000"/>
                            </a:schemeClr>
                          </a:solidFill>
                          <a:latin typeface="Calibri" panose="020F0502020204030204" pitchFamily="34" charset="0"/>
                        </a:rPr>
                        <a:t>50 years with  LSIL and HPV+ result </a:t>
                      </a:r>
                      <a:endParaRPr lang="en-US" sz="1000" baseline="0" dirty="0" smtClean="0">
                        <a:solidFill>
                          <a:schemeClr val="tx1">
                            <a:lumMod val="65000"/>
                            <a:lumOff val="35000"/>
                          </a:schemeClr>
                        </a:solidFill>
                        <a:latin typeface="Calibri" panose="020F0502020204030204" pitchFamily="34" charset="0"/>
                      </a:endParaRPr>
                    </a:p>
                  </a:txBody>
                  <a:tcPr/>
                </a:tc>
                <a:tc>
                  <a:txBody>
                    <a:bodyPr/>
                    <a:lstStyle/>
                    <a:p>
                      <a:pPr>
                        <a:buFont typeface="Wingdings" pitchFamily="2" charset="2"/>
                        <a:buChar char="ü"/>
                      </a:pPr>
                      <a:endParaRPr lang="en-US" sz="1000" dirty="0">
                        <a:solidFill>
                          <a:schemeClr val="tx1">
                            <a:lumMod val="65000"/>
                            <a:lumOff val="35000"/>
                          </a:schemeClr>
                        </a:solidFill>
                        <a:latin typeface="Calibri" panose="020F0502020204030204" pitchFamily="34" charset="0"/>
                      </a:endParaRPr>
                    </a:p>
                  </a:txBody>
                  <a:tcPr/>
                </a:tc>
                <a:tc>
                  <a:txBody>
                    <a:bodyPr/>
                    <a:lstStyle/>
                    <a:p>
                      <a:endParaRPr lang="en-US" sz="1000" dirty="0">
                        <a:solidFill>
                          <a:schemeClr val="tx1">
                            <a:lumMod val="65000"/>
                            <a:lumOff val="35000"/>
                          </a:schemeClr>
                        </a:solidFill>
                        <a:latin typeface="Calibri" panose="020F0502020204030204" pitchFamily="34" charset="0"/>
                      </a:endParaRPr>
                    </a:p>
                  </a:txBody>
                  <a:tcPr/>
                </a:tc>
                <a:tc>
                  <a:txBody>
                    <a:bodyPr/>
                    <a:lstStyle/>
                    <a:p>
                      <a:pPr>
                        <a:buFont typeface="Wingdings" pitchFamily="2" charset="2"/>
                        <a:buNone/>
                      </a:pPr>
                      <a:endParaRPr lang="en-US" sz="1000" dirty="0">
                        <a:solidFill>
                          <a:schemeClr val="tx1">
                            <a:lumMod val="65000"/>
                            <a:lumOff val="35000"/>
                          </a:schemeClr>
                        </a:solidFill>
                        <a:latin typeface="Calibri" panose="020F0502020204030204" pitchFamily="34" charset="0"/>
                      </a:endParaRPr>
                    </a:p>
                  </a:txBody>
                  <a:tcPr/>
                </a:tc>
              </a:tr>
            </a:tbl>
          </a:graphicData>
        </a:graphic>
      </p:graphicFrame>
    </p:spTree>
    <p:extLst>
      <p:ext uri="{BB962C8B-B14F-4D97-AF65-F5344CB8AC3E}">
        <p14:creationId xmlns:p14="http://schemas.microsoft.com/office/powerpoint/2010/main" val="202049497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0"/>
            <a:ext cx="6937248" cy="990600"/>
          </a:xfrm>
        </p:spPr>
        <p:txBody>
          <a:bodyPr/>
          <a:lstStyle/>
          <a:p>
            <a:r>
              <a:rPr lang="en-CA" sz="3200" b="1" dirty="0" smtClean="0">
                <a:latin typeface="Calibri" pitchFamily="34" charset="0"/>
              </a:rPr>
              <a:t>Colposcopy Delivery</a:t>
            </a:r>
            <a:endParaRPr lang="en-CA" sz="3200" b="1" dirty="0">
              <a:latin typeface="Calibri" pitchFamily="34" charset="0"/>
            </a:endParaRPr>
          </a:p>
        </p:txBody>
      </p:sp>
      <p:graphicFrame>
        <p:nvGraphicFramePr>
          <p:cNvPr id="5" name="Content Placeholder 7"/>
          <p:cNvGraphicFramePr>
            <a:graphicFrameLocks noGrp="1"/>
          </p:cNvGraphicFramePr>
          <p:nvPr>
            <p:ph sz="quarter" idx="1"/>
            <p:extLst>
              <p:ext uri="{D42A27DB-BD31-4B8C-83A1-F6EECF244321}">
                <p14:modId xmlns:p14="http://schemas.microsoft.com/office/powerpoint/2010/main" val="1656451234"/>
              </p:ext>
            </p:extLst>
          </p:nvPr>
        </p:nvGraphicFramePr>
        <p:xfrm>
          <a:off x="228600" y="1828800"/>
          <a:ext cx="8370545" cy="4084320"/>
        </p:xfrm>
        <a:graphic>
          <a:graphicData uri="http://schemas.openxmlformats.org/drawingml/2006/table">
            <a:tbl>
              <a:tblPr firstRow="1" bandRow="1">
                <a:tableStyleId>{5C22544A-7EE6-4342-B048-85BDC9FD1C3A}</a:tableStyleId>
              </a:tblPr>
              <a:tblGrid>
                <a:gridCol w="762000"/>
                <a:gridCol w="1702215"/>
                <a:gridCol w="5906330"/>
              </a:tblGrid>
              <a:tr h="0">
                <a:tc>
                  <a:txBody>
                    <a:bodyPr/>
                    <a:lstStyle/>
                    <a:p>
                      <a:r>
                        <a:rPr lang="en-CA" sz="1100" dirty="0" smtClean="0">
                          <a:latin typeface="Calibri" panose="020F0502020204030204" pitchFamily="34" charset="0"/>
                        </a:rPr>
                        <a:t>Province</a:t>
                      </a:r>
                      <a:r>
                        <a:rPr lang="en-CA" sz="1100" baseline="0" dirty="0" smtClean="0">
                          <a:latin typeface="Calibri" panose="020F0502020204030204" pitchFamily="34" charset="0"/>
                        </a:rPr>
                        <a:t>/</a:t>
                      </a:r>
                    </a:p>
                    <a:p>
                      <a:r>
                        <a:rPr lang="en-CA" sz="1100" baseline="0" dirty="0" smtClean="0">
                          <a:latin typeface="Calibri" panose="020F0502020204030204" pitchFamily="34" charset="0"/>
                        </a:rPr>
                        <a:t>Territory                </a:t>
                      </a:r>
                      <a:endParaRPr lang="en-CA" sz="1100" dirty="0">
                        <a:latin typeface="Calibri" panose="020F0502020204030204" pitchFamily="34" charset="0"/>
                      </a:endParaRPr>
                    </a:p>
                  </a:txBody>
                  <a:tcPr/>
                </a:tc>
                <a:tc>
                  <a:txBody>
                    <a:bodyPr/>
                    <a:lstStyle/>
                    <a:p>
                      <a:r>
                        <a:rPr lang="en-US" sz="1100" dirty="0" smtClean="0">
                          <a:solidFill>
                            <a:schemeClr val="bg1"/>
                          </a:solidFill>
                          <a:latin typeface="Calibri" panose="020F0502020204030204" pitchFamily="34" charset="0"/>
                        </a:rPr>
                        <a:t>Where are colposcopy services provided (i.e. hospitals/colposcopy</a:t>
                      </a:r>
                      <a:r>
                        <a:rPr lang="en-US" sz="1100" baseline="0" dirty="0" smtClean="0">
                          <a:solidFill>
                            <a:schemeClr val="bg1"/>
                          </a:solidFill>
                          <a:latin typeface="Calibri" panose="020F0502020204030204" pitchFamily="34" charset="0"/>
                        </a:rPr>
                        <a:t> clinics or individual practitioners)?</a:t>
                      </a:r>
                      <a:endParaRPr lang="en-CA" sz="1100" dirty="0">
                        <a:solidFill>
                          <a:schemeClr val="bg1"/>
                        </a:solidFill>
                        <a:latin typeface="Calibri" panose="020F0502020204030204" pitchFamily="34" charset="0"/>
                      </a:endParaRPr>
                    </a:p>
                  </a:txBody>
                  <a:tcPr/>
                </a:tc>
                <a:tc>
                  <a:txBody>
                    <a:bodyPr/>
                    <a:lstStyle/>
                    <a:p>
                      <a:r>
                        <a:rPr lang="en-CA" sz="1100" dirty="0" smtClean="0">
                          <a:latin typeface="Calibri" panose="020F0502020204030204" pitchFamily="34" charset="0"/>
                        </a:rPr>
                        <a:t>Please describe</a:t>
                      </a:r>
                      <a:r>
                        <a:rPr lang="en-CA" sz="1100" baseline="0" dirty="0" smtClean="0">
                          <a:latin typeface="Calibri" panose="020F0502020204030204" pitchFamily="34" charset="0"/>
                        </a:rPr>
                        <a:t> h</a:t>
                      </a:r>
                      <a:r>
                        <a:rPr lang="en-CA" sz="1100" dirty="0" smtClean="0">
                          <a:latin typeface="Calibri" panose="020F0502020204030204" pitchFamily="34" charset="0"/>
                        </a:rPr>
                        <a:t>ow</a:t>
                      </a:r>
                      <a:r>
                        <a:rPr lang="en-CA" sz="1100" baseline="0" dirty="0" smtClean="0">
                          <a:latin typeface="Calibri" panose="020F0502020204030204" pitchFamily="34" charset="0"/>
                        </a:rPr>
                        <a:t> colposcopy services are provided in your province/territory (e.g. Are there any formal programs? What facilities are delivering colposcopy services?)</a:t>
                      </a:r>
                      <a:endParaRPr lang="en-CA" sz="1100" dirty="0">
                        <a:latin typeface="Calibri" panose="020F0502020204030204" pitchFamily="34" charset="0"/>
                      </a:endParaRPr>
                    </a:p>
                  </a:txBody>
                  <a:tcPr/>
                </a:tc>
              </a:tr>
              <a:tr h="248945">
                <a:tc>
                  <a:txBody>
                    <a:bodyPr/>
                    <a:lstStyle/>
                    <a:p>
                      <a:pPr algn="ctr"/>
                      <a:r>
                        <a:rPr lang="en-CA" sz="1100" b="1" dirty="0" smtClean="0">
                          <a:solidFill>
                            <a:schemeClr val="tx1">
                              <a:lumMod val="65000"/>
                              <a:lumOff val="35000"/>
                            </a:schemeClr>
                          </a:solidFill>
                          <a:latin typeface="Calibri" panose="020F0502020204030204" pitchFamily="34" charset="0"/>
                        </a:rPr>
                        <a:t>NU</a:t>
                      </a:r>
                      <a:endParaRPr lang="en-CA" sz="1100" b="1" dirty="0">
                        <a:solidFill>
                          <a:schemeClr val="tx1">
                            <a:lumMod val="65000"/>
                            <a:lumOff val="35000"/>
                          </a:schemeClr>
                        </a:solidFill>
                        <a:latin typeface="Calibri" panose="020F050202020403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dirty="0" smtClean="0">
                          <a:solidFill>
                            <a:schemeClr val="tx1">
                              <a:lumMod val="65000"/>
                              <a:lumOff val="35000"/>
                            </a:schemeClr>
                          </a:solidFill>
                          <a:latin typeface="Calibri" panose="020F0502020204030204" pitchFamily="34" charset="0"/>
                        </a:rPr>
                        <a:t>Hospital</a:t>
                      </a:r>
                      <a:endParaRPr lang="en-CA" sz="1100" b="0" dirty="0" smtClean="0">
                        <a:solidFill>
                          <a:schemeClr val="tx1">
                            <a:lumMod val="65000"/>
                            <a:lumOff val="35000"/>
                          </a:schemeClr>
                        </a:solidFill>
                        <a:latin typeface="Calibri" panose="020F050202020403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dirty="0" smtClean="0">
                          <a:solidFill>
                            <a:schemeClr val="tx1">
                              <a:lumMod val="65000"/>
                              <a:lumOff val="35000"/>
                            </a:schemeClr>
                          </a:solidFill>
                          <a:latin typeface="Calibri" panose="020F0502020204030204" pitchFamily="34" charset="0"/>
                        </a:rPr>
                        <a:t>No formal program for colposcopy</a:t>
                      </a:r>
                      <a:endParaRPr lang="en-CA" sz="1100" b="0" dirty="0" smtClean="0">
                        <a:solidFill>
                          <a:schemeClr val="tx1">
                            <a:lumMod val="65000"/>
                            <a:lumOff val="35000"/>
                          </a:schemeClr>
                        </a:solidFill>
                        <a:latin typeface="Calibri" panose="020F0502020204030204" pitchFamily="34" charset="0"/>
                      </a:endParaRPr>
                    </a:p>
                  </a:txBody>
                  <a:tcPr/>
                </a:tc>
              </a:tr>
              <a:tr h="248945">
                <a:tc>
                  <a:txBody>
                    <a:bodyPr/>
                    <a:lstStyle/>
                    <a:p>
                      <a:pPr algn="ctr"/>
                      <a:r>
                        <a:rPr lang="en-CA" sz="1100" b="1" dirty="0" smtClean="0">
                          <a:solidFill>
                            <a:schemeClr val="tx1">
                              <a:lumMod val="65000"/>
                              <a:lumOff val="35000"/>
                            </a:schemeClr>
                          </a:solidFill>
                          <a:latin typeface="Calibri" panose="020F0502020204030204" pitchFamily="34" charset="0"/>
                        </a:rPr>
                        <a:t>NT</a:t>
                      </a:r>
                      <a:endParaRPr lang="en-CA" sz="1100" b="1" dirty="0">
                        <a:solidFill>
                          <a:schemeClr val="tx1">
                            <a:lumMod val="65000"/>
                            <a:lumOff val="35000"/>
                          </a:schemeClr>
                        </a:solidFill>
                        <a:latin typeface="Calibri" panose="020F0502020204030204" pitchFamily="34" charset="0"/>
                      </a:endParaRPr>
                    </a:p>
                  </a:txBody>
                  <a:tcPr/>
                </a:tc>
                <a:tc>
                  <a:txBody>
                    <a:bodyPr/>
                    <a:lstStyle/>
                    <a:p>
                      <a:pPr algn="l"/>
                      <a:r>
                        <a:rPr lang="en-US" sz="1100" dirty="0" smtClean="0">
                          <a:solidFill>
                            <a:schemeClr val="tx1">
                              <a:lumMod val="65000"/>
                              <a:lumOff val="35000"/>
                            </a:schemeClr>
                          </a:solidFill>
                          <a:latin typeface="Calibri" panose="020F0502020204030204" pitchFamily="34" charset="0"/>
                        </a:rPr>
                        <a:t>Individual</a:t>
                      </a:r>
                      <a:r>
                        <a:rPr lang="en-US" sz="1100" baseline="0" dirty="0" smtClean="0">
                          <a:solidFill>
                            <a:schemeClr val="tx1">
                              <a:lumMod val="65000"/>
                              <a:lumOff val="35000"/>
                            </a:schemeClr>
                          </a:solidFill>
                          <a:latin typeface="Calibri" panose="020F0502020204030204" pitchFamily="34" charset="0"/>
                        </a:rPr>
                        <a:t> practitioners </a:t>
                      </a:r>
                      <a:endParaRPr lang="en-CA" sz="1100" dirty="0">
                        <a:solidFill>
                          <a:schemeClr val="tx1">
                            <a:lumMod val="65000"/>
                            <a:lumOff val="35000"/>
                          </a:schemeClr>
                        </a:solidFill>
                        <a:latin typeface="Calibri" panose="020F0502020204030204" pitchFamily="34" charset="0"/>
                      </a:endParaRPr>
                    </a:p>
                  </a:txBody>
                  <a:tcPr/>
                </a:tc>
                <a:tc>
                  <a:txBody>
                    <a:bodyPr/>
                    <a:lstStyle/>
                    <a:p>
                      <a:pPr algn="l"/>
                      <a:r>
                        <a:rPr lang="en-CA" sz="1100" baseline="0" dirty="0" smtClean="0">
                          <a:solidFill>
                            <a:schemeClr val="tx1">
                              <a:lumMod val="65000"/>
                              <a:lumOff val="35000"/>
                            </a:schemeClr>
                          </a:solidFill>
                          <a:latin typeface="Calibri" panose="020F0502020204030204" pitchFamily="34" charset="0"/>
                        </a:rPr>
                        <a:t>No formal program for colposcopy, but referral to Ob/Gyn. Only Ob/Gyns perform colposcopy for entire territory.</a:t>
                      </a:r>
                      <a:endParaRPr lang="en-CA" sz="1100" dirty="0">
                        <a:solidFill>
                          <a:schemeClr val="tx1">
                            <a:lumMod val="65000"/>
                            <a:lumOff val="35000"/>
                          </a:schemeClr>
                        </a:solidFill>
                        <a:latin typeface="Calibri" panose="020F0502020204030204" pitchFamily="34" charset="0"/>
                      </a:endParaRPr>
                    </a:p>
                  </a:txBody>
                  <a:tcPr/>
                </a:tc>
              </a:tr>
              <a:tr h="227163">
                <a:tc>
                  <a:txBody>
                    <a:bodyPr/>
                    <a:lstStyle/>
                    <a:p>
                      <a:pPr algn="ctr"/>
                      <a:r>
                        <a:rPr lang="en-CA" sz="1100" b="1" dirty="0" smtClean="0">
                          <a:solidFill>
                            <a:schemeClr val="tx1">
                              <a:lumMod val="65000"/>
                              <a:lumOff val="35000"/>
                            </a:schemeClr>
                          </a:solidFill>
                          <a:latin typeface="Calibri" panose="020F0502020204030204" pitchFamily="34" charset="0"/>
                        </a:rPr>
                        <a:t>YK</a:t>
                      </a:r>
                      <a:endParaRPr lang="en-CA" sz="1100" b="1" dirty="0">
                        <a:solidFill>
                          <a:schemeClr val="tx1">
                            <a:lumMod val="65000"/>
                            <a:lumOff val="35000"/>
                          </a:schemeClr>
                        </a:solidFill>
                        <a:latin typeface="Calibri" panose="020F050202020403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dirty="0" smtClean="0">
                          <a:solidFill>
                            <a:schemeClr val="tx1">
                              <a:lumMod val="65000"/>
                              <a:lumOff val="35000"/>
                            </a:schemeClr>
                          </a:solidFill>
                          <a:latin typeface="Calibri" panose="020F0502020204030204" pitchFamily="34" charset="0"/>
                        </a:rPr>
                        <a:t>----</a:t>
                      </a:r>
                      <a:endParaRPr lang="en-CA" sz="1100" b="0" dirty="0" smtClean="0">
                        <a:solidFill>
                          <a:schemeClr val="tx1">
                            <a:lumMod val="65000"/>
                            <a:lumOff val="35000"/>
                          </a:schemeClr>
                        </a:solidFill>
                        <a:latin typeface="Calibri" panose="020F050202020403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dirty="0" smtClean="0">
                          <a:solidFill>
                            <a:schemeClr val="tx1">
                              <a:lumMod val="65000"/>
                              <a:lumOff val="35000"/>
                            </a:schemeClr>
                          </a:solidFill>
                          <a:latin typeface="Calibri" panose="020F0502020204030204" pitchFamily="34" charset="0"/>
                        </a:rPr>
                        <a:t>----</a:t>
                      </a:r>
                      <a:endParaRPr lang="en-CA" sz="1100" b="0" dirty="0" smtClean="0">
                        <a:solidFill>
                          <a:schemeClr val="tx1">
                            <a:lumMod val="65000"/>
                            <a:lumOff val="35000"/>
                          </a:schemeClr>
                        </a:solidFill>
                        <a:latin typeface="Calibri" panose="020F0502020204030204" pitchFamily="34" charset="0"/>
                      </a:endParaRPr>
                    </a:p>
                  </a:txBody>
                  <a:tcPr/>
                </a:tc>
              </a:tr>
              <a:tr h="511117">
                <a:tc>
                  <a:txBody>
                    <a:bodyPr/>
                    <a:lstStyle/>
                    <a:p>
                      <a:pPr algn="ctr"/>
                      <a:r>
                        <a:rPr lang="en-CA" sz="1100" b="1" dirty="0" smtClean="0">
                          <a:solidFill>
                            <a:schemeClr val="tx1">
                              <a:lumMod val="65000"/>
                              <a:lumOff val="35000"/>
                            </a:schemeClr>
                          </a:solidFill>
                          <a:latin typeface="Calibri" panose="020F0502020204030204" pitchFamily="34" charset="0"/>
                        </a:rPr>
                        <a:t>BC</a:t>
                      </a:r>
                      <a:endParaRPr lang="en-CA" sz="1100" b="1" dirty="0">
                        <a:solidFill>
                          <a:schemeClr val="tx1">
                            <a:lumMod val="65000"/>
                            <a:lumOff val="35000"/>
                          </a:schemeClr>
                        </a:solidFill>
                        <a:latin typeface="Calibri" panose="020F050202020403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dirty="0" smtClean="0">
                          <a:solidFill>
                            <a:schemeClr val="tx1">
                              <a:lumMod val="65000"/>
                              <a:lumOff val="35000"/>
                            </a:schemeClr>
                          </a:solidFill>
                          <a:latin typeface="Calibri" panose="020F0502020204030204" pitchFamily="34" charset="0"/>
                        </a:rPr>
                        <a:t>Hospitals/colposcopy</a:t>
                      </a:r>
                      <a:r>
                        <a:rPr lang="en-US" sz="1100" b="0" baseline="0" dirty="0" smtClean="0">
                          <a:solidFill>
                            <a:schemeClr val="tx1">
                              <a:lumMod val="65000"/>
                              <a:lumOff val="35000"/>
                            </a:schemeClr>
                          </a:solidFill>
                          <a:latin typeface="Calibri" panose="020F0502020204030204" pitchFamily="34" charset="0"/>
                        </a:rPr>
                        <a:t> clinics</a:t>
                      </a:r>
                      <a:endParaRPr lang="en-CA" sz="1100" b="0" dirty="0" smtClean="0">
                        <a:solidFill>
                          <a:schemeClr val="tx1">
                            <a:lumMod val="65000"/>
                            <a:lumOff val="35000"/>
                          </a:schemeClr>
                        </a:solidFill>
                        <a:latin typeface="Calibri" panose="020F050202020403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100" b="0" dirty="0" smtClean="0">
                          <a:solidFill>
                            <a:schemeClr val="tx1">
                              <a:lumMod val="65000"/>
                              <a:lumOff val="35000"/>
                            </a:schemeClr>
                          </a:solidFill>
                          <a:latin typeface="Calibri" panose="020F0502020204030204" pitchFamily="34" charset="0"/>
                        </a:rPr>
                        <a:t>The Provincial Colposcopy</a:t>
                      </a:r>
                      <a:r>
                        <a:rPr lang="en-CA" sz="1100" b="0" baseline="0" dirty="0" smtClean="0">
                          <a:solidFill>
                            <a:schemeClr val="tx1">
                              <a:lumMod val="65000"/>
                              <a:lumOff val="35000"/>
                            </a:schemeClr>
                          </a:solidFill>
                          <a:latin typeface="Calibri" panose="020F0502020204030204" pitchFamily="34" charset="0"/>
                        </a:rPr>
                        <a:t> Program consists of 24 hospital-based clinics located throughout BC. Colposcopists affiliated with the Provincial Colposcopy Program are certified and have agreed to use a uniform reporting system with standardized terminology.</a:t>
                      </a:r>
                      <a:endParaRPr lang="en-CA" sz="1100" b="0" dirty="0" smtClean="0">
                        <a:solidFill>
                          <a:schemeClr val="tx1">
                            <a:lumMod val="65000"/>
                            <a:lumOff val="35000"/>
                          </a:schemeClr>
                        </a:solidFill>
                        <a:latin typeface="Calibri" panose="020F0502020204030204" pitchFamily="34" charset="0"/>
                      </a:endParaRPr>
                    </a:p>
                  </a:txBody>
                  <a:tcPr/>
                </a:tc>
              </a:tr>
              <a:tr h="369140">
                <a:tc>
                  <a:txBody>
                    <a:bodyPr/>
                    <a:lstStyle/>
                    <a:p>
                      <a:pPr algn="ctr"/>
                      <a:r>
                        <a:rPr lang="en-CA" sz="1100" b="1" dirty="0" smtClean="0">
                          <a:solidFill>
                            <a:schemeClr val="tx1">
                              <a:lumMod val="65000"/>
                              <a:lumOff val="35000"/>
                            </a:schemeClr>
                          </a:solidFill>
                          <a:latin typeface="Calibri" panose="020F0502020204030204" pitchFamily="34" charset="0"/>
                        </a:rPr>
                        <a:t>AB</a:t>
                      </a:r>
                      <a:endParaRPr lang="en-CA" sz="1100" b="1" dirty="0">
                        <a:solidFill>
                          <a:schemeClr val="tx1">
                            <a:lumMod val="65000"/>
                            <a:lumOff val="35000"/>
                          </a:schemeClr>
                        </a:solidFill>
                        <a:latin typeface="Calibri" panose="020F050202020403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100" kern="1200" dirty="0" smtClean="0">
                          <a:solidFill>
                            <a:schemeClr val="tx1">
                              <a:lumMod val="65000"/>
                              <a:lumOff val="35000"/>
                            </a:schemeClr>
                          </a:solidFill>
                          <a:latin typeface="Calibri" panose="020F0502020204030204" pitchFamily="34" charset="0"/>
                          <a:ea typeface="+mn-ea"/>
                          <a:cs typeface="+mn-cs"/>
                        </a:rPr>
                        <a:t>Hospitals/colposcopy</a:t>
                      </a:r>
                      <a:r>
                        <a:rPr kumimoji="0" lang="en-US" sz="1100" kern="1200" baseline="0" dirty="0" smtClean="0">
                          <a:solidFill>
                            <a:schemeClr val="tx1">
                              <a:lumMod val="65000"/>
                              <a:lumOff val="35000"/>
                            </a:schemeClr>
                          </a:solidFill>
                          <a:latin typeface="Calibri" panose="020F0502020204030204" pitchFamily="34" charset="0"/>
                          <a:ea typeface="+mn-ea"/>
                          <a:cs typeface="+mn-cs"/>
                        </a:rPr>
                        <a:t> clinics</a:t>
                      </a:r>
                      <a:endParaRPr kumimoji="0" lang="en-CA" sz="1100" kern="1200" dirty="0" smtClean="0">
                        <a:solidFill>
                          <a:schemeClr val="tx1">
                            <a:lumMod val="65000"/>
                            <a:lumOff val="35000"/>
                          </a:schemeClr>
                        </a:solidFill>
                        <a:latin typeface="Calibri" panose="020F0502020204030204" pitchFamily="34" charset="0"/>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CA" sz="1100" kern="1200" dirty="0" smtClean="0">
                          <a:solidFill>
                            <a:schemeClr val="tx1">
                              <a:lumMod val="65000"/>
                              <a:lumOff val="35000"/>
                            </a:schemeClr>
                          </a:solidFill>
                          <a:latin typeface="Calibri" panose="020F0502020204030204" pitchFamily="34" charset="0"/>
                          <a:ea typeface="+mn-ea"/>
                          <a:cs typeface="+mn-cs"/>
                        </a:rPr>
                        <a:t>Fifty-nine colposcopists work out of 32 colposcopy clinics/sites participating  and submitting colposcopy report forms to the Alberta Cervical</a:t>
                      </a:r>
                      <a:r>
                        <a:rPr kumimoji="0" lang="en-CA" sz="1100" kern="1200" baseline="0" dirty="0" smtClean="0">
                          <a:solidFill>
                            <a:schemeClr val="tx1">
                              <a:lumMod val="65000"/>
                              <a:lumOff val="35000"/>
                            </a:schemeClr>
                          </a:solidFill>
                          <a:latin typeface="Calibri" panose="020F0502020204030204" pitchFamily="34" charset="0"/>
                          <a:ea typeface="+mn-ea"/>
                          <a:cs typeface="+mn-cs"/>
                        </a:rPr>
                        <a:t> </a:t>
                      </a:r>
                      <a:r>
                        <a:rPr kumimoji="0" lang="en-CA" sz="1100" kern="1200" dirty="0" smtClean="0">
                          <a:solidFill>
                            <a:schemeClr val="tx1">
                              <a:lumMod val="65000"/>
                              <a:lumOff val="35000"/>
                            </a:schemeClr>
                          </a:solidFill>
                          <a:latin typeface="Calibri" panose="020F0502020204030204" pitchFamily="34" charset="0"/>
                          <a:ea typeface="+mn-ea"/>
                          <a:cs typeface="+mn-cs"/>
                        </a:rPr>
                        <a:t>Cancer Screening</a:t>
                      </a:r>
                      <a:r>
                        <a:rPr kumimoji="0" lang="en-CA" sz="1100" kern="1200" baseline="0" dirty="0" smtClean="0">
                          <a:solidFill>
                            <a:schemeClr val="tx1">
                              <a:lumMod val="65000"/>
                              <a:lumOff val="35000"/>
                            </a:schemeClr>
                          </a:solidFill>
                          <a:latin typeface="Calibri" panose="020F0502020204030204" pitchFamily="34" charset="0"/>
                          <a:ea typeface="+mn-ea"/>
                          <a:cs typeface="+mn-cs"/>
                        </a:rPr>
                        <a:t> </a:t>
                      </a:r>
                      <a:r>
                        <a:rPr kumimoji="0" lang="en-CA" sz="1100" kern="1200" dirty="0" smtClean="0">
                          <a:solidFill>
                            <a:schemeClr val="tx1">
                              <a:lumMod val="65000"/>
                              <a:lumOff val="35000"/>
                            </a:schemeClr>
                          </a:solidFill>
                          <a:latin typeface="Calibri" panose="020F0502020204030204" pitchFamily="34" charset="0"/>
                          <a:ea typeface="+mn-ea"/>
                          <a:cs typeface="+mn-cs"/>
                        </a:rPr>
                        <a:t>Program.</a:t>
                      </a:r>
                    </a:p>
                  </a:txBody>
                  <a:tcPr/>
                </a:tc>
              </a:tr>
              <a:tr h="369140">
                <a:tc>
                  <a:txBody>
                    <a:bodyPr/>
                    <a:lstStyle/>
                    <a:p>
                      <a:pPr algn="ctr"/>
                      <a:r>
                        <a:rPr lang="en-CA" sz="1100" b="1" dirty="0" smtClean="0">
                          <a:solidFill>
                            <a:schemeClr val="tx1">
                              <a:lumMod val="65000"/>
                              <a:lumOff val="35000"/>
                            </a:schemeClr>
                          </a:solidFill>
                          <a:latin typeface="Calibri" panose="020F0502020204030204" pitchFamily="34" charset="0"/>
                        </a:rPr>
                        <a:t>SK</a:t>
                      </a:r>
                      <a:endParaRPr lang="en-CA" sz="1100" b="1" dirty="0">
                        <a:solidFill>
                          <a:schemeClr val="tx1">
                            <a:lumMod val="65000"/>
                            <a:lumOff val="35000"/>
                          </a:schemeClr>
                        </a:solidFill>
                        <a:latin typeface="Calibri" panose="020F0502020204030204" pitchFamily="34" charset="0"/>
                      </a:endParaRPr>
                    </a:p>
                  </a:txBody>
                  <a:tcPr/>
                </a:tc>
                <a:tc>
                  <a:txBody>
                    <a:bodyPr/>
                    <a:lstStyle/>
                    <a:p>
                      <a:pPr algn="l"/>
                      <a:r>
                        <a:rPr lang="en-US" sz="1100" dirty="0" smtClean="0">
                          <a:solidFill>
                            <a:schemeClr val="tx1">
                              <a:lumMod val="65000"/>
                              <a:lumOff val="35000"/>
                            </a:schemeClr>
                          </a:solidFill>
                          <a:latin typeface="Calibri" panose="020F0502020204030204" pitchFamily="34" charset="0"/>
                        </a:rPr>
                        <a:t>Hospital/colposcopy</a:t>
                      </a:r>
                      <a:r>
                        <a:rPr lang="en-US" sz="1100" baseline="0" dirty="0" smtClean="0">
                          <a:solidFill>
                            <a:schemeClr val="tx1">
                              <a:lumMod val="65000"/>
                              <a:lumOff val="35000"/>
                            </a:schemeClr>
                          </a:solidFill>
                          <a:latin typeface="Calibri" panose="020F0502020204030204" pitchFamily="34" charset="0"/>
                        </a:rPr>
                        <a:t> clinics and individual practitioners</a:t>
                      </a:r>
                      <a:endParaRPr lang="en-CA" sz="1100" dirty="0">
                        <a:solidFill>
                          <a:schemeClr val="tx1">
                            <a:lumMod val="65000"/>
                            <a:lumOff val="35000"/>
                          </a:schemeClr>
                        </a:solidFill>
                        <a:latin typeface="Calibri" panose="020F0502020204030204" pitchFamily="34" charset="0"/>
                      </a:endParaRPr>
                    </a:p>
                  </a:txBody>
                  <a:tcPr/>
                </a:tc>
                <a:tc>
                  <a:txBody>
                    <a:bodyPr/>
                    <a:lstStyle/>
                    <a:p>
                      <a:pPr algn="l"/>
                      <a:r>
                        <a:rPr lang="en-CA" sz="1100" dirty="0" smtClean="0">
                          <a:solidFill>
                            <a:schemeClr val="tx1">
                              <a:lumMod val="65000"/>
                              <a:lumOff val="35000"/>
                            </a:schemeClr>
                          </a:solidFill>
                          <a:latin typeface="Calibri" panose="020F0502020204030204" pitchFamily="34" charset="0"/>
                        </a:rPr>
                        <a:t>Colposcopy services are</a:t>
                      </a:r>
                      <a:r>
                        <a:rPr lang="en-CA" sz="1100" baseline="0" dirty="0" smtClean="0">
                          <a:solidFill>
                            <a:schemeClr val="tx1">
                              <a:lumMod val="65000"/>
                              <a:lumOff val="35000"/>
                            </a:schemeClr>
                          </a:solidFill>
                          <a:latin typeface="Calibri" panose="020F0502020204030204" pitchFamily="34" charset="0"/>
                        </a:rPr>
                        <a:t> provided by a colposcopy clinic in Regina and by individual practitioners for the rest of the province, which includes gynecologic oncologists as well as general gynaecologists.</a:t>
                      </a:r>
                      <a:endParaRPr lang="en-CA" sz="1100" dirty="0">
                        <a:solidFill>
                          <a:schemeClr val="tx1">
                            <a:lumMod val="65000"/>
                            <a:lumOff val="35000"/>
                          </a:schemeClr>
                        </a:solidFill>
                        <a:latin typeface="Calibri" panose="020F0502020204030204" pitchFamily="34" charset="0"/>
                      </a:endParaRPr>
                    </a:p>
                  </a:txBody>
                  <a:tcPr/>
                </a:tc>
              </a:tr>
              <a:tr h="369140">
                <a:tc>
                  <a:txBody>
                    <a:bodyPr/>
                    <a:lstStyle/>
                    <a:p>
                      <a:pPr algn="ctr"/>
                      <a:r>
                        <a:rPr lang="en-CA" sz="1100" b="1" dirty="0" smtClean="0">
                          <a:solidFill>
                            <a:schemeClr val="tx1">
                              <a:lumMod val="65000"/>
                              <a:lumOff val="35000"/>
                            </a:schemeClr>
                          </a:solidFill>
                          <a:latin typeface="Calibri" panose="020F0502020204030204" pitchFamily="34" charset="0"/>
                        </a:rPr>
                        <a:t>MB</a:t>
                      </a:r>
                      <a:endParaRPr lang="en-CA" sz="1100" b="1" dirty="0">
                        <a:solidFill>
                          <a:schemeClr val="tx1">
                            <a:lumMod val="65000"/>
                            <a:lumOff val="35000"/>
                          </a:schemeClr>
                        </a:solidFill>
                        <a:latin typeface="Calibri" panose="020F0502020204030204" pitchFamily="34" charset="0"/>
                      </a:endParaRPr>
                    </a:p>
                  </a:txBody>
                  <a:tcPr/>
                </a:tc>
                <a:tc>
                  <a:txBody>
                    <a:bodyPr/>
                    <a:lstStyle/>
                    <a:p>
                      <a:pPr algn="l"/>
                      <a:r>
                        <a:rPr lang="en-US" sz="1100" dirty="0" smtClean="0">
                          <a:solidFill>
                            <a:schemeClr val="tx1">
                              <a:lumMod val="65000"/>
                              <a:lumOff val="35000"/>
                            </a:schemeClr>
                          </a:solidFill>
                          <a:latin typeface="Calibri" panose="020F0502020204030204" pitchFamily="34" charset="0"/>
                        </a:rPr>
                        <a:t>Hospitals/colposcopy</a:t>
                      </a:r>
                      <a:r>
                        <a:rPr lang="en-US" sz="1100" baseline="0" dirty="0" smtClean="0">
                          <a:solidFill>
                            <a:schemeClr val="tx1">
                              <a:lumMod val="65000"/>
                              <a:lumOff val="35000"/>
                            </a:schemeClr>
                          </a:solidFill>
                          <a:latin typeface="Calibri" panose="020F0502020204030204" pitchFamily="34" charset="0"/>
                        </a:rPr>
                        <a:t> clinics and Individual practitioners </a:t>
                      </a:r>
                      <a:endParaRPr lang="en-CA" sz="1100" dirty="0">
                        <a:solidFill>
                          <a:schemeClr val="tx1">
                            <a:lumMod val="65000"/>
                            <a:lumOff val="35000"/>
                          </a:schemeClr>
                        </a:solidFill>
                        <a:latin typeface="Calibri" panose="020F0502020204030204" pitchFamily="34" charset="0"/>
                      </a:endParaRPr>
                    </a:p>
                  </a:txBody>
                  <a:tcPr/>
                </a:tc>
                <a:tc>
                  <a:txBody>
                    <a:bodyPr/>
                    <a:lstStyle/>
                    <a:p>
                      <a:pPr algn="l"/>
                      <a:r>
                        <a:rPr lang="en-CA" sz="1100" dirty="0" smtClean="0">
                          <a:solidFill>
                            <a:schemeClr val="tx1">
                              <a:lumMod val="65000"/>
                              <a:lumOff val="35000"/>
                            </a:schemeClr>
                          </a:solidFill>
                          <a:latin typeface="Calibri" panose="020F0502020204030204" pitchFamily="34" charset="0"/>
                        </a:rPr>
                        <a:t>Four formal colposcopy clinics </a:t>
                      </a:r>
                      <a:r>
                        <a:rPr lang="en-CA" sz="1100" baseline="0" dirty="0" smtClean="0">
                          <a:solidFill>
                            <a:schemeClr val="tx1">
                              <a:lumMod val="65000"/>
                              <a:lumOff val="35000"/>
                            </a:schemeClr>
                          </a:solidFill>
                          <a:latin typeface="Calibri" panose="020F0502020204030204" pitchFamily="34" charset="0"/>
                        </a:rPr>
                        <a:t>based out of hospitals </a:t>
                      </a:r>
                      <a:r>
                        <a:rPr lang="en-CA" sz="1100" dirty="0" smtClean="0">
                          <a:solidFill>
                            <a:schemeClr val="tx1">
                              <a:lumMod val="65000"/>
                              <a:lumOff val="35000"/>
                            </a:schemeClr>
                          </a:solidFill>
                          <a:latin typeface="Calibri" panose="020F0502020204030204" pitchFamily="34" charset="0"/>
                        </a:rPr>
                        <a:t>(2 rural, 2 in Winnipeg)</a:t>
                      </a:r>
                      <a:r>
                        <a:rPr lang="en-CA" sz="1100" baseline="0" dirty="0" smtClean="0">
                          <a:solidFill>
                            <a:schemeClr val="tx1">
                              <a:lumMod val="65000"/>
                              <a:lumOff val="35000"/>
                            </a:schemeClr>
                          </a:solidFill>
                          <a:latin typeface="Calibri" panose="020F0502020204030204" pitchFamily="34" charset="0"/>
                        </a:rPr>
                        <a:t>, remaining colposcopy services are in private offices.</a:t>
                      </a:r>
                      <a:endParaRPr lang="en-CA" sz="1100" dirty="0">
                        <a:solidFill>
                          <a:schemeClr val="tx1">
                            <a:lumMod val="65000"/>
                            <a:lumOff val="35000"/>
                          </a:schemeClr>
                        </a:solidFill>
                        <a:latin typeface="Calibri" panose="020F0502020204030204" pitchFamily="34" charset="0"/>
                      </a:endParaRPr>
                    </a:p>
                  </a:txBody>
                  <a:tcPr/>
                </a:tc>
              </a:tr>
            </a:tbl>
          </a:graphicData>
        </a:graphic>
      </p:graphicFrame>
      <p:sp>
        <p:nvSpPr>
          <p:cNvPr id="4" name="TextBox 3"/>
          <p:cNvSpPr txBox="1"/>
          <p:nvPr/>
        </p:nvSpPr>
        <p:spPr>
          <a:xfrm>
            <a:off x="201101" y="6016693"/>
            <a:ext cx="4180114" cy="246221"/>
          </a:xfrm>
          <a:prstGeom prst="rect">
            <a:avLst/>
          </a:prstGeom>
          <a:noFill/>
        </p:spPr>
        <p:txBody>
          <a:bodyPr wrap="square" rtlCol="0">
            <a:spAutoFit/>
          </a:bodyPr>
          <a:lstStyle/>
          <a:p>
            <a:r>
              <a:rPr lang="en-CA" sz="1000" dirty="0" smtClean="0">
                <a:solidFill>
                  <a:schemeClr val="tx1">
                    <a:lumMod val="65000"/>
                    <a:lumOff val="35000"/>
                  </a:schemeClr>
                </a:solidFill>
                <a:latin typeface="Calibri" panose="020F0502020204030204" pitchFamily="34" charset="0"/>
              </a:rPr>
              <a:t>---- </a:t>
            </a:r>
            <a:r>
              <a:rPr lang="en-CA" sz="1000" dirty="0">
                <a:solidFill>
                  <a:schemeClr val="tx1">
                    <a:lumMod val="65000"/>
                    <a:lumOff val="35000"/>
                  </a:schemeClr>
                </a:solidFill>
                <a:latin typeface="Calibri" panose="020F0502020204030204" pitchFamily="34" charset="0"/>
              </a:rPr>
              <a:t>No information was provided at the time the data was </a:t>
            </a:r>
            <a:r>
              <a:rPr lang="en-CA" sz="1000" dirty="0" smtClean="0">
                <a:solidFill>
                  <a:schemeClr val="tx1">
                    <a:lumMod val="65000"/>
                    <a:lumOff val="35000"/>
                  </a:schemeClr>
                </a:solidFill>
                <a:latin typeface="Calibri" panose="020F0502020204030204" pitchFamily="34" charset="0"/>
              </a:rPr>
              <a:t>collected</a:t>
            </a:r>
            <a:endParaRPr lang="en-CA" sz="1000" dirty="0">
              <a:solidFill>
                <a:schemeClr val="tx1">
                  <a:lumMod val="65000"/>
                  <a:lumOff val="35000"/>
                </a:schemeClr>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0"/>
            <a:ext cx="6937248" cy="990600"/>
          </a:xfrm>
        </p:spPr>
        <p:txBody>
          <a:bodyPr/>
          <a:lstStyle/>
          <a:p>
            <a:r>
              <a:rPr lang="en-CA" sz="3200" b="1" dirty="0" smtClean="0">
                <a:latin typeface="Calibri" pitchFamily="34" charset="0"/>
              </a:rPr>
              <a:t>Colposcopy Delivery, cont’d</a:t>
            </a:r>
            <a:endParaRPr lang="en-CA" sz="3200" b="1" dirty="0">
              <a:latin typeface="Calibri" pitchFamily="34" charset="0"/>
            </a:endParaRPr>
          </a:p>
        </p:txBody>
      </p:sp>
      <p:graphicFrame>
        <p:nvGraphicFramePr>
          <p:cNvPr id="5" name="Content Placeholder 7"/>
          <p:cNvGraphicFramePr>
            <a:graphicFrameLocks noGrp="1"/>
          </p:cNvGraphicFramePr>
          <p:nvPr>
            <p:ph sz="quarter" idx="1"/>
            <p:extLst>
              <p:ext uri="{D42A27DB-BD31-4B8C-83A1-F6EECF244321}">
                <p14:modId xmlns:p14="http://schemas.microsoft.com/office/powerpoint/2010/main" val="1927482099"/>
              </p:ext>
            </p:extLst>
          </p:nvPr>
        </p:nvGraphicFramePr>
        <p:xfrm>
          <a:off x="228600" y="1905000"/>
          <a:ext cx="8648131" cy="3489960"/>
        </p:xfrm>
        <a:graphic>
          <a:graphicData uri="http://schemas.openxmlformats.org/drawingml/2006/table">
            <a:tbl>
              <a:tblPr firstRow="1" bandRow="1">
                <a:tableStyleId>{5C22544A-7EE6-4342-B048-85BDC9FD1C3A}</a:tableStyleId>
              </a:tblPr>
              <a:tblGrid>
                <a:gridCol w="748804"/>
                <a:gridCol w="1797130"/>
                <a:gridCol w="6102197"/>
              </a:tblGrid>
              <a:tr h="653094">
                <a:tc>
                  <a:txBody>
                    <a:bodyPr/>
                    <a:lstStyle/>
                    <a:p>
                      <a:r>
                        <a:rPr lang="en-CA" sz="1100" dirty="0" smtClean="0">
                          <a:latin typeface="Calibri" panose="020F0502020204030204" pitchFamily="34" charset="0"/>
                        </a:rPr>
                        <a:t>Province</a:t>
                      </a:r>
                      <a:r>
                        <a:rPr lang="en-CA" sz="1100" baseline="0" dirty="0" smtClean="0">
                          <a:latin typeface="Calibri" panose="020F0502020204030204" pitchFamily="34" charset="0"/>
                        </a:rPr>
                        <a:t>/</a:t>
                      </a:r>
                    </a:p>
                    <a:p>
                      <a:r>
                        <a:rPr lang="en-CA" sz="1100" baseline="0" dirty="0" smtClean="0">
                          <a:latin typeface="Calibri" panose="020F0502020204030204" pitchFamily="34" charset="0"/>
                        </a:rPr>
                        <a:t>Territory                </a:t>
                      </a:r>
                      <a:endParaRPr lang="en-CA" sz="1100" dirty="0">
                        <a:latin typeface="Calibri" panose="020F0502020204030204" pitchFamily="34" charset="0"/>
                      </a:endParaRPr>
                    </a:p>
                  </a:txBody>
                  <a:tcPr/>
                </a:tc>
                <a:tc>
                  <a:txBody>
                    <a:bodyPr/>
                    <a:lstStyle/>
                    <a:p>
                      <a:r>
                        <a:rPr lang="en-US" sz="1100" dirty="0" smtClean="0">
                          <a:solidFill>
                            <a:schemeClr val="bg1"/>
                          </a:solidFill>
                          <a:latin typeface="Calibri" panose="020F0502020204030204" pitchFamily="34" charset="0"/>
                        </a:rPr>
                        <a:t>Where are colposcopy services provided (i.e. Hospitals/colposcopy</a:t>
                      </a:r>
                      <a:r>
                        <a:rPr lang="en-US" sz="1100" baseline="0" dirty="0" smtClean="0">
                          <a:solidFill>
                            <a:schemeClr val="bg1"/>
                          </a:solidFill>
                          <a:latin typeface="Calibri" panose="020F0502020204030204" pitchFamily="34" charset="0"/>
                        </a:rPr>
                        <a:t> clinics or individual practitioners)?</a:t>
                      </a:r>
                      <a:endParaRPr lang="en-CA" sz="1100" dirty="0">
                        <a:solidFill>
                          <a:schemeClr val="bg1"/>
                        </a:solidFill>
                        <a:latin typeface="Calibri" panose="020F0502020204030204" pitchFamily="34" charset="0"/>
                      </a:endParaRPr>
                    </a:p>
                  </a:txBody>
                  <a:tcPr/>
                </a:tc>
                <a:tc>
                  <a:txBody>
                    <a:bodyPr/>
                    <a:lstStyle/>
                    <a:p>
                      <a:r>
                        <a:rPr lang="en-CA" sz="1100" dirty="0" smtClean="0">
                          <a:latin typeface="Calibri" panose="020F0502020204030204" pitchFamily="34" charset="0"/>
                        </a:rPr>
                        <a:t>Please describe</a:t>
                      </a:r>
                      <a:r>
                        <a:rPr lang="en-CA" sz="1100" baseline="0" dirty="0" smtClean="0">
                          <a:latin typeface="Calibri" panose="020F0502020204030204" pitchFamily="34" charset="0"/>
                        </a:rPr>
                        <a:t> h</a:t>
                      </a:r>
                      <a:r>
                        <a:rPr lang="en-CA" sz="1100" dirty="0" smtClean="0">
                          <a:latin typeface="Calibri" panose="020F0502020204030204" pitchFamily="34" charset="0"/>
                        </a:rPr>
                        <a:t>ow</a:t>
                      </a:r>
                      <a:r>
                        <a:rPr lang="en-CA" sz="1100" baseline="0" dirty="0" smtClean="0">
                          <a:latin typeface="Calibri" panose="020F0502020204030204" pitchFamily="34" charset="0"/>
                        </a:rPr>
                        <a:t> colposcopy services are provided in your province/territory (e.g. Are there any formal programs? What facilities are delivering colposcopy services?)</a:t>
                      </a:r>
                      <a:endParaRPr lang="en-CA" sz="1100" dirty="0">
                        <a:latin typeface="Calibri" panose="020F0502020204030204" pitchFamily="34" charset="0"/>
                      </a:endParaRPr>
                    </a:p>
                  </a:txBody>
                  <a:tcPr/>
                </a:tc>
              </a:tr>
              <a:tr h="369140">
                <a:tc>
                  <a:txBody>
                    <a:bodyPr/>
                    <a:lstStyle/>
                    <a:p>
                      <a:pPr algn="ctr"/>
                      <a:r>
                        <a:rPr kumimoji="0" lang="en-CA" sz="1100" b="1" kern="1200" dirty="0" smtClean="0">
                          <a:solidFill>
                            <a:schemeClr val="tx1">
                              <a:lumMod val="65000"/>
                              <a:lumOff val="35000"/>
                            </a:schemeClr>
                          </a:solidFill>
                          <a:latin typeface="Calibri" panose="020F0502020204030204" pitchFamily="34" charset="0"/>
                          <a:ea typeface="+mn-ea"/>
                          <a:cs typeface="+mn-cs"/>
                        </a:rPr>
                        <a:t>ON</a:t>
                      </a:r>
                      <a:endParaRPr kumimoji="0" lang="en-CA" sz="1100" b="1" kern="1200" dirty="0">
                        <a:solidFill>
                          <a:schemeClr val="tx1">
                            <a:lumMod val="65000"/>
                            <a:lumOff val="35000"/>
                          </a:schemeClr>
                        </a:solidFill>
                        <a:latin typeface="Calibri" panose="020F0502020204030204" pitchFamily="34" charset="0"/>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dirty="0" smtClean="0">
                          <a:solidFill>
                            <a:schemeClr val="tx1">
                              <a:lumMod val="65000"/>
                              <a:lumOff val="35000"/>
                            </a:schemeClr>
                          </a:solidFill>
                          <a:latin typeface="Calibri" panose="020F0502020204030204" pitchFamily="34" charset="0"/>
                        </a:rPr>
                        <a:t>Hospitals/colposcopy clinics</a:t>
                      </a:r>
                      <a:r>
                        <a:rPr lang="en-US" sz="1100" b="0" baseline="0" dirty="0" smtClean="0">
                          <a:solidFill>
                            <a:schemeClr val="tx1">
                              <a:lumMod val="65000"/>
                              <a:lumOff val="35000"/>
                            </a:schemeClr>
                          </a:solidFill>
                          <a:latin typeface="Calibri" panose="020F0502020204030204" pitchFamily="34" charset="0"/>
                        </a:rPr>
                        <a:t> </a:t>
                      </a:r>
                      <a:endParaRPr lang="en-CA" sz="1100" b="0" dirty="0" smtClean="0">
                        <a:solidFill>
                          <a:schemeClr val="tx1">
                            <a:lumMod val="65000"/>
                            <a:lumOff val="35000"/>
                          </a:schemeClr>
                        </a:solidFill>
                        <a:latin typeface="Calibri" panose="020F0502020204030204" pitchFamily="34" charset="0"/>
                      </a:endParaRPr>
                    </a:p>
                    <a:p>
                      <a:pPr algn="l"/>
                      <a:r>
                        <a:rPr kumimoji="0" lang="en-US" sz="1100" b="0" kern="1200" dirty="0" smtClean="0">
                          <a:solidFill>
                            <a:schemeClr val="tx1">
                              <a:lumMod val="65000"/>
                              <a:lumOff val="35000"/>
                            </a:schemeClr>
                          </a:solidFill>
                          <a:latin typeface="Calibri" panose="020F0502020204030204" pitchFamily="34" charset="0"/>
                          <a:ea typeface="+mn-ea"/>
                          <a:cs typeface="+mn-cs"/>
                        </a:rPr>
                        <a:t> and individual practitioners</a:t>
                      </a:r>
                    </a:p>
                  </a:txBody>
                  <a:tcPr/>
                </a:tc>
                <a:tc>
                  <a:txBody>
                    <a:bodyPr/>
                    <a:lstStyle/>
                    <a:p>
                      <a:pPr algn="l"/>
                      <a:r>
                        <a:rPr kumimoji="0" lang="en-US" sz="1100" b="0" kern="1200" dirty="0" smtClean="0">
                          <a:solidFill>
                            <a:schemeClr val="tx1">
                              <a:lumMod val="65000"/>
                              <a:lumOff val="35000"/>
                            </a:schemeClr>
                          </a:solidFill>
                          <a:latin typeface="Calibri" panose="020F0502020204030204" pitchFamily="34" charset="0"/>
                          <a:ea typeface="+mn-ea"/>
                          <a:cs typeface="+mn-cs"/>
                        </a:rPr>
                        <a:t>Colposcopy services are provided by individual practitioners in both private practice setting and hospital (group) setting including, but not limited to, gynecologists and gynecologic oncologists.</a:t>
                      </a:r>
                    </a:p>
                  </a:txBody>
                  <a:tcPr/>
                </a:tc>
              </a:tr>
              <a:tr h="369140">
                <a:tc>
                  <a:txBody>
                    <a:bodyPr/>
                    <a:lstStyle/>
                    <a:p>
                      <a:pPr algn="ctr"/>
                      <a:r>
                        <a:rPr lang="en-CA" sz="1100" b="1" dirty="0" smtClean="0">
                          <a:solidFill>
                            <a:schemeClr val="tx1">
                              <a:lumMod val="65000"/>
                              <a:lumOff val="35000"/>
                            </a:schemeClr>
                          </a:solidFill>
                          <a:latin typeface="Calibri" panose="020F0502020204030204" pitchFamily="34" charset="0"/>
                        </a:rPr>
                        <a:t>QC</a:t>
                      </a:r>
                      <a:endParaRPr lang="en-CA" sz="1100" b="1" dirty="0">
                        <a:solidFill>
                          <a:schemeClr val="tx1">
                            <a:lumMod val="65000"/>
                            <a:lumOff val="35000"/>
                          </a:schemeClr>
                        </a:solidFill>
                        <a:latin typeface="Calibri" panose="020F050202020403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Wingdings" pitchFamily="2" charset="2"/>
                        <a:buNone/>
                        <a:tabLst/>
                        <a:defRPr/>
                      </a:pPr>
                      <a:r>
                        <a:rPr lang="en-US" sz="1100" dirty="0" smtClean="0">
                          <a:solidFill>
                            <a:schemeClr val="tx1">
                              <a:lumMod val="65000"/>
                              <a:lumOff val="35000"/>
                            </a:schemeClr>
                          </a:solidFill>
                          <a:latin typeface="Calibri" panose="020F0502020204030204" pitchFamily="34" charset="0"/>
                        </a:rPr>
                        <a:t>Hospitals/colposcopy clinics</a:t>
                      </a:r>
                      <a:r>
                        <a:rPr lang="en-US" sz="1100" baseline="0" dirty="0" smtClean="0">
                          <a:solidFill>
                            <a:schemeClr val="tx1">
                              <a:lumMod val="65000"/>
                              <a:lumOff val="35000"/>
                            </a:schemeClr>
                          </a:solidFill>
                          <a:latin typeface="Calibri" panose="020F0502020204030204" pitchFamily="34" charset="0"/>
                        </a:rPr>
                        <a:t> </a:t>
                      </a:r>
                      <a:endParaRPr lang="en-CA" sz="1100" dirty="0" smtClean="0">
                        <a:solidFill>
                          <a:schemeClr val="tx1">
                            <a:lumMod val="65000"/>
                            <a:lumOff val="35000"/>
                          </a:schemeClr>
                        </a:solidFill>
                        <a:latin typeface="Calibri" panose="020F050202020403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Wingdings" pitchFamily="2" charset="2"/>
                        <a:buNone/>
                        <a:tabLst/>
                        <a:defRPr/>
                      </a:pPr>
                      <a:r>
                        <a:rPr lang="en-CA" sz="1100" dirty="0" smtClean="0">
                          <a:solidFill>
                            <a:schemeClr val="tx1">
                              <a:lumMod val="65000"/>
                              <a:lumOff val="35000"/>
                            </a:schemeClr>
                          </a:solidFill>
                          <a:latin typeface="Calibri" panose="020F0502020204030204" pitchFamily="34" charset="0"/>
                        </a:rPr>
                        <a:t>Colposcopy services are conducted in hospital</a:t>
                      </a:r>
                      <a:r>
                        <a:rPr lang="en-CA" sz="1100" baseline="0" dirty="0" smtClean="0">
                          <a:solidFill>
                            <a:schemeClr val="tx1">
                              <a:lumMod val="65000"/>
                              <a:lumOff val="35000"/>
                            </a:schemeClr>
                          </a:solidFill>
                          <a:latin typeface="Calibri" panose="020F0502020204030204" pitchFamily="34" charset="0"/>
                        </a:rPr>
                        <a:t> settings. Referrals are done by the hospital and there are no formal programs.</a:t>
                      </a:r>
                      <a:endParaRPr lang="en-CA" sz="1100" dirty="0" smtClean="0">
                        <a:solidFill>
                          <a:schemeClr val="tx1">
                            <a:lumMod val="65000"/>
                            <a:lumOff val="35000"/>
                          </a:schemeClr>
                        </a:solidFill>
                        <a:latin typeface="Calibri" panose="020F0502020204030204" pitchFamily="34" charset="0"/>
                      </a:endParaRPr>
                    </a:p>
                  </a:txBody>
                  <a:tcPr/>
                </a:tc>
              </a:tr>
              <a:tr h="369140">
                <a:tc>
                  <a:txBody>
                    <a:bodyPr/>
                    <a:lstStyle/>
                    <a:p>
                      <a:pPr algn="ctr"/>
                      <a:r>
                        <a:rPr lang="en-CA" sz="1100" b="1" dirty="0" smtClean="0">
                          <a:solidFill>
                            <a:schemeClr val="tx1">
                              <a:lumMod val="65000"/>
                              <a:lumOff val="35000"/>
                            </a:schemeClr>
                          </a:solidFill>
                          <a:latin typeface="Calibri" panose="020F0502020204030204" pitchFamily="34" charset="0"/>
                        </a:rPr>
                        <a:t>NB</a:t>
                      </a:r>
                      <a:endParaRPr lang="en-CA" sz="1100" b="1" dirty="0">
                        <a:solidFill>
                          <a:schemeClr val="tx1">
                            <a:lumMod val="65000"/>
                            <a:lumOff val="35000"/>
                          </a:schemeClr>
                        </a:solidFill>
                        <a:latin typeface="Calibri" panose="020F050202020403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smtClean="0">
                          <a:solidFill>
                            <a:schemeClr val="tx1">
                              <a:lumMod val="65000"/>
                              <a:lumOff val="35000"/>
                            </a:schemeClr>
                          </a:solidFill>
                          <a:latin typeface="Calibri" panose="020F0502020204030204" pitchFamily="34" charset="0"/>
                        </a:rPr>
                        <a:t>Hospitals/colposcopy clinics</a:t>
                      </a:r>
                      <a:r>
                        <a:rPr lang="en-US" sz="1100" baseline="0" dirty="0" smtClean="0">
                          <a:solidFill>
                            <a:schemeClr val="tx1">
                              <a:lumMod val="65000"/>
                              <a:lumOff val="35000"/>
                            </a:schemeClr>
                          </a:solidFill>
                          <a:latin typeface="Calibri" panose="020F0502020204030204" pitchFamily="34" charset="0"/>
                        </a:rPr>
                        <a:t> </a:t>
                      </a:r>
                      <a:endParaRPr lang="en-CA" sz="1100" dirty="0" smtClean="0">
                        <a:solidFill>
                          <a:schemeClr val="tx1">
                            <a:lumMod val="65000"/>
                            <a:lumOff val="35000"/>
                          </a:schemeClr>
                        </a:solidFill>
                        <a:latin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100" dirty="0" smtClean="0">
                        <a:solidFill>
                          <a:schemeClr val="tx1">
                            <a:lumMod val="65000"/>
                            <a:lumOff val="35000"/>
                          </a:schemeClr>
                        </a:solidFill>
                        <a:latin typeface="Calibri" panose="020F050202020403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smtClean="0">
                          <a:solidFill>
                            <a:schemeClr val="tx1">
                              <a:lumMod val="65000"/>
                              <a:lumOff val="35000"/>
                            </a:schemeClr>
                          </a:solidFill>
                          <a:latin typeface="Calibri" panose="020F0502020204030204" pitchFamily="34" charset="0"/>
                        </a:rPr>
                        <a:t>Colposcopies</a:t>
                      </a:r>
                      <a:r>
                        <a:rPr lang="en-US" sz="1100" baseline="0" dirty="0" smtClean="0">
                          <a:solidFill>
                            <a:schemeClr val="tx1">
                              <a:lumMod val="65000"/>
                              <a:lumOff val="35000"/>
                            </a:schemeClr>
                          </a:solidFill>
                          <a:latin typeface="Calibri" panose="020F0502020204030204" pitchFamily="34" charset="0"/>
                        </a:rPr>
                        <a:t> are provided by each of the 8 regional hospitals across NB. Colposcopies are operationalized by the Regional Health Authorities.</a:t>
                      </a:r>
                      <a:endParaRPr lang="en-CA" sz="1100" dirty="0" smtClean="0">
                        <a:solidFill>
                          <a:schemeClr val="tx1">
                            <a:lumMod val="65000"/>
                            <a:lumOff val="35000"/>
                          </a:schemeClr>
                        </a:solidFill>
                        <a:latin typeface="Calibri" panose="020F0502020204030204" pitchFamily="34" charset="0"/>
                      </a:endParaRPr>
                    </a:p>
                  </a:txBody>
                  <a:tcPr/>
                </a:tc>
              </a:tr>
              <a:tr h="369140">
                <a:tc>
                  <a:txBody>
                    <a:bodyPr/>
                    <a:lstStyle/>
                    <a:p>
                      <a:pPr algn="ctr"/>
                      <a:r>
                        <a:rPr lang="en-CA" sz="1100" b="1" dirty="0" smtClean="0">
                          <a:solidFill>
                            <a:schemeClr val="tx1">
                              <a:lumMod val="65000"/>
                              <a:lumOff val="35000"/>
                            </a:schemeClr>
                          </a:solidFill>
                          <a:latin typeface="Calibri" panose="020F0502020204030204" pitchFamily="34" charset="0"/>
                        </a:rPr>
                        <a:t>NS</a:t>
                      </a:r>
                      <a:endParaRPr lang="en-CA" sz="1100" b="1" dirty="0">
                        <a:solidFill>
                          <a:schemeClr val="tx1">
                            <a:lumMod val="65000"/>
                            <a:lumOff val="35000"/>
                          </a:schemeClr>
                        </a:solidFill>
                        <a:latin typeface="Calibri" panose="020F0502020204030204" pitchFamily="34" charset="0"/>
                      </a:endParaRPr>
                    </a:p>
                  </a:txBody>
                  <a:tcPr/>
                </a:tc>
                <a:tc>
                  <a:txBody>
                    <a:bodyPr/>
                    <a:lstStyle/>
                    <a:p>
                      <a:pPr algn="l"/>
                      <a:r>
                        <a:rPr lang="en-US" sz="1100" b="0" dirty="0" smtClean="0">
                          <a:solidFill>
                            <a:schemeClr val="tx1">
                              <a:lumMod val="65000"/>
                              <a:lumOff val="35000"/>
                            </a:schemeClr>
                          </a:solidFill>
                          <a:latin typeface="Calibri" panose="020F0502020204030204" pitchFamily="34" charset="0"/>
                        </a:rPr>
                        <a:t>Hospitals/Colposcopy</a:t>
                      </a:r>
                      <a:r>
                        <a:rPr lang="en-US" sz="1100" b="0" baseline="0" dirty="0" smtClean="0">
                          <a:solidFill>
                            <a:schemeClr val="tx1">
                              <a:lumMod val="65000"/>
                              <a:lumOff val="35000"/>
                            </a:schemeClr>
                          </a:solidFill>
                          <a:latin typeface="Calibri" panose="020F0502020204030204" pitchFamily="34" charset="0"/>
                        </a:rPr>
                        <a:t> clinics and </a:t>
                      </a:r>
                      <a:r>
                        <a:rPr lang="en-US" sz="1100" baseline="0" dirty="0" smtClean="0">
                          <a:solidFill>
                            <a:schemeClr val="tx1">
                              <a:lumMod val="65000"/>
                              <a:lumOff val="35000"/>
                            </a:schemeClr>
                          </a:solidFill>
                          <a:latin typeface="Calibri" panose="020F0502020204030204" pitchFamily="34" charset="0"/>
                        </a:rPr>
                        <a:t>Individual practitioners </a:t>
                      </a:r>
                      <a:endParaRPr lang="en-CA" sz="1100" b="0" dirty="0">
                        <a:solidFill>
                          <a:schemeClr val="tx1">
                            <a:lumMod val="65000"/>
                            <a:lumOff val="35000"/>
                          </a:schemeClr>
                        </a:solidFill>
                        <a:latin typeface="Calibri" panose="020F0502020204030204" pitchFamily="34" charset="0"/>
                      </a:endParaRPr>
                    </a:p>
                  </a:txBody>
                  <a:tcPr/>
                </a:tc>
                <a:tc>
                  <a:txBody>
                    <a:bodyPr/>
                    <a:lstStyle/>
                    <a:p>
                      <a:pPr algn="l"/>
                      <a:r>
                        <a:rPr kumimoji="0" lang="en-US" sz="1100" kern="1200" dirty="0" smtClean="0">
                          <a:solidFill>
                            <a:schemeClr val="tx1">
                              <a:lumMod val="65000"/>
                              <a:lumOff val="35000"/>
                            </a:schemeClr>
                          </a:solidFill>
                          <a:latin typeface="Calibri" panose="020F0502020204030204" pitchFamily="34" charset="0"/>
                          <a:ea typeface="+mn-ea"/>
                          <a:cs typeface="+mn-cs"/>
                        </a:rPr>
                        <a:t>Colposcopy is delivered in NS primarily in hospital based clinics. There are a few private office based clinics that provide initial assessment with treatment performed in a hospital setting.</a:t>
                      </a:r>
                      <a:endParaRPr lang="en-CA" sz="1100" b="0" dirty="0">
                        <a:solidFill>
                          <a:schemeClr val="tx1">
                            <a:lumMod val="65000"/>
                            <a:lumOff val="35000"/>
                          </a:schemeClr>
                        </a:solidFill>
                        <a:latin typeface="Calibri" panose="020F0502020204030204" pitchFamily="34" charset="0"/>
                      </a:endParaRPr>
                    </a:p>
                  </a:txBody>
                  <a:tcPr/>
                </a:tc>
              </a:tr>
              <a:tr h="227163">
                <a:tc>
                  <a:txBody>
                    <a:bodyPr/>
                    <a:lstStyle/>
                    <a:p>
                      <a:pPr algn="ctr"/>
                      <a:r>
                        <a:rPr lang="en-CA" sz="1100" b="1" dirty="0" smtClean="0">
                          <a:solidFill>
                            <a:schemeClr val="tx1">
                              <a:lumMod val="65000"/>
                              <a:lumOff val="35000"/>
                            </a:schemeClr>
                          </a:solidFill>
                          <a:latin typeface="Calibri" panose="020F0502020204030204" pitchFamily="34" charset="0"/>
                        </a:rPr>
                        <a:t>PE</a:t>
                      </a:r>
                      <a:endParaRPr lang="en-CA" sz="1100" b="1" dirty="0">
                        <a:solidFill>
                          <a:schemeClr val="tx1">
                            <a:lumMod val="65000"/>
                            <a:lumOff val="35000"/>
                          </a:schemeClr>
                        </a:solidFill>
                        <a:latin typeface="Calibri" panose="020F0502020204030204" pitchFamily="34" charset="0"/>
                      </a:endParaRPr>
                    </a:p>
                  </a:txBody>
                  <a:tcPr/>
                </a:tc>
                <a:tc>
                  <a:txBody>
                    <a:bodyPr/>
                    <a:lstStyle/>
                    <a:p>
                      <a:r>
                        <a:rPr lang="en-US" sz="1100" dirty="0" smtClean="0">
                          <a:solidFill>
                            <a:schemeClr val="tx1">
                              <a:lumMod val="65000"/>
                              <a:lumOff val="35000"/>
                            </a:schemeClr>
                          </a:solidFill>
                          <a:latin typeface="Calibri" panose="020F0502020204030204" pitchFamily="34" charset="0"/>
                        </a:rPr>
                        <a:t>Individual</a:t>
                      </a:r>
                      <a:r>
                        <a:rPr lang="en-US" sz="1100" baseline="0" dirty="0" smtClean="0">
                          <a:solidFill>
                            <a:schemeClr val="tx1">
                              <a:lumMod val="65000"/>
                              <a:lumOff val="35000"/>
                            </a:schemeClr>
                          </a:solidFill>
                          <a:latin typeface="Calibri" panose="020F0502020204030204" pitchFamily="34" charset="0"/>
                        </a:rPr>
                        <a:t> practitioners </a:t>
                      </a:r>
                      <a:endParaRPr lang="en-CA" sz="1100" dirty="0">
                        <a:solidFill>
                          <a:schemeClr val="tx1">
                            <a:lumMod val="65000"/>
                            <a:lumOff val="35000"/>
                          </a:schemeClr>
                        </a:solidFill>
                        <a:latin typeface="Calibri" panose="020F0502020204030204" pitchFamily="34" charset="0"/>
                      </a:endParaRPr>
                    </a:p>
                  </a:txBody>
                  <a:tcPr/>
                </a:tc>
                <a:tc>
                  <a:txBody>
                    <a:bodyPr/>
                    <a:lstStyle/>
                    <a:p>
                      <a:r>
                        <a:rPr lang="en-US" sz="1100" dirty="0" smtClean="0">
                          <a:solidFill>
                            <a:schemeClr val="tx1">
                              <a:lumMod val="65000"/>
                              <a:lumOff val="35000"/>
                            </a:schemeClr>
                          </a:solidFill>
                          <a:latin typeface="Calibri" panose="020F0502020204030204" pitchFamily="34" charset="0"/>
                        </a:rPr>
                        <a:t>Colposcopy services are provided by individual general gynecologists primarily in an office setting.</a:t>
                      </a:r>
                      <a:r>
                        <a:rPr lang="en-CA" sz="1100" baseline="0" dirty="0" smtClean="0">
                          <a:solidFill>
                            <a:schemeClr val="tx1">
                              <a:lumMod val="65000"/>
                              <a:lumOff val="35000"/>
                            </a:schemeClr>
                          </a:solidFill>
                          <a:latin typeface="Calibri" panose="020F0502020204030204" pitchFamily="34" charset="0"/>
                        </a:rPr>
                        <a:t> </a:t>
                      </a:r>
                      <a:endParaRPr lang="en-CA" sz="1100" dirty="0">
                        <a:solidFill>
                          <a:schemeClr val="tx1">
                            <a:lumMod val="65000"/>
                            <a:lumOff val="35000"/>
                          </a:schemeClr>
                        </a:solidFill>
                        <a:latin typeface="Calibri" panose="020F0502020204030204" pitchFamily="34" charset="0"/>
                      </a:endParaRPr>
                    </a:p>
                  </a:txBody>
                  <a:tcPr/>
                </a:tc>
              </a:tr>
              <a:tr h="511117">
                <a:tc>
                  <a:txBody>
                    <a:bodyPr/>
                    <a:lstStyle/>
                    <a:p>
                      <a:pPr algn="ctr"/>
                      <a:r>
                        <a:rPr lang="en-CA" sz="1100" b="1" dirty="0" smtClean="0">
                          <a:solidFill>
                            <a:schemeClr val="tx1">
                              <a:lumMod val="65000"/>
                              <a:lumOff val="35000"/>
                            </a:schemeClr>
                          </a:solidFill>
                          <a:latin typeface="Calibri" panose="020F0502020204030204" pitchFamily="34" charset="0"/>
                        </a:rPr>
                        <a:t>NL</a:t>
                      </a:r>
                      <a:endParaRPr lang="en-CA" sz="1100" b="1" dirty="0">
                        <a:solidFill>
                          <a:schemeClr val="tx1">
                            <a:lumMod val="65000"/>
                            <a:lumOff val="35000"/>
                          </a:schemeClr>
                        </a:solidFill>
                        <a:latin typeface="Calibri" panose="020F050202020403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smtClean="0">
                          <a:solidFill>
                            <a:schemeClr val="tx1">
                              <a:lumMod val="65000"/>
                              <a:lumOff val="35000"/>
                            </a:schemeClr>
                          </a:solidFill>
                          <a:latin typeface="Calibri" panose="020F0502020204030204" pitchFamily="34" charset="0"/>
                        </a:rPr>
                        <a:t>Hospitals/colposcopy</a:t>
                      </a:r>
                      <a:r>
                        <a:rPr lang="en-US" sz="1100" baseline="0" dirty="0" smtClean="0">
                          <a:solidFill>
                            <a:schemeClr val="tx1">
                              <a:lumMod val="65000"/>
                              <a:lumOff val="35000"/>
                            </a:schemeClr>
                          </a:solidFill>
                          <a:latin typeface="Calibri" panose="020F0502020204030204" pitchFamily="34" charset="0"/>
                        </a:rPr>
                        <a:t> clinics and Individual practitioners </a:t>
                      </a:r>
                      <a:endParaRPr lang="en-CA" sz="1100" dirty="0" smtClean="0">
                        <a:solidFill>
                          <a:schemeClr val="tx1">
                            <a:lumMod val="65000"/>
                            <a:lumOff val="35000"/>
                          </a:schemeClr>
                        </a:solidFill>
                        <a:latin typeface="Calibri" panose="020F0502020204030204" pitchFamily="34" charset="0"/>
                      </a:endParaRPr>
                    </a:p>
                  </a:txBody>
                  <a:tcPr/>
                </a:tc>
                <a:tc>
                  <a:txBody>
                    <a:bodyPr/>
                    <a:lstStyle/>
                    <a:p>
                      <a:pPr algn="l"/>
                      <a:r>
                        <a:rPr lang="en-CA" sz="1100" dirty="0" smtClean="0">
                          <a:solidFill>
                            <a:schemeClr val="tx1">
                              <a:lumMod val="65000"/>
                              <a:lumOff val="35000"/>
                            </a:schemeClr>
                          </a:solidFill>
                          <a:latin typeface="Calibri" panose="020F0502020204030204" pitchFamily="34" charset="0"/>
                        </a:rPr>
                        <a:t>Colposcopy services are provided in 11 sites within the 4 regional health authorities. There</a:t>
                      </a:r>
                      <a:r>
                        <a:rPr lang="en-CA" sz="1100" baseline="0" dirty="0" smtClean="0">
                          <a:solidFill>
                            <a:schemeClr val="tx1">
                              <a:lumMod val="65000"/>
                              <a:lumOff val="35000"/>
                            </a:schemeClr>
                          </a:solidFill>
                          <a:latin typeface="Calibri" panose="020F0502020204030204" pitchFamily="34" charset="0"/>
                        </a:rPr>
                        <a:t> are also some colposcopy services available in private practice. A comprehensive review of colposcopy services is completed with a best practices guidelines  developed with key indicators.</a:t>
                      </a:r>
                      <a:endParaRPr lang="en-CA" sz="1100" dirty="0">
                        <a:solidFill>
                          <a:schemeClr val="tx1">
                            <a:lumMod val="65000"/>
                            <a:lumOff val="35000"/>
                          </a:schemeClr>
                        </a:solidFill>
                        <a:latin typeface="Calibri" panose="020F0502020204030204" pitchFamily="34" charset="0"/>
                      </a:endParaRPr>
                    </a:p>
                  </a:txBody>
                  <a:tcPr/>
                </a:tc>
              </a:tr>
            </a:tbl>
          </a:graphicData>
        </a:graphic>
      </p:graphicFrame>
    </p:spTree>
    <p:extLst>
      <p:ext uri="{BB962C8B-B14F-4D97-AF65-F5344CB8AC3E}">
        <p14:creationId xmlns:p14="http://schemas.microsoft.com/office/powerpoint/2010/main" val="273399471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3" y="152400"/>
            <a:ext cx="8153400" cy="990600"/>
          </a:xfrm>
        </p:spPr>
        <p:txBody>
          <a:bodyPr/>
          <a:lstStyle/>
          <a:p>
            <a:r>
              <a:rPr lang="en-US" sz="3200" b="1" dirty="0" smtClean="0">
                <a:latin typeface="Calibri" panose="020F0502020204030204" pitchFamily="34" charset="0"/>
              </a:rPr>
              <a:t>HPV Testing Strategies in Colposcopy </a:t>
            </a:r>
            <a:endParaRPr lang="en-CA" sz="3200" b="1" dirty="0">
              <a:latin typeface="Calibri" panose="020F0502020204030204" pitchFamily="34" charset="0"/>
            </a:endParaRPr>
          </a:p>
        </p:txBody>
      </p:sp>
      <p:graphicFrame>
        <p:nvGraphicFramePr>
          <p:cNvPr id="5" name="Content Placeholder 7"/>
          <p:cNvGraphicFramePr>
            <a:graphicFrameLocks noGrp="1"/>
          </p:cNvGraphicFramePr>
          <p:nvPr>
            <p:ph sz="quarter" idx="1"/>
            <p:extLst>
              <p:ext uri="{D42A27DB-BD31-4B8C-83A1-F6EECF244321}">
                <p14:modId xmlns:p14="http://schemas.microsoft.com/office/powerpoint/2010/main" val="1922133571"/>
              </p:ext>
            </p:extLst>
          </p:nvPr>
        </p:nvGraphicFramePr>
        <p:xfrm>
          <a:off x="152400" y="1371600"/>
          <a:ext cx="8839200" cy="4956594"/>
        </p:xfrm>
        <a:graphic>
          <a:graphicData uri="http://schemas.openxmlformats.org/drawingml/2006/table">
            <a:tbl>
              <a:tblPr firstRow="1" bandRow="1">
                <a:tableStyleId>{5C22544A-7EE6-4342-B048-85BDC9FD1C3A}</a:tableStyleId>
              </a:tblPr>
              <a:tblGrid>
                <a:gridCol w="1143000"/>
                <a:gridCol w="2046502"/>
                <a:gridCol w="2824849"/>
                <a:gridCol w="2824849"/>
              </a:tblGrid>
              <a:tr h="797743">
                <a:tc>
                  <a:txBody>
                    <a:bodyPr/>
                    <a:lstStyle/>
                    <a:p>
                      <a:r>
                        <a:rPr lang="en-CA" sz="1200" dirty="0" smtClean="0">
                          <a:latin typeface="Calibri" panose="020F0502020204030204" pitchFamily="34" charset="0"/>
                        </a:rPr>
                        <a:t>Province</a:t>
                      </a:r>
                      <a:r>
                        <a:rPr lang="en-CA" sz="1200" baseline="0" dirty="0" smtClean="0">
                          <a:latin typeface="Calibri" panose="020F0502020204030204" pitchFamily="34" charset="0"/>
                        </a:rPr>
                        <a:t>/</a:t>
                      </a:r>
                    </a:p>
                    <a:p>
                      <a:r>
                        <a:rPr lang="en-CA" sz="1200" baseline="0" dirty="0" smtClean="0">
                          <a:latin typeface="Calibri" panose="020F0502020204030204" pitchFamily="34" charset="0"/>
                        </a:rPr>
                        <a:t>Territory                </a:t>
                      </a:r>
                      <a:endParaRPr lang="en-CA" sz="1200" dirty="0">
                        <a:latin typeface="Calibri" panose="020F0502020204030204" pitchFamily="34" charset="0"/>
                      </a:endParaRPr>
                    </a:p>
                  </a:txBody>
                  <a:tcPr/>
                </a:tc>
                <a:tc>
                  <a:txBody>
                    <a:bodyPr/>
                    <a:lstStyle/>
                    <a:p>
                      <a:r>
                        <a:rPr lang="en-CA" sz="1200" b="1" dirty="0" smtClean="0">
                          <a:solidFill>
                            <a:schemeClr val="bg1"/>
                          </a:solidFill>
                          <a:latin typeface="Calibri" panose="020F0502020204030204" pitchFamily="34" charset="0"/>
                        </a:rPr>
                        <a:t>Does your province use HPV</a:t>
                      </a:r>
                      <a:r>
                        <a:rPr lang="en-CA" sz="1200" b="1" baseline="0" dirty="0" smtClean="0">
                          <a:solidFill>
                            <a:schemeClr val="bg1"/>
                          </a:solidFill>
                          <a:latin typeface="Calibri" panose="020F0502020204030204" pitchFamily="34" charset="0"/>
                        </a:rPr>
                        <a:t> testing in colposcopy care or </a:t>
                      </a:r>
                      <a:r>
                        <a:rPr lang="en-CA" sz="1200" b="1" dirty="0" smtClean="0">
                          <a:solidFill>
                            <a:schemeClr val="bg1"/>
                          </a:solidFill>
                          <a:latin typeface="Calibri" panose="020F0502020204030204" pitchFamily="34" charset="0"/>
                        </a:rPr>
                        <a:t>plan</a:t>
                      </a:r>
                      <a:r>
                        <a:rPr lang="en-CA" sz="1200" b="1" baseline="0" dirty="0" smtClean="0">
                          <a:solidFill>
                            <a:schemeClr val="bg1"/>
                          </a:solidFill>
                          <a:latin typeface="Calibri" panose="020F0502020204030204" pitchFamily="34" charset="0"/>
                        </a:rPr>
                        <a:t> to implement HPV testing in colposcopy care? (Yes/No; if yes, please describe)</a:t>
                      </a:r>
                      <a:endParaRPr lang="en-CA" sz="1200" b="1" dirty="0">
                        <a:solidFill>
                          <a:schemeClr val="bg1"/>
                        </a:solidFill>
                        <a:latin typeface="Calibri" panose="020F050202020403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200" b="1" baseline="0" dirty="0" smtClean="0">
                          <a:solidFill>
                            <a:schemeClr val="bg1"/>
                          </a:solidFill>
                          <a:latin typeface="Calibri" panose="020F0502020204030204" pitchFamily="34" charset="0"/>
                        </a:rPr>
                        <a:t>If your province uses or plans to implement HPV testing in colposcopy care, what type of HPV test is/will be used in colposcopy? </a:t>
                      </a:r>
                      <a:endParaRPr lang="en-CA" sz="1200" b="1" dirty="0">
                        <a:solidFill>
                          <a:schemeClr val="bg1"/>
                        </a:solidFill>
                        <a:latin typeface="Calibri" panose="020F050202020403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200" b="1" baseline="0" dirty="0" smtClean="0">
                          <a:solidFill>
                            <a:schemeClr val="bg1"/>
                          </a:solidFill>
                          <a:latin typeface="Calibri" panose="020F0502020204030204" pitchFamily="34" charset="0"/>
                        </a:rPr>
                        <a:t>Is HPV testing used as a test of cure for discharge purposes? (Yes/No; if yes, please describe)</a:t>
                      </a:r>
                      <a:endParaRPr lang="en-CA" sz="1200" b="1" dirty="0" smtClean="0">
                        <a:solidFill>
                          <a:schemeClr val="bg1"/>
                        </a:solidFill>
                        <a:latin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200" b="1" dirty="0">
                        <a:solidFill>
                          <a:schemeClr val="bg1"/>
                        </a:solidFill>
                        <a:latin typeface="Calibri" panose="020F0502020204030204" pitchFamily="34" charset="0"/>
                      </a:endParaRPr>
                    </a:p>
                  </a:txBody>
                  <a:tcPr/>
                </a:tc>
              </a:tr>
              <a:tr h="528919">
                <a:tc>
                  <a:txBody>
                    <a:bodyPr/>
                    <a:lstStyle/>
                    <a:p>
                      <a:pPr algn="ctr"/>
                      <a:r>
                        <a:rPr lang="en-CA" sz="1100" b="1" dirty="0" smtClean="0">
                          <a:solidFill>
                            <a:schemeClr val="tx1">
                              <a:lumMod val="65000"/>
                              <a:lumOff val="35000"/>
                            </a:schemeClr>
                          </a:solidFill>
                          <a:latin typeface="Calibri" panose="020F0502020204030204" pitchFamily="34" charset="0"/>
                        </a:rPr>
                        <a:t>NU</a:t>
                      </a:r>
                      <a:endParaRPr lang="en-CA" sz="1100" b="1" dirty="0">
                        <a:solidFill>
                          <a:schemeClr val="tx1">
                            <a:lumMod val="65000"/>
                            <a:lumOff val="35000"/>
                          </a:schemeClr>
                        </a:solidFill>
                        <a:latin typeface="Calibri" panose="020F050202020403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100" b="0" dirty="0" smtClean="0">
                          <a:solidFill>
                            <a:schemeClr val="tx1">
                              <a:lumMod val="65000"/>
                              <a:lumOff val="35000"/>
                            </a:schemeClr>
                          </a:solidFill>
                          <a:latin typeface="Calibri" panose="020F0502020204030204" pitchFamily="34" charset="0"/>
                        </a:rPr>
                        <a:t>No standard</a:t>
                      </a:r>
                      <a:r>
                        <a:rPr lang="en-CA" sz="1100" b="0" baseline="0" dirty="0" smtClean="0">
                          <a:solidFill>
                            <a:schemeClr val="tx1">
                              <a:lumMod val="65000"/>
                              <a:lumOff val="35000"/>
                            </a:schemeClr>
                          </a:solidFill>
                          <a:latin typeface="Calibri" panose="020F0502020204030204" pitchFamily="34" charset="0"/>
                        </a:rPr>
                        <a:t> process exists</a:t>
                      </a:r>
                      <a:endParaRPr lang="en-CA" sz="1100" b="0" dirty="0" smtClean="0">
                        <a:solidFill>
                          <a:schemeClr val="tx1">
                            <a:lumMod val="65000"/>
                            <a:lumOff val="35000"/>
                          </a:schemeClr>
                        </a:solidFill>
                        <a:latin typeface="Calibri" panose="020F050202020403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dirty="0" smtClean="0">
                          <a:solidFill>
                            <a:schemeClr val="tx1">
                              <a:lumMod val="65000"/>
                              <a:lumOff val="35000"/>
                            </a:schemeClr>
                          </a:solidFill>
                          <a:latin typeface="Calibri" panose="020F0502020204030204" pitchFamily="34" charset="0"/>
                        </a:rPr>
                        <a:t>----</a:t>
                      </a:r>
                      <a:endParaRPr lang="en-CA" sz="1100" b="0" dirty="0" smtClean="0">
                        <a:solidFill>
                          <a:schemeClr val="tx1">
                            <a:lumMod val="65000"/>
                            <a:lumOff val="35000"/>
                          </a:schemeClr>
                        </a:solidFill>
                        <a:latin typeface="Calibri" panose="020F050202020403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dirty="0" smtClean="0">
                          <a:solidFill>
                            <a:schemeClr val="tx1">
                              <a:lumMod val="65000"/>
                              <a:lumOff val="35000"/>
                            </a:schemeClr>
                          </a:solidFill>
                          <a:latin typeface="Calibri" panose="020F0502020204030204" pitchFamily="34" charset="0"/>
                        </a:rPr>
                        <a:t>----</a:t>
                      </a:r>
                      <a:endParaRPr lang="en-CA" sz="1100" b="0" dirty="0" smtClean="0">
                        <a:solidFill>
                          <a:schemeClr val="tx1">
                            <a:lumMod val="65000"/>
                            <a:lumOff val="35000"/>
                          </a:schemeClr>
                        </a:solidFill>
                        <a:latin typeface="Calibri" panose="020F0502020204030204" pitchFamily="34" charset="0"/>
                      </a:endParaRPr>
                    </a:p>
                  </a:txBody>
                  <a:tcPr/>
                </a:tc>
              </a:tr>
              <a:tr h="528919">
                <a:tc>
                  <a:txBody>
                    <a:bodyPr/>
                    <a:lstStyle/>
                    <a:p>
                      <a:pPr algn="ctr"/>
                      <a:r>
                        <a:rPr lang="en-CA" sz="1100" b="1" dirty="0" smtClean="0">
                          <a:solidFill>
                            <a:schemeClr val="tx1">
                              <a:lumMod val="65000"/>
                              <a:lumOff val="35000"/>
                            </a:schemeClr>
                          </a:solidFill>
                          <a:latin typeface="Calibri" panose="020F0502020204030204" pitchFamily="34" charset="0"/>
                        </a:rPr>
                        <a:t>NT</a:t>
                      </a:r>
                      <a:endParaRPr lang="en-CA" sz="1100" b="1" dirty="0">
                        <a:solidFill>
                          <a:schemeClr val="tx1">
                            <a:lumMod val="65000"/>
                            <a:lumOff val="35000"/>
                          </a:schemeClr>
                        </a:solidFill>
                        <a:latin typeface="Calibri" panose="020F0502020204030204" pitchFamily="34" charset="0"/>
                      </a:endParaRPr>
                    </a:p>
                  </a:txBody>
                  <a:tcPr/>
                </a:tc>
                <a:tc>
                  <a:txBody>
                    <a:bodyPr/>
                    <a:lstStyle/>
                    <a:p>
                      <a:pPr marL="0" algn="l" rtl="0" eaLnBrk="1" latinLnBrk="0" hangingPunct="1"/>
                      <a:r>
                        <a:rPr kumimoji="0" lang="en-CA" sz="1100" kern="1200" dirty="0" smtClean="0">
                          <a:solidFill>
                            <a:schemeClr val="tx1">
                              <a:lumMod val="65000"/>
                              <a:lumOff val="35000"/>
                            </a:schemeClr>
                          </a:solidFill>
                          <a:latin typeface="Calibri" panose="020F0502020204030204" pitchFamily="34" charset="0"/>
                          <a:ea typeface="+mn-ea"/>
                          <a:cs typeface="+mn-cs"/>
                        </a:rPr>
                        <a:t>Yes. After LEEP with positive </a:t>
                      </a:r>
                      <a:r>
                        <a:rPr kumimoji="0" lang="en-CA" sz="1100" kern="1200" dirty="0" err="1" smtClean="0">
                          <a:solidFill>
                            <a:schemeClr val="tx1">
                              <a:lumMod val="65000"/>
                              <a:lumOff val="35000"/>
                            </a:schemeClr>
                          </a:solidFill>
                          <a:latin typeface="Calibri" panose="020F0502020204030204" pitchFamily="34" charset="0"/>
                          <a:ea typeface="+mn-ea"/>
                          <a:cs typeface="+mn-cs"/>
                        </a:rPr>
                        <a:t>endocervical</a:t>
                      </a:r>
                      <a:r>
                        <a:rPr kumimoji="0" lang="en-CA" sz="1100" kern="1200" dirty="0" smtClean="0">
                          <a:solidFill>
                            <a:schemeClr val="tx1">
                              <a:lumMod val="65000"/>
                              <a:lumOff val="35000"/>
                            </a:schemeClr>
                          </a:solidFill>
                          <a:latin typeface="Calibri" panose="020F0502020204030204" pitchFamily="34" charset="0"/>
                          <a:ea typeface="+mn-ea"/>
                          <a:cs typeface="+mn-cs"/>
                        </a:rPr>
                        <a:t> margins.</a:t>
                      </a:r>
                      <a:endParaRPr kumimoji="0" lang="en-CA" sz="1100" kern="1200" dirty="0">
                        <a:solidFill>
                          <a:schemeClr val="tx1">
                            <a:lumMod val="65000"/>
                            <a:lumOff val="35000"/>
                          </a:schemeClr>
                        </a:solidFill>
                        <a:latin typeface="Calibri" panose="020F0502020204030204" pitchFamily="34" charset="0"/>
                        <a:ea typeface="+mn-ea"/>
                        <a:cs typeface="+mn-cs"/>
                      </a:endParaRPr>
                    </a:p>
                  </a:txBody>
                  <a:tcPr/>
                </a:tc>
                <a:tc>
                  <a:txBody>
                    <a:bodyPr/>
                    <a:lstStyle/>
                    <a:p>
                      <a:pPr algn="l"/>
                      <a:r>
                        <a:rPr lang="en-CA" sz="1100" dirty="0" smtClean="0">
                          <a:solidFill>
                            <a:schemeClr val="tx1">
                              <a:lumMod val="65000"/>
                              <a:lumOff val="35000"/>
                            </a:schemeClr>
                          </a:solidFill>
                          <a:latin typeface="Calibri" panose="020F0502020204030204" pitchFamily="34" charset="0"/>
                        </a:rPr>
                        <a:t>HC2</a:t>
                      </a:r>
                      <a:endParaRPr lang="en-CA" sz="1100" dirty="0">
                        <a:solidFill>
                          <a:schemeClr val="tx1">
                            <a:lumMod val="65000"/>
                            <a:lumOff val="35000"/>
                          </a:schemeClr>
                        </a:solidFill>
                        <a:latin typeface="Calibri" panose="020F0502020204030204" pitchFamily="34" charset="0"/>
                      </a:endParaRPr>
                    </a:p>
                  </a:txBody>
                  <a:tcPr/>
                </a:tc>
                <a:tc>
                  <a:txBody>
                    <a:bodyPr/>
                    <a:lstStyle/>
                    <a:p>
                      <a:pPr marL="0" algn="l" rtl="0" eaLnBrk="1" latinLnBrk="0" hangingPunct="1"/>
                      <a:r>
                        <a:rPr kumimoji="0" lang="en-CA" sz="1100" kern="1200" dirty="0" smtClean="0">
                          <a:solidFill>
                            <a:schemeClr val="tx1">
                              <a:lumMod val="65000"/>
                              <a:lumOff val="35000"/>
                            </a:schemeClr>
                          </a:solidFill>
                          <a:latin typeface="Calibri" panose="020F0502020204030204" pitchFamily="34" charset="0"/>
                          <a:ea typeface="+mn-ea"/>
                          <a:cs typeface="+mn-cs"/>
                        </a:rPr>
                        <a:t>Yes, after LEEP with positive </a:t>
                      </a:r>
                      <a:r>
                        <a:rPr kumimoji="0" lang="en-CA" sz="1100" kern="1200" dirty="0" err="1" smtClean="0">
                          <a:solidFill>
                            <a:schemeClr val="tx1">
                              <a:lumMod val="65000"/>
                              <a:lumOff val="35000"/>
                            </a:schemeClr>
                          </a:solidFill>
                          <a:latin typeface="Calibri" panose="020F0502020204030204" pitchFamily="34" charset="0"/>
                          <a:ea typeface="+mn-ea"/>
                          <a:cs typeface="+mn-cs"/>
                        </a:rPr>
                        <a:t>endocervical</a:t>
                      </a:r>
                      <a:r>
                        <a:rPr kumimoji="0" lang="en-CA" sz="1100" kern="1200" dirty="0" smtClean="0">
                          <a:solidFill>
                            <a:schemeClr val="tx1">
                              <a:lumMod val="65000"/>
                              <a:lumOff val="35000"/>
                            </a:schemeClr>
                          </a:solidFill>
                          <a:latin typeface="Calibri" panose="020F0502020204030204" pitchFamily="34" charset="0"/>
                          <a:ea typeface="+mn-ea"/>
                          <a:cs typeface="+mn-cs"/>
                        </a:rPr>
                        <a:t> margins</a:t>
                      </a:r>
                      <a:endParaRPr kumimoji="0" lang="en-CA" sz="1100" kern="1200" dirty="0">
                        <a:solidFill>
                          <a:schemeClr val="tx1">
                            <a:lumMod val="65000"/>
                            <a:lumOff val="35000"/>
                          </a:schemeClr>
                        </a:solidFill>
                        <a:latin typeface="Calibri" panose="020F0502020204030204" pitchFamily="34" charset="0"/>
                        <a:ea typeface="+mn-ea"/>
                        <a:cs typeface="+mn-cs"/>
                      </a:endParaRPr>
                    </a:p>
                  </a:txBody>
                  <a:tcPr/>
                </a:tc>
              </a:tr>
              <a:tr h="528919">
                <a:tc>
                  <a:txBody>
                    <a:bodyPr/>
                    <a:lstStyle/>
                    <a:p>
                      <a:pPr algn="ctr"/>
                      <a:r>
                        <a:rPr lang="en-CA" sz="1100" b="1" dirty="0" smtClean="0">
                          <a:solidFill>
                            <a:schemeClr val="tx1">
                              <a:lumMod val="65000"/>
                              <a:lumOff val="35000"/>
                            </a:schemeClr>
                          </a:solidFill>
                          <a:latin typeface="Calibri" panose="020F0502020204030204" pitchFamily="34" charset="0"/>
                        </a:rPr>
                        <a:t>YK</a:t>
                      </a:r>
                      <a:endParaRPr lang="en-CA" sz="1100" b="1" dirty="0">
                        <a:solidFill>
                          <a:schemeClr val="tx1">
                            <a:lumMod val="65000"/>
                            <a:lumOff val="35000"/>
                          </a:schemeClr>
                        </a:solidFill>
                        <a:latin typeface="Calibri" panose="020F050202020403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dirty="0" smtClean="0">
                          <a:solidFill>
                            <a:schemeClr val="tx1">
                              <a:lumMod val="65000"/>
                              <a:lumOff val="35000"/>
                            </a:schemeClr>
                          </a:solidFill>
                          <a:latin typeface="Calibri" panose="020F0502020204030204" pitchFamily="34" charset="0"/>
                        </a:rPr>
                        <a:t>----</a:t>
                      </a:r>
                      <a:endParaRPr lang="en-CA" sz="1100" b="0" dirty="0" smtClean="0">
                        <a:solidFill>
                          <a:schemeClr val="tx1">
                            <a:lumMod val="65000"/>
                            <a:lumOff val="35000"/>
                          </a:schemeClr>
                        </a:solidFill>
                        <a:latin typeface="Calibri" panose="020F050202020403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dirty="0" smtClean="0">
                          <a:solidFill>
                            <a:schemeClr val="tx1">
                              <a:lumMod val="65000"/>
                              <a:lumOff val="35000"/>
                            </a:schemeClr>
                          </a:solidFill>
                          <a:latin typeface="Calibri" panose="020F0502020204030204" pitchFamily="34" charset="0"/>
                        </a:rPr>
                        <a:t>----</a:t>
                      </a:r>
                      <a:endParaRPr lang="en-CA" sz="1100" b="0" dirty="0" smtClean="0">
                        <a:solidFill>
                          <a:schemeClr val="tx1">
                            <a:lumMod val="65000"/>
                            <a:lumOff val="35000"/>
                          </a:schemeClr>
                        </a:solidFill>
                        <a:latin typeface="Calibri" panose="020F050202020403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dirty="0" smtClean="0">
                          <a:solidFill>
                            <a:schemeClr val="tx1">
                              <a:lumMod val="65000"/>
                              <a:lumOff val="35000"/>
                            </a:schemeClr>
                          </a:solidFill>
                          <a:latin typeface="Calibri" panose="020F0502020204030204" pitchFamily="34" charset="0"/>
                        </a:rPr>
                        <a:t>----</a:t>
                      </a:r>
                      <a:endParaRPr lang="en-CA" sz="1100" b="0" dirty="0" smtClean="0">
                        <a:solidFill>
                          <a:schemeClr val="tx1">
                            <a:lumMod val="65000"/>
                            <a:lumOff val="35000"/>
                          </a:schemeClr>
                        </a:solidFill>
                        <a:latin typeface="Calibri" panose="020F0502020204030204" pitchFamily="34" charset="0"/>
                      </a:endParaRPr>
                    </a:p>
                  </a:txBody>
                  <a:tcPr/>
                </a:tc>
              </a:tr>
              <a:tr h="528919">
                <a:tc>
                  <a:txBody>
                    <a:bodyPr/>
                    <a:lstStyle/>
                    <a:p>
                      <a:pPr algn="ctr"/>
                      <a:r>
                        <a:rPr lang="en-CA" sz="1100" b="1" dirty="0" smtClean="0">
                          <a:solidFill>
                            <a:schemeClr val="tx1">
                              <a:lumMod val="65000"/>
                              <a:lumOff val="35000"/>
                            </a:schemeClr>
                          </a:solidFill>
                          <a:latin typeface="Calibri" panose="020F0502020204030204" pitchFamily="34" charset="0"/>
                        </a:rPr>
                        <a:t>BC</a:t>
                      </a:r>
                      <a:endParaRPr lang="en-CA" sz="1100" b="1" dirty="0">
                        <a:solidFill>
                          <a:schemeClr val="tx1">
                            <a:lumMod val="65000"/>
                            <a:lumOff val="35000"/>
                          </a:schemeClr>
                        </a:solidFill>
                        <a:latin typeface="Calibri" panose="020F050202020403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100" b="0" dirty="0" smtClean="0">
                          <a:solidFill>
                            <a:schemeClr val="tx1">
                              <a:lumMod val="65000"/>
                              <a:lumOff val="35000"/>
                            </a:schemeClr>
                          </a:solidFill>
                          <a:latin typeface="Calibri" panose="020F0502020204030204" pitchFamily="34" charset="0"/>
                        </a:rPr>
                        <a:t>Yes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100" b="0" dirty="0" smtClean="0">
                          <a:solidFill>
                            <a:schemeClr val="tx1">
                              <a:lumMod val="65000"/>
                              <a:lumOff val="35000"/>
                            </a:schemeClr>
                          </a:solidFill>
                          <a:latin typeface="Calibri" panose="020F0502020204030204" pitchFamily="34" charset="0"/>
                        </a:rPr>
                        <a:t>Hybrid</a:t>
                      </a:r>
                      <a:r>
                        <a:rPr lang="en-CA" sz="1100" b="0" baseline="0" dirty="0" smtClean="0">
                          <a:solidFill>
                            <a:schemeClr val="tx1">
                              <a:lumMod val="65000"/>
                              <a:lumOff val="35000"/>
                            </a:schemeClr>
                          </a:solidFill>
                          <a:latin typeface="Calibri" panose="020F0502020204030204" pitchFamily="34" charset="0"/>
                        </a:rPr>
                        <a:t> capture</a:t>
                      </a:r>
                      <a:endParaRPr lang="en-CA" sz="1100" b="0" dirty="0" smtClean="0">
                        <a:solidFill>
                          <a:schemeClr val="tx1">
                            <a:lumMod val="65000"/>
                            <a:lumOff val="35000"/>
                          </a:schemeClr>
                        </a:solidFill>
                        <a:latin typeface="Calibri" panose="020F050202020403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100" b="0" dirty="0" smtClean="0">
                          <a:solidFill>
                            <a:schemeClr val="tx1">
                              <a:lumMod val="65000"/>
                              <a:lumOff val="35000"/>
                            </a:schemeClr>
                          </a:solidFill>
                          <a:latin typeface="Calibri" panose="020F0502020204030204" pitchFamily="34" charset="0"/>
                        </a:rPr>
                        <a:t>Yes,</a:t>
                      </a:r>
                      <a:r>
                        <a:rPr lang="en-CA" sz="1100" b="0" baseline="0" dirty="0" smtClean="0">
                          <a:solidFill>
                            <a:schemeClr val="tx1">
                              <a:lumMod val="65000"/>
                              <a:lumOff val="35000"/>
                            </a:schemeClr>
                          </a:solidFill>
                          <a:latin typeface="Calibri" panose="020F0502020204030204" pitchFamily="34" charset="0"/>
                        </a:rPr>
                        <a:t> HPV test 6 months after treatment</a:t>
                      </a:r>
                      <a:endParaRPr lang="en-CA" sz="1100" b="0" dirty="0" smtClean="0">
                        <a:solidFill>
                          <a:schemeClr val="tx1">
                            <a:lumMod val="65000"/>
                            <a:lumOff val="35000"/>
                          </a:schemeClr>
                        </a:solidFill>
                        <a:latin typeface="Calibri" panose="020F0502020204030204" pitchFamily="34" charset="0"/>
                      </a:endParaRPr>
                    </a:p>
                  </a:txBody>
                  <a:tcPr/>
                </a:tc>
              </a:tr>
              <a:tr h="528919">
                <a:tc>
                  <a:txBody>
                    <a:bodyPr/>
                    <a:lstStyle/>
                    <a:p>
                      <a:pPr algn="ctr"/>
                      <a:r>
                        <a:rPr lang="en-CA" sz="1100" b="1" dirty="0" smtClean="0">
                          <a:solidFill>
                            <a:schemeClr val="tx1">
                              <a:lumMod val="65000"/>
                              <a:lumOff val="35000"/>
                            </a:schemeClr>
                          </a:solidFill>
                          <a:latin typeface="Calibri" panose="020F0502020204030204" pitchFamily="34" charset="0"/>
                        </a:rPr>
                        <a:t>AB</a:t>
                      </a:r>
                      <a:endParaRPr lang="en-CA" sz="1100" b="1" dirty="0">
                        <a:solidFill>
                          <a:schemeClr val="tx1">
                            <a:lumMod val="65000"/>
                            <a:lumOff val="35000"/>
                          </a:schemeClr>
                        </a:solidFill>
                        <a:latin typeface="Calibri" panose="020F050202020403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CA" sz="1100" kern="1200" dirty="0" smtClean="0">
                          <a:solidFill>
                            <a:schemeClr val="tx1">
                              <a:lumMod val="65000"/>
                              <a:lumOff val="35000"/>
                            </a:schemeClr>
                          </a:solidFill>
                          <a:latin typeface="Calibri" panose="020F0502020204030204" pitchFamily="34" charset="0"/>
                          <a:ea typeface="+mn-ea"/>
                          <a:cs typeface="+mn-cs"/>
                        </a:rPr>
                        <a:t>No</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CA" sz="1100" kern="1200" dirty="0" smtClean="0">
                          <a:solidFill>
                            <a:schemeClr val="tx1">
                              <a:lumMod val="65000"/>
                              <a:lumOff val="35000"/>
                            </a:schemeClr>
                          </a:solidFill>
                          <a:latin typeface="Calibri" panose="020F0502020204030204" pitchFamily="34" charset="0"/>
                          <a:ea typeface="+mn-ea"/>
                          <a:cs typeface="+mn-cs"/>
                        </a:rPr>
                        <a:t>Roche HPV DNA </a:t>
                      </a:r>
                      <a:r>
                        <a:rPr kumimoji="0" lang="en-CA" sz="1100" kern="1200" dirty="0" err="1" smtClean="0">
                          <a:solidFill>
                            <a:schemeClr val="tx1">
                              <a:lumMod val="65000"/>
                              <a:lumOff val="35000"/>
                            </a:schemeClr>
                          </a:solidFill>
                          <a:latin typeface="Calibri" panose="020F0502020204030204" pitchFamily="34" charset="0"/>
                          <a:ea typeface="+mn-ea"/>
                          <a:cs typeface="+mn-cs"/>
                        </a:rPr>
                        <a:t>Cobas</a:t>
                      </a:r>
                      <a:r>
                        <a:rPr kumimoji="0" lang="en-CA" sz="1100" kern="1200" dirty="0" smtClean="0">
                          <a:solidFill>
                            <a:schemeClr val="tx1">
                              <a:lumMod val="65000"/>
                              <a:lumOff val="35000"/>
                            </a:schemeClr>
                          </a:solidFill>
                          <a:latin typeface="Calibri" panose="020F0502020204030204" pitchFamily="34" charset="0"/>
                          <a:ea typeface="+mn-ea"/>
                          <a:cs typeface="+mn-cs"/>
                        </a:rPr>
                        <a:t> 4800 System &amp; </a:t>
                      </a:r>
                      <a:r>
                        <a:rPr kumimoji="0" lang="en-CA" sz="1100" kern="1200" dirty="0" err="1" smtClean="0">
                          <a:solidFill>
                            <a:schemeClr val="tx1">
                              <a:lumMod val="65000"/>
                              <a:lumOff val="35000"/>
                            </a:schemeClr>
                          </a:solidFill>
                          <a:latin typeface="Calibri" panose="020F0502020204030204" pitchFamily="34" charset="0"/>
                          <a:ea typeface="+mn-ea"/>
                          <a:cs typeface="+mn-cs"/>
                        </a:rPr>
                        <a:t>Hologic</a:t>
                      </a:r>
                      <a:r>
                        <a:rPr kumimoji="0" lang="en-CA" sz="1100" kern="1200" dirty="0" smtClean="0">
                          <a:solidFill>
                            <a:schemeClr val="tx1">
                              <a:lumMod val="65000"/>
                              <a:lumOff val="35000"/>
                            </a:schemeClr>
                          </a:solidFill>
                          <a:latin typeface="Calibri" panose="020F0502020204030204" pitchFamily="34" charset="0"/>
                          <a:ea typeface="+mn-ea"/>
                          <a:cs typeface="+mn-cs"/>
                        </a:rPr>
                        <a:t> </a:t>
                      </a:r>
                      <a:r>
                        <a:rPr kumimoji="0" lang="en-CA" sz="1100" kern="1200" dirty="0" err="1" smtClean="0">
                          <a:solidFill>
                            <a:schemeClr val="tx1">
                              <a:lumMod val="65000"/>
                              <a:lumOff val="35000"/>
                            </a:schemeClr>
                          </a:solidFill>
                          <a:latin typeface="Calibri" panose="020F0502020204030204" pitchFamily="34" charset="0"/>
                          <a:ea typeface="+mn-ea"/>
                          <a:cs typeface="+mn-cs"/>
                        </a:rPr>
                        <a:t>Aptima</a:t>
                      </a:r>
                      <a:r>
                        <a:rPr kumimoji="0" lang="en-CA" sz="1100" kern="1200" dirty="0" smtClean="0">
                          <a:solidFill>
                            <a:schemeClr val="tx1">
                              <a:lumMod val="65000"/>
                              <a:lumOff val="35000"/>
                            </a:schemeClr>
                          </a:solidFill>
                          <a:latin typeface="Calibri" panose="020F0502020204030204" pitchFamily="34" charset="0"/>
                          <a:ea typeface="+mn-ea"/>
                          <a:cs typeface="+mn-cs"/>
                        </a:rPr>
                        <a:t> HPV MRNA assay</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CA" sz="1100" kern="1200" dirty="0" smtClean="0">
                          <a:solidFill>
                            <a:schemeClr val="tx1">
                              <a:lumMod val="65000"/>
                              <a:lumOff val="35000"/>
                            </a:schemeClr>
                          </a:solidFill>
                          <a:latin typeface="Calibri" panose="020F0502020204030204" pitchFamily="34" charset="0"/>
                          <a:ea typeface="+mn-ea"/>
                          <a:cs typeface="+mn-cs"/>
                        </a:rPr>
                        <a:t>Yes. Test of cure evaluation project underway to promote discharge in colposcopy </a:t>
                      </a:r>
                    </a:p>
                  </a:txBody>
                  <a:tcPr/>
                </a:tc>
              </a:tr>
              <a:tr h="528919">
                <a:tc>
                  <a:txBody>
                    <a:bodyPr/>
                    <a:lstStyle/>
                    <a:p>
                      <a:pPr algn="ctr"/>
                      <a:r>
                        <a:rPr lang="en-CA" sz="1100" b="1" dirty="0" smtClean="0">
                          <a:solidFill>
                            <a:schemeClr val="tx1">
                              <a:lumMod val="65000"/>
                              <a:lumOff val="35000"/>
                            </a:schemeClr>
                          </a:solidFill>
                          <a:latin typeface="Calibri" panose="020F0502020204030204" pitchFamily="34" charset="0"/>
                        </a:rPr>
                        <a:t>SK</a:t>
                      </a:r>
                      <a:endParaRPr lang="en-CA" sz="1100" b="1" dirty="0">
                        <a:solidFill>
                          <a:schemeClr val="tx1">
                            <a:lumMod val="65000"/>
                            <a:lumOff val="35000"/>
                          </a:schemeClr>
                        </a:solidFill>
                        <a:latin typeface="Calibri" panose="020F0502020204030204" pitchFamily="34" charset="0"/>
                      </a:endParaRPr>
                    </a:p>
                  </a:txBody>
                  <a:tcPr/>
                </a:tc>
                <a:tc>
                  <a:txBody>
                    <a:bodyPr/>
                    <a:lstStyle/>
                    <a:p>
                      <a:pPr algn="l"/>
                      <a:r>
                        <a:rPr lang="en-CA" sz="1100" dirty="0" smtClean="0">
                          <a:solidFill>
                            <a:schemeClr val="tx1">
                              <a:lumMod val="65000"/>
                              <a:lumOff val="35000"/>
                            </a:schemeClr>
                          </a:solidFill>
                          <a:latin typeface="Calibri" panose="020F0502020204030204" pitchFamily="34" charset="0"/>
                        </a:rPr>
                        <a:t>HPV testing</a:t>
                      </a:r>
                      <a:r>
                        <a:rPr lang="en-CA" sz="1100" baseline="0" dirty="0" smtClean="0">
                          <a:solidFill>
                            <a:schemeClr val="tx1">
                              <a:lumMod val="65000"/>
                              <a:lumOff val="35000"/>
                            </a:schemeClr>
                          </a:solidFill>
                          <a:latin typeface="Calibri" panose="020F0502020204030204" pitchFamily="34" charset="0"/>
                        </a:rPr>
                        <a:t> is available for </a:t>
                      </a:r>
                      <a:r>
                        <a:rPr lang="en-CA" sz="1100" baseline="0" dirty="0" err="1" smtClean="0">
                          <a:solidFill>
                            <a:schemeClr val="tx1">
                              <a:lumMod val="65000"/>
                              <a:lumOff val="35000"/>
                            </a:schemeClr>
                          </a:solidFill>
                          <a:latin typeface="Calibri" panose="020F0502020204030204" pitchFamily="34" charset="0"/>
                        </a:rPr>
                        <a:t>colposcopists</a:t>
                      </a:r>
                      <a:r>
                        <a:rPr lang="en-CA" sz="1100" baseline="0" dirty="0" smtClean="0">
                          <a:solidFill>
                            <a:schemeClr val="tx1">
                              <a:lumMod val="65000"/>
                              <a:lumOff val="35000"/>
                            </a:schemeClr>
                          </a:solidFill>
                          <a:latin typeface="Calibri" panose="020F0502020204030204" pitchFamily="34" charset="0"/>
                        </a:rPr>
                        <a:t> on special request</a:t>
                      </a:r>
                      <a:endParaRPr lang="en-CA" sz="1100" dirty="0">
                        <a:solidFill>
                          <a:schemeClr val="tx1">
                            <a:lumMod val="65000"/>
                            <a:lumOff val="35000"/>
                          </a:schemeClr>
                        </a:solidFill>
                        <a:latin typeface="Calibri" panose="020F0502020204030204" pitchFamily="34" charset="0"/>
                      </a:endParaRPr>
                    </a:p>
                  </a:txBody>
                  <a:tcPr/>
                </a:tc>
                <a:tc>
                  <a:txBody>
                    <a:bodyPr/>
                    <a:lstStyle/>
                    <a:p>
                      <a:pPr algn="l"/>
                      <a:r>
                        <a:rPr lang="en-CA" sz="1100" dirty="0" smtClean="0">
                          <a:solidFill>
                            <a:schemeClr val="tx1">
                              <a:lumMod val="65000"/>
                              <a:lumOff val="35000"/>
                            </a:schemeClr>
                          </a:solidFill>
                          <a:latin typeface="Calibri" panose="020F0502020204030204" pitchFamily="34" charset="0"/>
                        </a:rPr>
                        <a:t>Health Canada approved</a:t>
                      </a:r>
                      <a:r>
                        <a:rPr lang="en-CA" sz="1100" baseline="0" dirty="0" smtClean="0">
                          <a:solidFill>
                            <a:schemeClr val="tx1">
                              <a:lumMod val="65000"/>
                              <a:lumOff val="35000"/>
                            </a:schemeClr>
                          </a:solidFill>
                          <a:latin typeface="Calibri" panose="020F0502020204030204" pitchFamily="34" charset="0"/>
                        </a:rPr>
                        <a:t> PCR method</a:t>
                      </a:r>
                      <a:endParaRPr lang="en-CA" sz="1100" dirty="0">
                        <a:solidFill>
                          <a:schemeClr val="tx1">
                            <a:lumMod val="65000"/>
                            <a:lumOff val="35000"/>
                          </a:schemeClr>
                        </a:solidFill>
                        <a:latin typeface="Calibri" panose="020F0502020204030204" pitchFamily="34" charset="0"/>
                      </a:endParaRPr>
                    </a:p>
                  </a:txBody>
                  <a:tcPr/>
                </a:tc>
                <a:tc>
                  <a:txBody>
                    <a:bodyPr/>
                    <a:lstStyle/>
                    <a:p>
                      <a:pPr algn="l"/>
                      <a:r>
                        <a:rPr lang="en-CA" sz="1100" dirty="0" smtClean="0">
                          <a:solidFill>
                            <a:schemeClr val="tx1">
                              <a:lumMod val="65000"/>
                              <a:lumOff val="35000"/>
                            </a:schemeClr>
                          </a:solidFill>
                          <a:latin typeface="Calibri" panose="020F0502020204030204" pitchFamily="34" charset="0"/>
                        </a:rPr>
                        <a:t>Yes, but based on</a:t>
                      </a:r>
                      <a:r>
                        <a:rPr lang="en-CA" sz="1100" baseline="0" dirty="0" smtClean="0">
                          <a:solidFill>
                            <a:schemeClr val="tx1">
                              <a:lumMod val="65000"/>
                              <a:lumOff val="35000"/>
                            </a:schemeClr>
                          </a:solidFill>
                          <a:latin typeface="Calibri" panose="020F0502020204030204" pitchFamily="34" charset="0"/>
                        </a:rPr>
                        <a:t> </a:t>
                      </a:r>
                      <a:r>
                        <a:rPr lang="en-CA" sz="1100" baseline="0" dirty="0" err="1" smtClean="0">
                          <a:solidFill>
                            <a:schemeClr val="tx1">
                              <a:lumMod val="65000"/>
                              <a:lumOff val="35000"/>
                            </a:schemeClr>
                          </a:solidFill>
                          <a:latin typeface="Calibri" panose="020F0502020204030204" pitchFamily="34" charset="0"/>
                        </a:rPr>
                        <a:t>colposcopist</a:t>
                      </a:r>
                      <a:r>
                        <a:rPr lang="en-CA" sz="1100" baseline="0" dirty="0" smtClean="0">
                          <a:solidFill>
                            <a:schemeClr val="tx1">
                              <a:lumMod val="65000"/>
                              <a:lumOff val="35000"/>
                            </a:schemeClr>
                          </a:solidFill>
                          <a:latin typeface="Calibri" panose="020F0502020204030204" pitchFamily="34" charset="0"/>
                        </a:rPr>
                        <a:t> </a:t>
                      </a:r>
                      <a:r>
                        <a:rPr lang="en-CA" sz="1100" dirty="0" smtClean="0">
                          <a:solidFill>
                            <a:schemeClr val="tx1">
                              <a:lumMod val="65000"/>
                              <a:lumOff val="35000"/>
                            </a:schemeClr>
                          </a:solidFill>
                          <a:latin typeface="Calibri" panose="020F0502020204030204" pitchFamily="34" charset="0"/>
                        </a:rPr>
                        <a:t>request</a:t>
                      </a:r>
                      <a:endParaRPr lang="en-CA" sz="1100" dirty="0">
                        <a:solidFill>
                          <a:schemeClr val="tx1">
                            <a:lumMod val="65000"/>
                            <a:lumOff val="35000"/>
                          </a:schemeClr>
                        </a:solidFill>
                        <a:latin typeface="Calibri" panose="020F0502020204030204" pitchFamily="34" charset="0"/>
                      </a:endParaRPr>
                    </a:p>
                  </a:txBody>
                  <a:tcPr/>
                </a:tc>
              </a:tr>
              <a:tr h="528919">
                <a:tc>
                  <a:txBody>
                    <a:bodyPr/>
                    <a:lstStyle/>
                    <a:p>
                      <a:pPr algn="ctr"/>
                      <a:r>
                        <a:rPr lang="en-CA" sz="1100" b="1" dirty="0" smtClean="0">
                          <a:solidFill>
                            <a:schemeClr val="tx1">
                              <a:lumMod val="65000"/>
                              <a:lumOff val="35000"/>
                            </a:schemeClr>
                          </a:solidFill>
                          <a:latin typeface="Calibri" panose="020F0502020204030204" pitchFamily="34" charset="0"/>
                        </a:rPr>
                        <a:t>MB</a:t>
                      </a:r>
                      <a:endParaRPr lang="en-CA" sz="1100" b="1" dirty="0">
                        <a:solidFill>
                          <a:schemeClr val="tx1">
                            <a:lumMod val="65000"/>
                            <a:lumOff val="35000"/>
                          </a:schemeClr>
                        </a:solidFill>
                        <a:latin typeface="Calibri" panose="020F0502020204030204" pitchFamily="34" charset="0"/>
                      </a:endParaRPr>
                    </a:p>
                  </a:txBody>
                  <a:tcPr/>
                </a:tc>
                <a:tc>
                  <a:txBody>
                    <a:bodyPr/>
                    <a:lstStyle/>
                    <a:p>
                      <a:pPr algn="l"/>
                      <a:r>
                        <a:rPr lang="en-US" sz="1100" dirty="0" smtClean="0">
                          <a:solidFill>
                            <a:schemeClr val="tx1">
                              <a:lumMod val="65000"/>
                              <a:lumOff val="35000"/>
                            </a:schemeClr>
                          </a:solidFill>
                          <a:latin typeface="Calibri" panose="020F0502020204030204" pitchFamily="34" charset="0"/>
                        </a:rPr>
                        <a:t>Yes</a:t>
                      </a:r>
                      <a:r>
                        <a:rPr lang="en-US" sz="1100" baseline="0" dirty="0" smtClean="0">
                          <a:solidFill>
                            <a:schemeClr val="tx1">
                              <a:lumMod val="65000"/>
                              <a:lumOff val="35000"/>
                            </a:schemeClr>
                          </a:solidFill>
                          <a:latin typeface="Calibri" panose="020F0502020204030204" pitchFamily="34" charset="0"/>
                        </a:rPr>
                        <a:t> - </a:t>
                      </a:r>
                      <a:r>
                        <a:rPr lang="en-US" sz="1100" dirty="0" smtClean="0">
                          <a:solidFill>
                            <a:schemeClr val="tx1">
                              <a:lumMod val="65000"/>
                              <a:lumOff val="35000"/>
                            </a:schemeClr>
                          </a:solidFill>
                          <a:latin typeface="Calibri" panose="020F0502020204030204" pitchFamily="34" charset="0"/>
                        </a:rPr>
                        <a:t>Follow up for treatment (only performed in 2 formal colposcopy clinics)</a:t>
                      </a:r>
                      <a:endParaRPr lang="en-CA" sz="1100" dirty="0">
                        <a:solidFill>
                          <a:schemeClr val="tx1">
                            <a:lumMod val="65000"/>
                            <a:lumOff val="35000"/>
                          </a:schemeClr>
                        </a:solidFill>
                        <a:latin typeface="Calibri" panose="020F050202020403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err="1" smtClean="0">
                          <a:solidFill>
                            <a:schemeClr val="tx1">
                              <a:lumMod val="65000"/>
                              <a:lumOff val="35000"/>
                            </a:schemeClr>
                          </a:solidFill>
                          <a:latin typeface="Calibri" panose="020F0502020204030204" pitchFamily="34" charset="0"/>
                        </a:rPr>
                        <a:t>Hologic</a:t>
                      </a:r>
                      <a:r>
                        <a:rPr lang="en-US" sz="1100" dirty="0" smtClean="0">
                          <a:solidFill>
                            <a:schemeClr val="tx1">
                              <a:lumMod val="65000"/>
                              <a:lumOff val="35000"/>
                            </a:schemeClr>
                          </a:solidFill>
                          <a:latin typeface="Calibri" panose="020F0502020204030204" pitchFamily="34" charset="0"/>
                        </a:rPr>
                        <a:t> </a:t>
                      </a:r>
                      <a:r>
                        <a:rPr lang="en-US" sz="1100" dirty="0" err="1" smtClean="0">
                          <a:solidFill>
                            <a:schemeClr val="tx1">
                              <a:lumMod val="65000"/>
                              <a:lumOff val="35000"/>
                            </a:schemeClr>
                          </a:solidFill>
                          <a:latin typeface="Calibri" panose="020F0502020204030204" pitchFamily="34" charset="0"/>
                        </a:rPr>
                        <a:t>Aptima</a:t>
                      </a:r>
                      <a:r>
                        <a:rPr lang="en-US" sz="1100" dirty="0" smtClean="0">
                          <a:solidFill>
                            <a:schemeClr val="tx1">
                              <a:lumMod val="65000"/>
                              <a:lumOff val="35000"/>
                            </a:schemeClr>
                          </a:solidFill>
                          <a:latin typeface="Calibri" panose="020F0502020204030204" pitchFamily="34" charset="0"/>
                        </a:rPr>
                        <a:t> HPV Kit</a:t>
                      </a:r>
                      <a:endParaRPr lang="en-CA" sz="1100" dirty="0" smtClean="0">
                        <a:solidFill>
                          <a:schemeClr val="tx1">
                            <a:lumMod val="65000"/>
                            <a:lumOff val="35000"/>
                          </a:schemeClr>
                        </a:solidFill>
                        <a:latin typeface="Calibri" panose="020F0502020204030204" pitchFamily="34" charset="0"/>
                      </a:endParaRPr>
                    </a:p>
                  </a:txBody>
                  <a:tcPr>
                    <a:solidFill>
                      <a:srgbClr val="CBE1E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100" dirty="0" smtClean="0">
                          <a:solidFill>
                            <a:schemeClr val="tx1">
                              <a:lumMod val="65000"/>
                              <a:lumOff val="35000"/>
                            </a:schemeClr>
                          </a:solidFill>
                          <a:latin typeface="Calibri" panose="020F0502020204030204" pitchFamily="34" charset="0"/>
                        </a:rPr>
                        <a:t>Yes </a:t>
                      </a:r>
                      <a:r>
                        <a:rPr lang="en-US" sz="1100" dirty="0" smtClean="0">
                          <a:solidFill>
                            <a:schemeClr val="tx1">
                              <a:lumMod val="65000"/>
                              <a:lumOff val="35000"/>
                            </a:schemeClr>
                          </a:solidFill>
                          <a:latin typeface="Calibri" panose="020F0502020204030204" pitchFamily="34" charset="0"/>
                        </a:rPr>
                        <a:t>(Pilot - only performed in 2 formal colposcopy clinics)</a:t>
                      </a:r>
                      <a:endParaRPr lang="en-CA" sz="1100" dirty="0" smtClean="0">
                        <a:solidFill>
                          <a:schemeClr val="tx1">
                            <a:lumMod val="65000"/>
                            <a:lumOff val="35000"/>
                          </a:schemeClr>
                        </a:solidFill>
                        <a:latin typeface="Calibri" panose="020F0502020204030204" pitchFamily="34" charset="0"/>
                      </a:endParaRPr>
                    </a:p>
                  </a:txBody>
                  <a:tcPr>
                    <a:solidFill>
                      <a:srgbClr val="CBE1E0"/>
                    </a:solidFill>
                  </a:tcPr>
                </a:tc>
              </a:tr>
            </a:tbl>
          </a:graphicData>
        </a:graphic>
      </p:graphicFrame>
      <p:sp>
        <p:nvSpPr>
          <p:cNvPr id="4" name="TextBox 3"/>
          <p:cNvSpPr txBox="1"/>
          <p:nvPr/>
        </p:nvSpPr>
        <p:spPr>
          <a:xfrm>
            <a:off x="152400" y="6324600"/>
            <a:ext cx="6781800" cy="246221"/>
          </a:xfrm>
          <a:prstGeom prst="rect">
            <a:avLst/>
          </a:prstGeom>
          <a:noFill/>
        </p:spPr>
        <p:txBody>
          <a:bodyPr wrap="square" rtlCol="0">
            <a:spAutoFit/>
          </a:bodyPr>
          <a:lstStyle/>
          <a:p>
            <a:r>
              <a:rPr lang="en-CA" sz="1000" dirty="0" smtClean="0">
                <a:solidFill>
                  <a:schemeClr val="tx1">
                    <a:lumMod val="65000"/>
                    <a:lumOff val="35000"/>
                  </a:schemeClr>
                </a:solidFill>
                <a:latin typeface="Calibri" panose="020F0502020204030204" pitchFamily="34" charset="0"/>
              </a:rPr>
              <a:t>---- </a:t>
            </a:r>
            <a:r>
              <a:rPr lang="en-CA" sz="1000" dirty="0">
                <a:solidFill>
                  <a:schemeClr val="tx1">
                    <a:lumMod val="65000"/>
                    <a:lumOff val="35000"/>
                  </a:schemeClr>
                </a:solidFill>
                <a:latin typeface="Calibri" panose="020F0502020204030204" pitchFamily="34" charset="0"/>
              </a:rPr>
              <a:t>No information was provided at the time the data was </a:t>
            </a:r>
            <a:r>
              <a:rPr lang="en-CA" sz="1000" dirty="0" smtClean="0">
                <a:solidFill>
                  <a:schemeClr val="tx1">
                    <a:lumMod val="65000"/>
                    <a:lumOff val="35000"/>
                  </a:schemeClr>
                </a:solidFill>
                <a:latin typeface="Calibri" panose="020F0502020204030204" pitchFamily="34" charset="0"/>
              </a:rPr>
              <a:t>collected</a:t>
            </a:r>
          </a:p>
        </p:txBody>
      </p:sp>
      <p:sp>
        <p:nvSpPr>
          <p:cNvPr id="6" name="Rectangle 5"/>
          <p:cNvSpPr/>
          <p:nvPr/>
        </p:nvSpPr>
        <p:spPr>
          <a:xfrm>
            <a:off x="6331310" y="6324600"/>
            <a:ext cx="2660290" cy="400110"/>
          </a:xfrm>
          <a:prstGeom prst="rect">
            <a:avLst/>
          </a:prstGeom>
          <a:solidFill>
            <a:schemeClr val="bg1"/>
          </a:solidFill>
        </p:spPr>
        <p:txBody>
          <a:bodyPr wrap="square">
            <a:spAutoFit/>
          </a:bodyPr>
          <a:lstStyle/>
          <a:p>
            <a:endParaRPr lang="en-US" sz="1000" dirty="0" smtClean="0">
              <a:solidFill>
                <a:schemeClr val="tx1">
                  <a:lumMod val="65000"/>
                  <a:lumOff val="35000"/>
                </a:schemeClr>
              </a:solidFill>
              <a:latin typeface="Calibri" panose="020F0502020204030204" pitchFamily="34" charset="0"/>
            </a:endParaRPr>
          </a:p>
          <a:p>
            <a:endParaRPr lang="en-US" sz="1000" dirty="0">
              <a:solidFill>
                <a:schemeClr val="tx1">
                  <a:lumMod val="65000"/>
                  <a:lumOff val="35000"/>
                </a:schemeClr>
              </a:solidFill>
              <a:latin typeface="Calibri" panose="020F0502020204030204" pitchFamily="34" charset="0"/>
            </a:endParaRPr>
          </a:p>
        </p:txBody>
      </p:sp>
    </p:spTree>
    <p:extLst>
      <p:ext uri="{BB962C8B-B14F-4D97-AF65-F5344CB8AC3E}">
        <p14:creationId xmlns:p14="http://schemas.microsoft.com/office/powerpoint/2010/main" val="5138679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1828800" y="76200"/>
            <a:ext cx="6937374" cy="990600"/>
          </a:xfrm>
        </p:spPr>
        <p:txBody>
          <a:bodyPr/>
          <a:lstStyle/>
          <a:p>
            <a:r>
              <a:rPr lang="en-US" sz="3200" b="1" dirty="0" smtClean="0">
                <a:latin typeface="Calibri" pitchFamily="34" charset="0"/>
              </a:rPr>
              <a:t>Outline</a:t>
            </a:r>
          </a:p>
        </p:txBody>
      </p:sp>
      <p:sp>
        <p:nvSpPr>
          <p:cNvPr id="13315" name="Content Placeholder 2"/>
          <p:cNvSpPr>
            <a:spLocks noGrp="1"/>
          </p:cNvSpPr>
          <p:nvPr>
            <p:ph sz="quarter" idx="1"/>
          </p:nvPr>
        </p:nvSpPr>
        <p:spPr>
          <a:xfrm>
            <a:off x="838200" y="1676400"/>
            <a:ext cx="7620000" cy="4648200"/>
          </a:xfrm>
        </p:spPr>
        <p:txBody>
          <a:bodyPr/>
          <a:lstStyle/>
          <a:p>
            <a:pPr eaLnBrk="1" hangingPunct="1">
              <a:buClrTx/>
              <a:buFont typeface="Wingdings" panose="05000000000000000000" pitchFamily="2" charset="2"/>
              <a:buChar char="q"/>
            </a:pPr>
            <a:r>
              <a:rPr lang="en-US" sz="2200" dirty="0">
                <a:solidFill>
                  <a:schemeClr val="tx1">
                    <a:lumMod val="65000"/>
                    <a:lumOff val="35000"/>
                  </a:schemeClr>
                </a:solidFill>
                <a:latin typeface="Calibri" pitchFamily="34" charset="0"/>
              </a:rPr>
              <a:t>Cervical Cancer Screening </a:t>
            </a:r>
            <a:r>
              <a:rPr lang="en-US" sz="2200" dirty="0" smtClean="0">
                <a:solidFill>
                  <a:schemeClr val="tx1">
                    <a:lumMod val="65000"/>
                    <a:lumOff val="35000"/>
                  </a:schemeClr>
                </a:solidFill>
                <a:latin typeface="Calibri" pitchFamily="34" charset="0"/>
              </a:rPr>
              <a:t>Programs and Guidelines</a:t>
            </a:r>
          </a:p>
          <a:p>
            <a:pPr lvl="1" eaLnBrk="1" hangingPunct="1">
              <a:buClrTx/>
              <a:buSzPct val="100000"/>
              <a:buFont typeface="Wingdings" panose="05000000000000000000" pitchFamily="2" charset="2"/>
              <a:buChar char="§"/>
            </a:pPr>
            <a:r>
              <a:rPr lang="en-US" sz="1800" dirty="0">
                <a:solidFill>
                  <a:schemeClr val="tx1">
                    <a:lumMod val="65000"/>
                    <a:lumOff val="35000"/>
                  </a:schemeClr>
                </a:solidFill>
                <a:latin typeface="Calibri" pitchFamily="34" charset="0"/>
              </a:rPr>
              <a:t>Cervical Cancer Screening Pathway</a:t>
            </a:r>
          </a:p>
          <a:p>
            <a:pPr lvl="1" eaLnBrk="1" hangingPunct="1">
              <a:buClrTx/>
              <a:buSzPct val="100000"/>
              <a:buFont typeface="Wingdings" panose="05000000000000000000" pitchFamily="2" charset="2"/>
              <a:buChar char="§"/>
            </a:pPr>
            <a:r>
              <a:rPr lang="en-US" sz="1800" dirty="0">
                <a:solidFill>
                  <a:schemeClr val="tx1">
                    <a:lumMod val="65000"/>
                    <a:lumOff val="35000"/>
                  </a:schemeClr>
                </a:solidFill>
                <a:latin typeface="Calibri" pitchFamily="34" charset="0"/>
              </a:rPr>
              <a:t>Cervical Cancer Screening Programs in </a:t>
            </a:r>
            <a:r>
              <a:rPr lang="en-US" sz="1800" dirty="0" smtClean="0">
                <a:solidFill>
                  <a:schemeClr val="tx1">
                    <a:lumMod val="65000"/>
                    <a:lumOff val="35000"/>
                  </a:schemeClr>
                </a:solidFill>
                <a:latin typeface="Calibri" pitchFamily="34" charset="0"/>
              </a:rPr>
              <a:t>Canada</a:t>
            </a:r>
          </a:p>
          <a:p>
            <a:pPr lvl="1" eaLnBrk="1" hangingPunct="1">
              <a:buClrTx/>
              <a:buSzPct val="100000"/>
              <a:buFont typeface="Wingdings" panose="05000000000000000000" pitchFamily="2" charset="2"/>
              <a:buChar char="§"/>
            </a:pPr>
            <a:r>
              <a:rPr lang="en-US" sz="1800" dirty="0" smtClean="0">
                <a:solidFill>
                  <a:schemeClr val="tx1">
                    <a:lumMod val="65000"/>
                    <a:lumOff val="35000"/>
                  </a:schemeClr>
                </a:solidFill>
                <a:latin typeface="Calibri" pitchFamily="34" charset="0"/>
              </a:rPr>
              <a:t>Canadian </a:t>
            </a:r>
            <a:r>
              <a:rPr lang="en-US" sz="1800" dirty="0">
                <a:solidFill>
                  <a:schemeClr val="tx1">
                    <a:lumMod val="65000"/>
                    <a:lumOff val="35000"/>
                  </a:schemeClr>
                </a:solidFill>
                <a:latin typeface="Calibri" pitchFamily="34" charset="0"/>
              </a:rPr>
              <a:t>Task Force on Preventive Health Care Guidelines</a:t>
            </a:r>
          </a:p>
          <a:p>
            <a:pPr lvl="1" eaLnBrk="1" hangingPunct="1">
              <a:buClrTx/>
              <a:buSzPct val="100000"/>
              <a:buFont typeface="Wingdings" panose="05000000000000000000" pitchFamily="2" charset="2"/>
              <a:buChar char="§"/>
            </a:pPr>
            <a:r>
              <a:rPr lang="en-US" sz="1800" dirty="0">
                <a:solidFill>
                  <a:schemeClr val="tx1">
                    <a:lumMod val="65000"/>
                    <a:lumOff val="35000"/>
                  </a:schemeClr>
                </a:solidFill>
                <a:latin typeface="Calibri" pitchFamily="34" charset="0"/>
              </a:rPr>
              <a:t>Provincial and Territorial Guidelines</a:t>
            </a:r>
          </a:p>
          <a:p>
            <a:pPr eaLnBrk="1" hangingPunct="1">
              <a:buClrTx/>
              <a:buFont typeface="Wingdings" panose="05000000000000000000" pitchFamily="2" charset="2"/>
              <a:buChar char="q"/>
            </a:pPr>
            <a:r>
              <a:rPr lang="en-CA" sz="2200" dirty="0" smtClean="0">
                <a:solidFill>
                  <a:schemeClr val="tx1">
                    <a:lumMod val="65000"/>
                    <a:lumOff val="35000"/>
                  </a:schemeClr>
                </a:solidFill>
                <a:latin typeface="Calibri" pitchFamily="34" charset="0"/>
              </a:rPr>
              <a:t>Modalities </a:t>
            </a:r>
            <a:r>
              <a:rPr lang="en-CA" sz="2200" dirty="0">
                <a:solidFill>
                  <a:schemeClr val="tx1">
                    <a:lumMod val="65000"/>
                    <a:lumOff val="35000"/>
                  </a:schemeClr>
                </a:solidFill>
                <a:latin typeface="Calibri" pitchFamily="34" charset="0"/>
              </a:rPr>
              <a:t>for Cervical Cancer Screening</a:t>
            </a:r>
          </a:p>
          <a:p>
            <a:pPr eaLnBrk="1" hangingPunct="1">
              <a:buClrTx/>
              <a:buFont typeface="Wingdings" panose="05000000000000000000" pitchFamily="2" charset="2"/>
              <a:buChar char="q"/>
            </a:pPr>
            <a:r>
              <a:rPr lang="en-CA" sz="2200" dirty="0" smtClean="0">
                <a:solidFill>
                  <a:schemeClr val="tx1">
                    <a:lumMod val="65000"/>
                    <a:lumOff val="35000"/>
                  </a:schemeClr>
                </a:solidFill>
                <a:latin typeface="Calibri" pitchFamily="34" charset="0"/>
              </a:rPr>
              <a:t>Correspondence Methods </a:t>
            </a:r>
            <a:r>
              <a:rPr lang="en-CA" sz="2200" dirty="0">
                <a:solidFill>
                  <a:schemeClr val="tx1">
                    <a:lumMod val="65000"/>
                    <a:lumOff val="35000"/>
                  </a:schemeClr>
                </a:solidFill>
                <a:latin typeface="Calibri" pitchFamily="34" charset="0"/>
              </a:rPr>
              <a:t>for Cervical Cancer </a:t>
            </a:r>
            <a:r>
              <a:rPr lang="en-CA" sz="2200" dirty="0" smtClean="0">
                <a:solidFill>
                  <a:schemeClr val="tx1">
                    <a:lumMod val="65000"/>
                    <a:lumOff val="35000"/>
                  </a:schemeClr>
                </a:solidFill>
                <a:latin typeface="Calibri" pitchFamily="34" charset="0"/>
              </a:rPr>
              <a:t>Screening</a:t>
            </a:r>
          </a:p>
          <a:p>
            <a:pPr eaLnBrk="1" hangingPunct="1">
              <a:buClrTx/>
              <a:buFont typeface="Wingdings" panose="05000000000000000000" pitchFamily="2" charset="2"/>
              <a:buChar char="q"/>
            </a:pPr>
            <a:r>
              <a:rPr lang="en-CA" sz="2200" dirty="0" smtClean="0">
                <a:solidFill>
                  <a:schemeClr val="tx1">
                    <a:lumMod val="65000"/>
                    <a:lumOff val="35000"/>
                  </a:schemeClr>
                </a:solidFill>
                <a:latin typeface="Calibri" pitchFamily="34" charset="0"/>
              </a:rPr>
              <a:t>Colposcopy </a:t>
            </a:r>
            <a:r>
              <a:rPr lang="en-CA" sz="2200" dirty="0">
                <a:solidFill>
                  <a:schemeClr val="tx1">
                    <a:lumMod val="65000"/>
                    <a:lumOff val="35000"/>
                  </a:schemeClr>
                </a:solidFill>
                <a:latin typeface="Calibri" pitchFamily="34" charset="0"/>
              </a:rPr>
              <a:t>Services</a:t>
            </a:r>
          </a:p>
          <a:p>
            <a:pPr eaLnBrk="1" hangingPunct="1">
              <a:buClrTx/>
              <a:buFont typeface="Wingdings" panose="05000000000000000000" pitchFamily="2" charset="2"/>
              <a:buChar char="q"/>
            </a:pPr>
            <a:r>
              <a:rPr lang="en-US" sz="2200" dirty="0" smtClean="0">
                <a:solidFill>
                  <a:schemeClr val="tx1">
                    <a:lumMod val="65000"/>
                    <a:lumOff val="35000"/>
                  </a:schemeClr>
                </a:solidFill>
                <a:latin typeface="Calibri" pitchFamily="34" charset="0"/>
              </a:rPr>
              <a:t>HPV </a:t>
            </a:r>
            <a:r>
              <a:rPr lang="en-US" sz="2200" dirty="0">
                <a:solidFill>
                  <a:schemeClr val="tx1">
                    <a:lumMod val="65000"/>
                    <a:lumOff val="35000"/>
                  </a:schemeClr>
                </a:solidFill>
                <a:latin typeface="Calibri" pitchFamily="34" charset="0"/>
              </a:rPr>
              <a:t>Immunization Programs in Canada</a:t>
            </a:r>
            <a:endParaRPr lang="en-CA" sz="2200" dirty="0">
              <a:solidFill>
                <a:schemeClr val="tx1">
                  <a:lumMod val="65000"/>
                  <a:lumOff val="35000"/>
                </a:schemeClr>
              </a:solidFill>
              <a:latin typeface="Calibri"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52400"/>
            <a:ext cx="7772399" cy="990600"/>
          </a:xfrm>
        </p:spPr>
        <p:txBody>
          <a:bodyPr/>
          <a:lstStyle/>
          <a:p>
            <a:r>
              <a:rPr lang="en-US" sz="3200" b="1" dirty="0" smtClean="0">
                <a:latin typeface="Calibri" panose="020F0502020204030204" pitchFamily="34" charset="0"/>
              </a:rPr>
              <a:t>HPV Testing Strategies in Colposcopy, cont’d </a:t>
            </a:r>
            <a:endParaRPr lang="en-CA" sz="3200" b="1" dirty="0">
              <a:latin typeface="Calibri" panose="020F0502020204030204" pitchFamily="34" charset="0"/>
            </a:endParaRPr>
          </a:p>
        </p:txBody>
      </p:sp>
      <p:graphicFrame>
        <p:nvGraphicFramePr>
          <p:cNvPr id="5" name="Content Placeholder 7"/>
          <p:cNvGraphicFramePr>
            <a:graphicFrameLocks noGrp="1"/>
          </p:cNvGraphicFramePr>
          <p:nvPr>
            <p:ph sz="quarter" idx="1"/>
            <p:extLst>
              <p:ext uri="{D42A27DB-BD31-4B8C-83A1-F6EECF244321}">
                <p14:modId xmlns:p14="http://schemas.microsoft.com/office/powerpoint/2010/main" val="1073150432"/>
              </p:ext>
            </p:extLst>
          </p:nvPr>
        </p:nvGraphicFramePr>
        <p:xfrm>
          <a:off x="228600" y="1371600"/>
          <a:ext cx="8686799" cy="5130916"/>
        </p:xfrm>
        <a:graphic>
          <a:graphicData uri="http://schemas.openxmlformats.org/drawingml/2006/table">
            <a:tbl>
              <a:tblPr firstRow="1" bandRow="1">
                <a:tableStyleId>{5C22544A-7EE6-4342-B048-85BDC9FD1C3A}</a:tableStyleId>
              </a:tblPr>
              <a:tblGrid>
                <a:gridCol w="1198179"/>
                <a:gridCol w="1936330"/>
                <a:gridCol w="2776145"/>
                <a:gridCol w="2776145"/>
              </a:tblGrid>
              <a:tr h="976686">
                <a:tc>
                  <a:txBody>
                    <a:bodyPr/>
                    <a:lstStyle/>
                    <a:p>
                      <a:r>
                        <a:rPr lang="en-CA" sz="1200" dirty="0" smtClean="0">
                          <a:latin typeface="Calibri" panose="020F0502020204030204" pitchFamily="34" charset="0"/>
                        </a:rPr>
                        <a:t>Province</a:t>
                      </a:r>
                      <a:r>
                        <a:rPr lang="en-CA" sz="1200" baseline="0" dirty="0" smtClean="0">
                          <a:latin typeface="Calibri" panose="020F0502020204030204" pitchFamily="34" charset="0"/>
                        </a:rPr>
                        <a:t>/</a:t>
                      </a:r>
                    </a:p>
                    <a:p>
                      <a:r>
                        <a:rPr lang="en-CA" sz="1200" baseline="0" dirty="0" smtClean="0">
                          <a:latin typeface="Calibri" panose="020F0502020204030204" pitchFamily="34" charset="0"/>
                        </a:rPr>
                        <a:t>Territory                </a:t>
                      </a:r>
                      <a:endParaRPr lang="en-CA" sz="1200" dirty="0">
                        <a:latin typeface="Calibri" panose="020F0502020204030204" pitchFamily="34" charset="0"/>
                      </a:endParaRPr>
                    </a:p>
                  </a:txBody>
                  <a:tcPr/>
                </a:tc>
                <a:tc>
                  <a:txBody>
                    <a:bodyPr/>
                    <a:lstStyle/>
                    <a:p>
                      <a:r>
                        <a:rPr lang="en-CA" sz="1200" b="1" dirty="0" smtClean="0">
                          <a:solidFill>
                            <a:schemeClr val="bg1"/>
                          </a:solidFill>
                          <a:latin typeface="Calibri" panose="020F0502020204030204" pitchFamily="34" charset="0"/>
                        </a:rPr>
                        <a:t>Does your province use HPV</a:t>
                      </a:r>
                      <a:r>
                        <a:rPr lang="en-CA" sz="1200" b="1" baseline="0" dirty="0" smtClean="0">
                          <a:solidFill>
                            <a:schemeClr val="bg1"/>
                          </a:solidFill>
                          <a:latin typeface="Calibri" panose="020F0502020204030204" pitchFamily="34" charset="0"/>
                        </a:rPr>
                        <a:t> testing in colposcopy care or </a:t>
                      </a:r>
                      <a:r>
                        <a:rPr lang="en-CA" sz="1200" b="1" dirty="0" smtClean="0">
                          <a:solidFill>
                            <a:schemeClr val="bg1"/>
                          </a:solidFill>
                          <a:latin typeface="Calibri" panose="020F0502020204030204" pitchFamily="34" charset="0"/>
                        </a:rPr>
                        <a:t>plan</a:t>
                      </a:r>
                      <a:r>
                        <a:rPr lang="en-CA" sz="1200" b="1" baseline="0" dirty="0" smtClean="0">
                          <a:solidFill>
                            <a:schemeClr val="bg1"/>
                          </a:solidFill>
                          <a:latin typeface="Calibri" panose="020F0502020204030204" pitchFamily="34" charset="0"/>
                        </a:rPr>
                        <a:t> to implement HPV testing in colposcopy care? (Yes/No; if yes, please describe)</a:t>
                      </a:r>
                      <a:endParaRPr lang="en-CA" sz="1200" b="1" dirty="0">
                        <a:solidFill>
                          <a:schemeClr val="bg1"/>
                        </a:solidFill>
                        <a:latin typeface="Calibri" panose="020F050202020403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200" b="1" baseline="0" dirty="0" smtClean="0">
                          <a:solidFill>
                            <a:schemeClr val="bg1"/>
                          </a:solidFill>
                          <a:latin typeface="Calibri" panose="020F0502020204030204" pitchFamily="34" charset="0"/>
                        </a:rPr>
                        <a:t>If your province uses or plans to implement HPV testing in colposcopy care, what type of HPV test is/will be used in colposcopy? </a:t>
                      </a:r>
                      <a:endParaRPr lang="en-CA" sz="1200" b="1" dirty="0">
                        <a:solidFill>
                          <a:schemeClr val="bg1"/>
                        </a:solidFill>
                        <a:latin typeface="Calibri" panose="020F050202020403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200" b="1" baseline="0" dirty="0" smtClean="0">
                          <a:solidFill>
                            <a:schemeClr val="bg1"/>
                          </a:solidFill>
                          <a:latin typeface="Calibri" panose="020F0502020204030204" pitchFamily="34" charset="0"/>
                        </a:rPr>
                        <a:t>Is HPV testing used as a test of cure for discharge purposes? (Yes/No; if yes, please describe)</a:t>
                      </a:r>
                      <a:endParaRPr lang="en-CA" sz="1200" b="1" dirty="0" smtClean="0">
                        <a:solidFill>
                          <a:schemeClr val="bg1"/>
                        </a:solidFill>
                        <a:latin typeface="Calibri" panose="020F0502020204030204" pitchFamily="34" charset="0"/>
                      </a:endParaRPr>
                    </a:p>
                  </a:txBody>
                  <a:tcPr/>
                </a:tc>
              </a:tr>
              <a:tr h="1039294">
                <a:tc>
                  <a:txBody>
                    <a:bodyPr/>
                    <a:lstStyle/>
                    <a:p>
                      <a:pPr algn="ctr"/>
                      <a:r>
                        <a:rPr lang="en-CA" sz="1100" b="1" dirty="0" smtClean="0">
                          <a:solidFill>
                            <a:schemeClr val="tx1">
                              <a:lumMod val="65000"/>
                              <a:lumOff val="35000"/>
                            </a:schemeClr>
                          </a:solidFill>
                          <a:latin typeface="Calibri" panose="020F0502020204030204" pitchFamily="34" charset="0"/>
                        </a:rPr>
                        <a:t>ON</a:t>
                      </a:r>
                      <a:endParaRPr lang="en-CA" sz="1100" b="1" dirty="0">
                        <a:solidFill>
                          <a:schemeClr val="tx1">
                            <a:lumMod val="65000"/>
                            <a:lumOff val="35000"/>
                          </a:schemeClr>
                        </a:solidFill>
                        <a:latin typeface="Calibri" panose="020F0502020204030204" pitchFamily="34" charset="0"/>
                      </a:endParaRPr>
                    </a:p>
                  </a:txBody>
                  <a:tcPr/>
                </a:tc>
                <a:tc>
                  <a:txBody>
                    <a:bodyPr/>
                    <a:lstStyle/>
                    <a:p>
                      <a:pPr algn="l"/>
                      <a:r>
                        <a:rPr lang="en-CA" sz="1100" dirty="0" smtClean="0">
                          <a:solidFill>
                            <a:schemeClr val="tx1">
                              <a:lumMod val="65000"/>
                              <a:lumOff val="35000"/>
                            </a:schemeClr>
                          </a:solidFill>
                          <a:latin typeface="Calibri" panose="020F0502020204030204" pitchFamily="34" charset="0"/>
                        </a:rPr>
                        <a:t>Yes. HPV</a:t>
                      </a:r>
                      <a:r>
                        <a:rPr lang="en-CA" sz="1100" baseline="0" dirty="0" smtClean="0">
                          <a:solidFill>
                            <a:schemeClr val="tx1">
                              <a:lumMod val="65000"/>
                              <a:lumOff val="35000"/>
                            </a:schemeClr>
                          </a:solidFill>
                          <a:latin typeface="Calibri" panose="020F0502020204030204" pitchFamily="34" charset="0"/>
                        </a:rPr>
                        <a:t> testing is offered at a small number of hospitals without charge and a small number of private labs at patient expense. A provincial implementation is currently being planned.</a:t>
                      </a:r>
                      <a:endParaRPr lang="en-CA" sz="1100" dirty="0">
                        <a:solidFill>
                          <a:schemeClr val="tx1">
                            <a:lumMod val="65000"/>
                            <a:lumOff val="35000"/>
                          </a:schemeClr>
                        </a:solidFill>
                        <a:latin typeface="Calibri" panose="020F0502020204030204" pitchFamily="34" charset="0"/>
                      </a:endParaRPr>
                    </a:p>
                  </a:txBody>
                  <a:tcPr/>
                </a:tc>
                <a:tc>
                  <a:txBody>
                    <a:bodyPr/>
                    <a:lstStyle/>
                    <a:p>
                      <a:pPr algn="l"/>
                      <a:r>
                        <a:rPr lang="en-CA" sz="1100" dirty="0" smtClean="0">
                          <a:solidFill>
                            <a:schemeClr val="tx1">
                              <a:lumMod val="65000"/>
                              <a:lumOff val="35000"/>
                            </a:schemeClr>
                          </a:solidFill>
                          <a:latin typeface="Calibri" panose="020F0502020204030204" pitchFamily="34" charset="0"/>
                        </a:rPr>
                        <a:t>Both</a:t>
                      </a:r>
                      <a:r>
                        <a:rPr lang="en-CA" sz="1100" baseline="0" dirty="0" smtClean="0">
                          <a:solidFill>
                            <a:schemeClr val="tx1">
                              <a:lumMod val="65000"/>
                              <a:lumOff val="35000"/>
                            </a:schemeClr>
                          </a:solidFill>
                          <a:latin typeface="Calibri" panose="020F0502020204030204" pitchFamily="34" charset="0"/>
                        </a:rPr>
                        <a:t> mRNA and DNA are currently available in Ontario. Characteristics of each type of test are being reviewed during implementation planning for HPV testing.</a:t>
                      </a:r>
                      <a:endParaRPr lang="en-CA" sz="1100" dirty="0" smtClean="0">
                        <a:solidFill>
                          <a:schemeClr val="tx1">
                            <a:lumMod val="65000"/>
                            <a:lumOff val="35000"/>
                          </a:schemeClr>
                        </a:solidFill>
                        <a:latin typeface="Calibri" panose="020F0502020204030204" pitchFamily="34" charset="0"/>
                      </a:endParaRPr>
                    </a:p>
                  </a:txBody>
                  <a:tcPr/>
                </a:tc>
                <a:tc>
                  <a:txBody>
                    <a:bodyPr/>
                    <a:lstStyle/>
                    <a:p>
                      <a:pPr algn="l"/>
                      <a:r>
                        <a:rPr lang="en-CA" sz="1100" dirty="0" smtClean="0">
                          <a:solidFill>
                            <a:schemeClr val="tx1">
                              <a:lumMod val="65000"/>
                              <a:lumOff val="35000"/>
                            </a:schemeClr>
                          </a:solidFill>
                          <a:latin typeface="Calibri" panose="020F0502020204030204" pitchFamily="34" charset="0"/>
                        </a:rPr>
                        <a:t>Yes</a:t>
                      </a:r>
                      <a:r>
                        <a:rPr lang="en-CA" sz="1100" baseline="0" dirty="0" smtClean="0">
                          <a:solidFill>
                            <a:schemeClr val="tx1">
                              <a:lumMod val="65000"/>
                              <a:lumOff val="35000"/>
                            </a:schemeClr>
                          </a:solidFill>
                          <a:latin typeface="Calibri" panose="020F0502020204030204" pitchFamily="34" charset="0"/>
                        </a:rPr>
                        <a:t>. HPV test of cure is offered in a few hospitals. Provincial best practice guidance include recommendations for HPV testing as an exit test to inform screening interval following discharge.</a:t>
                      </a:r>
                      <a:endParaRPr lang="en-CA" sz="1100" dirty="0">
                        <a:solidFill>
                          <a:schemeClr val="tx1">
                            <a:lumMod val="65000"/>
                            <a:lumOff val="35000"/>
                          </a:schemeClr>
                        </a:solidFill>
                        <a:latin typeface="Calibri" panose="020F0502020204030204" pitchFamily="34" charset="0"/>
                      </a:endParaRPr>
                    </a:p>
                  </a:txBody>
                  <a:tcPr/>
                </a:tc>
              </a:tr>
              <a:tr h="439699">
                <a:tc>
                  <a:txBody>
                    <a:bodyPr/>
                    <a:lstStyle/>
                    <a:p>
                      <a:pPr algn="ctr"/>
                      <a:r>
                        <a:rPr lang="en-CA" sz="1100" b="1" dirty="0" smtClean="0">
                          <a:solidFill>
                            <a:schemeClr val="tx1">
                              <a:lumMod val="65000"/>
                              <a:lumOff val="35000"/>
                            </a:schemeClr>
                          </a:solidFill>
                          <a:latin typeface="Calibri" panose="020F0502020204030204" pitchFamily="34" charset="0"/>
                        </a:rPr>
                        <a:t>QC</a:t>
                      </a:r>
                      <a:endParaRPr lang="en-CA" sz="1100" b="1" dirty="0">
                        <a:solidFill>
                          <a:schemeClr val="tx1">
                            <a:lumMod val="65000"/>
                            <a:lumOff val="35000"/>
                          </a:schemeClr>
                        </a:solidFill>
                        <a:latin typeface="Calibri" panose="020F050202020403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100" b="0" dirty="0" smtClean="0">
                          <a:solidFill>
                            <a:schemeClr val="tx1">
                              <a:lumMod val="65000"/>
                              <a:lumOff val="35000"/>
                            </a:schemeClr>
                          </a:solidFill>
                          <a:latin typeface="Calibri" panose="020F0502020204030204" pitchFamily="34" charset="0"/>
                        </a:rPr>
                        <a:t>Yes:</a:t>
                      </a:r>
                      <a:r>
                        <a:rPr lang="en-CA" sz="1100" b="0" baseline="0" dirty="0" smtClean="0">
                          <a:solidFill>
                            <a:schemeClr val="tx1">
                              <a:lumMod val="65000"/>
                              <a:lumOff val="35000"/>
                            </a:schemeClr>
                          </a:solidFill>
                          <a:latin typeface="Calibri" panose="020F0502020204030204" pitchFamily="34" charset="0"/>
                        </a:rPr>
                        <a:t> colposcopy clinic uses HPV as a diagnosis tool</a:t>
                      </a:r>
                      <a:endParaRPr lang="en-CA" sz="1100" b="0" dirty="0" smtClean="0">
                        <a:solidFill>
                          <a:schemeClr val="tx1">
                            <a:lumMod val="65000"/>
                            <a:lumOff val="35000"/>
                          </a:schemeClr>
                        </a:solidFill>
                        <a:latin typeface="Calibri" panose="020F050202020403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100" b="0" dirty="0" err="1" smtClean="0">
                          <a:solidFill>
                            <a:schemeClr val="tx1">
                              <a:lumMod val="65000"/>
                              <a:lumOff val="35000"/>
                            </a:schemeClr>
                          </a:solidFill>
                          <a:latin typeface="Calibri" panose="020F0502020204030204" pitchFamily="34" charset="0"/>
                        </a:rPr>
                        <a:t>Cobas</a:t>
                      </a:r>
                      <a:endParaRPr lang="en-CA" sz="1100" b="0" dirty="0" smtClean="0">
                        <a:solidFill>
                          <a:schemeClr val="tx1">
                            <a:lumMod val="65000"/>
                            <a:lumOff val="35000"/>
                          </a:schemeClr>
                        </a:solidFill>
                        <a:latin typeface="Calibri" panose="020F050202020403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100" b="0" dirty="0" smtClean="0">
                          <a:solidFill>
                            <a:schemeClr val="tx1">
                              <a:lumMod val="65000"/>
                              <a:lumOff val="35000"/>
                            </a:schemeClr>
                          </a:solidFill>
                          <a:latin typeface="Calibri" panose="020F0502020204030204" pitchFamily="34" charset="0"/>
                        </a:rPr>
                        <a:t>Not frequently</a:t>
                      </a:r>
                    </a:p>
                  </a:txBody>
                  <a:tcPr/>
                </a:tc>
              </a:tr>
              <a:tr h="763819">
                <a:tc>
                  <a:txBody>
                    <a:bodyPr/>
                    <a:lstStyle/>
                    <a:p>
                      <a:pPr algn="ctr"/>
                      <a:r>
                        <a:rPr lang="en-CA" sz="1100" b="1" dirty="0" smtClean="0">
                          <a:solidFill>
                            <a:schemeClr val="tx1">
                              <a:lumMod val="65000"/>
                              <a:lumOff val="35000"/>
                            </a:schemeClr>
                          </a:solidFill>
                          <a:latin typeface="Calibri" panose="020F0502020204030204" pitchFamily="34" charset="0"/>
                        </a:rPr>
                        <a:t>NB</a:t>
                      </a:r>
                      <a:endParaRPr lang="en-CA" sz="1100" b="1" dirty="0">
                        <a:solidFill>
                          <a:schemeClr val="tx1">
                            <a:lumMod val="65000"/>
                            <a:lumOff val="35000"/>
                          </a:schemeClr>
                        </a:solidFill>
                        <a:latin typeface="Calibri" panose="020F050202020403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smtClean="0">
                          <a:solidFill>
                            <a:schemeClr val="tx1">
                              <a:lumMod val="65000"/>
                              <a:lumOff val="35000"/>
                            </a:schemeClr>
                          </a:solidFill>
                          <a:latin typeface="Calibri" panose="020F0502020204030204" pitchFamily="34" charset="0"/>
                        </a:rPr>
                        <a:t>No, there is no immediate plan</a:t>
                      </a:r>
                      <a:r>
                        <a:rPr lang="en-US" sz="1100" baseline="0" dirty="0" smtClean="0">
                          <a:solidFill>
                            <a:schemeClr val="tx1">
                              <a:lumMod val="65000"/>
                              <a:lumOff val="35000"/>
                            </a:schemeClr>
                          </a:solidFill>
                          <a:latin typeface="Calibri" panose="020F0502020204030204" pitchFamily="34" charset="0"/>
                        </a:rPr>
                        <a:t> to implement </a:t>
                      </a:r>
                      <a:r>
                        <a:rPr lang="en-US" sz="1100" dirty="0" smtClean="0">
                          <a:solidFill>
                            <a:schemeClr val="tx1">
                              <a:lumMod val="65000"/>
                              <a:lumOff val="35000"/>
                            </a:schemeClr>
                          </a:solidFill>
                          <a:latin typeface="Calibri" panose="020F0502020204030204" pitchFamily="34" charset="0"/>
                        </a:rPr>
                        <a:t>HPV testing  for </a:t>
                      </a:r>
                      <a:r>
                        <a:rPr lang="en-US" sz="1100" baseline="0" dirty="0" smtClean="0">
                          <a:solidFill>
                            <a:schemeClr val="tx1">
                              <a:lumMod val="65000"/>
                              <a:lumOff val="35000"/>
                            </a:schemeClr>
                          </a:solidFill>
                          <a:latin typeface="Calibri" panose="020F0502020204030204" pitchFamily="34" charset="0"/>
                        </a:rPr>
                        <a:t>colposcopy care as part of the Provincial Screening Program.</a:t>
                      </a:r>
                      <a:endParaRPr lang="en-CA" sz="1100" strike="sngStrike" dirty="0" smtClean="0">
                        <a:solidFill>
                          <a:schemeClr val="tx1">
                            <a:lumMod val="65000"/>
                            <a:lumOff val="35000"/>
                          </a:schemeClr>
                        </a:solidFill>
                        <a:latin typeface="Calibri" panose="020F050202020403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smtClean="0">
                          <a:solidFill>
                            <a:schemeClr val="tx1">
                              <a:lumMod val="65000"/>
                              <a:lumOff val="35000"/>
                            </a:schemeClr>
                          </a:solidFill>
                          <a:latin typeface="Calibri" panose="020F0502020204030204" pitchFamily="34" charset="0"/>
                        </a:rPr>
                        <a:t>N/A</a:t>
                      </a:r>
                      <a:endParaRPr lang="en-CA" sz="1100" strike="sngStrike" dirty="0" smtClean="0">
                        <a:solidFill>
                          <a:schemeClr val="tx1">
                            <a:lumMod val="65000"/>
                            <a:lumOff val="35000"/>
                          </a:schemeClr>
                        </a:solidFill>
                        <a:latin typeface="Calibri" panose="020F050202020403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smtClean="0">
                          <a:solidFill>
                            <a:schemeClr val="tx1">
                              <a:lumMod val="65000"/>
                              <a:lumOff val="35000"/>
                            </a:schemeClr>
                          </a:solidFill>
                          <a:latin typeface="Calibri" panose="020F0502020204030204" pitchFamily="34" charset="0"/>
                        </a:rPr>
                        <a:t>No, there is no immediate plan</a:t>
                      </a:r>
                      <a:r>
                        <a:rPr lang="en-US" sz="1100" baseline="0" dirty="0" smtClean="0">
                          <a:solidFill>
                            <a:schemeClr val="tx1">
                              <a:lumMod val="65000"/>
                              <a:lumOff val="35000"/>
                            </a:schemeClr>
                          </a:solidFill>
                          <a:latin typeface="Calibri" panose="020F0502020204030204" pitchFamily="34" charset="0"/>
                        </a:rPr>
                        <a:t> to implement </a:t>
                      </a:r>
                      <a:r>
                        <a:rPr lang="en-US" sz="1100" dirty="0" smtClean="0">
                          <a:solidFill>
                            <a:schemeClr val="tx1">
                              <a:lumMod val="65000"/>
                              <a:lumOff val="35000"/>
                            </a:schemeClr>
                          </a:solidFill>
                          <a:latin typeface="Calibri" panose="020F0502020204030204" pitchFamily="34" charset="0"/>
                        </a:rPr>
                        <a:t>HPV testing as</a:t>
                      </a:r>
                      <a:r>
                        <a:rPr lang="en-US" sz="1100" baseline="0" dirty="0" smtClean="0">
                          <a:solidFill>
                            <a:schemeClr val="tx1">
                              <a:lumMod val="65000"/>
                              <a:lumOff val="35000"/>
                            </a:schemeClr>
                          </a:solidFill>
                          <a:latin typeface="Calibri" panose="020F0502020204030204" pitchFamily="34" charset="0"/>
                        </a:rPr>
                        <a:t> test of cure as part of the Provincial Screening Program.</a:t>
                      </a:r>
                      <a:endParaRPr lang="en-CA" sz="1100" strike="sngStrike" dirty="0" smtClean="0">
                        <a:solidFill>
                          <a:schemeClr val="tx1">
                            <a:lumMod val="65000"/>
                            <a:lumOff val="35000"/>
                          </a:schemeClr>
                        </a:solidFill>
                        <a:latin typeface="Calibri" panose="020F0502020204030204" pitchFamily="34" charset="0"/>
                      </a:endParaRPr>
                    </a:p>
                  </a:txBody>
                  <a:tcPr/>
                </a:tc>
              </a:tr>
              <a:tr h="488343">
                <a:tc>
                  <a:txBody>
                    <a:bodyPr/>
                    <a:lstStyle/>
                    <a:p>
                      <a:pPr algn="ctr"/>
                      <a:r>
                        <a:rPr lang="en-CA" sz="1100" b="1" dirty="0" smtClean="0">
                          <a:solidFill>
                            <a:schemeClr val="tx1">
                              <a:lumMod val="65000"/>
                              <a:lumOff val="35000"/>
                            </a:schemeClr>
                          </a:solidFill>
                          <a:latin typeface="Calibri" panose="020F0502020204030204" pitchFamily="34" charset="0"/>
                        </a:rPr>
                        <a:t>NS</a:t>
                      </a:r>
                      <a:endParaRPr lang="en-CA" sz="1100" b="1" dirty="0">
                        <a:solidFill>
                          <a:schemeClr val="tx1">
                            <a:lumMod val="65000"/>
                            <a:lumOff val="35000"/>
                          </a:schemeClr>
                        </a:solidFill>
                        <a:latin typeface="Calibri" panose="020F050202020403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dirty="0" smtClean="0">
                          <a:solidFill>
                            <a:schemeClr val="tx1">
                              <a:lumMod val="65000"/>
                              <a:lumOff val="35000"/>
                            </a:schemeClr>
                          </a:solidFill>
                          <a:latin typeface="Calibri" panose="020F0502020204030204" pitchFamily="34" charset="0"/>
                        </a:rPr>
                        <a:t>Yes. In Halifax</a:t>
                      </a:r>
                      <a:r>
                        <a:rPr lang="en-US" sz="1100" b="0" baseline="0" dirty="0" smtClean="0">
                          <a:solidFill>
                            <a:schemeClr val="tx1">
                              <a:lumMod val="65000"/>
                              <a:lumOff val="35000"/>
                            </a:schemeClr>
                          </a:solidFill>
                          <a:latin typeface="Calibri" panose="020F0502020204030204" pitchFamily="34" charset="0"/>
                        </a:rPr>
                        <a:t> HPV testing i</a:t>
                      </a:r>
                      <a:r>
                        <a:rPr lang="en-US" sz="1100" b="0" dirty="0" smtClean="0">
                          <a:solidFill>
                            <a:schemeClr val="tx1">
                              <a:lumMod val="65000"/>
                              <a:lumOff val="35000"/>
                            </a:schemeClr>
                          </a:solidFill>
                          <a:latin typeface="Calibri" panose="020F0502020204030204" pitchFamily="34" charset="0"/>
                        </a:rPr>
                        <a:t>s used for test of cure and to help with triage of cases. </a:t>
                      </a:r>
                      <a:endParaRPr lang="en-CA" sz="1100" b="0" dirty="0" smtClean="0">
                        <a:solidFill>
                          <a:schemeClr val="tx1">
                            <a:lumMod val="65000"/>
                            <a:lumOff val="35000"/>
                          </a:schemeClr>
                        </a:solidFill>
                        <a:latin typeface="Calibri" panose="020F050202020403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dirty="0" smtClean="0">
                          <a:solidFill>
                            <a:schemeClr val="tx1">
                              <a:lumMod val="65000"/>
                              <a:lumOff val="35000"/>
                            </a:schemeClr>
                          </a:solidFill>
                          <a:latin typeface="Calibri" panose="020F0502020204030204" pitchFamily="34" charset="0"/>
                        </a:rPr>
                        <a:t>Roche test</a:t>
                      </a:r>
                      <a:endParaRPr lang="en-CA" sz="1100" b="0" dirty="0" smtClean="0">
                        <a:solidFill>
                          <a:schemeClr val="tx1">
                            <a:lumMod val="65000"/>
                            <a:lumOff val="35000"/>
                          </a:schemeClr>
                        </a:solidFill>
                        <a:latin typeface="Calibri" panose="020F050202020403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dirty="0" smtClean="0">
                          <a:solidFill>
                            <a:schemeClr val="tx1">
                              <a:lumMod val="65000"/>
                              <a:lumOff val="35000"/>
                            </a:schemeClr>
                          </a:solidFill>
                          <a:latin typeface="Calibri" panose="020F0502020204030204" pitchFamily="34" charset="0"/>
                        </a:rPr>
                        <a:t>Yes at 6 months with Pap. Not used by all colposcopists.</a:t>
                      </a:r>
                      <a:endParaRPr lang="en-CA" sz="1100" b="0" dirty="0" smtClean="0">
                        <a:solidFill>
                          <a:schemeClr val="tx1">
                            <a:lumMod val="65000"/>
                            <a:lumOff val="35000"/>
                          </a:schemeClr>
                        </a:solidFill>
                        <a:latin typeface="Calibri" panose="020F0502020204030204" pitchFamily="34" charset="0"/>
                      </a:endParaRPr>
                    </a:p>
                  </a:txBody>
                  <a:tcPr/>
                </a:tc>
              </a:tr>
              <a:tr h="439699">
                <a:tc>
                  <a:txBody>
                    <a:bodyPr/>
                    <a:lstStyle/>
                    <a:p>
                      <a:pPr algn="ctr"/>
                      <a:r>
                        <a:rPr lang="en-CA" sz="1100" b="1" dirty="0" smtClean="0">
                          <a:solidFill>
                            <a:schemeClr val="tx1">
                              <a:lumMod val="65000"/>
                              <a:lumOff val="35000"/>
                            </a:schemeClr>
                          </a:solidFill>
                          <a:latin typeface="Calibri" panose="020F0502020204030204" pitchFamily="34" charset="0"/>
                        </a:rPr>
                        <a:t>PEI</a:t>
                      </a:r>
                      <a:endParaRPr lang="en-CA" sz="1100" b="1" dirty="0">
                        <a:solidFill>
                          <a:schemeClr val="tx1">
                            <a:lumMod val="65000"/>
                            <a:lumOff val="35000"/>
                          </a:schemeClr>
                        </a:solidFill>
                        <a:latin typeface="Calibri" panose="020F050202020403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100" kern="1200" dirty="0" smtClean="0">
                          <a:solidFill>
                            <a:schemeClr val="tx1">
                              <a:lumMod val="65000"/>
                              <a:lumOff val="35000"/>
                            </a:schemeClr>
                          </a:solidFill>
                          <a:latin typeface="Calibri" panose="020F0502020204030204" pitchFamily="34" charset="0"/>
                          <a:ea typeface="+mn-ea"/>
                          <a:cs typeface="+mn-cs"/>
                        </a:rPr>
                        <a:t>No</a:t>
                      </a:r>
                      <a:endParaRPr kumimoji="0" lang="en-CA" sz="1100" kern="1200" dirty="0" smtClean="0">
                        <a:solidFill>
                          <a:schemeClr val="tx1">
                            <a:lumMod val="65000"/>
                            <a:lumOff val="35000"/>
                          </a:schemeClr>
                        </a:solidFill>
                        <a:latin typeface="Calibri" panose="020F0502020204030204" pitchFamily="34" charset="0"/>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100" kern="1200" dirty="0" smtClean="0">
                          <a:solidFill>
                            <a:schemeClr val="tx1">
                              <a:lumMod val="65000"/>
                              <a:lumOff val="35000"/>
                            </a:schemeClr>
                          </a:solidFill>
                          <a:latin typeface="Calibri" panose="020F0502020204030204" pitchFamily="34" charset="0"/>
                          <a:ea typeface="+mn-ea"/>
                          <a:cs typeface="+mn-cs"/>
                        </a:rPr>
                        <a:t>N/A</a:t>
                      </a:r>
                      <a:endParaRPr kumimoji="0" lang="en-CA" sz="1100" kern="1200" dirty="0" smtClean="0">
                        <a:solidFill>
                          <a:schemeClr val="tx1">
                            <a:lumMod val="65000"/>
                            <a:lumOff val="35000"/>
                          </a:schemeClr>
                        </a:solidFill>
                        <a:latin typeface="Calibri" panose="020F0502020204030204" pitchFamily="34" charset="0"/>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100" kern="1200" dirty="0" smtClean="0">
                          <a:solidFill>
                            <a:schemeClr val="tx1">
                              <a:lumMod val="65000"/>
                              <a:lumOff val="35000"/>
                            </a:schemeClr>
                          </a:solidFill>
                          <a:latin typeface="Calibri" panose="020F0502020204030204" pitchFamily="34" charset="0"/>
                          <a:ea typeface="+mn-ea"/>
                          <a:cs typeface="+mn-cs"/>
                        </a:rPr>
                        <a:t>No</a:t>
                      </a:r>
                      <a:endParaRPr kumimoji="0" lang="en-CA" sz="1100" kern="1200" dirty="0" smtClean="0">
                        <a:solidFill>
                          <a:schemeClr val="tx1">
                            <a:lumMod val="65000"/>
                            <a:lumOff val="35000"/>
                          </a:schemeClr>
                        </a:solidFill>
                        <a:latin typeface="Calibri" panose="020F0502020204030204" pitchFamily="34" charset="0"/>
                        <a:ea typeface="+mn-ea"/>
                        <a:cs typeface="+mn-cs"/>
                      </a:endParaRPr>
                    </a:p>
                  </a:txBody>
                  <a:tcPr/>
                </a:tc>
              </a:tr>
              <a:tr h="439699">
                <a:tc>
                  <a:txBody>
                    <a:bodyPr/>
                    <a:lstStyle/>
                    <a:p>
                      <a:pPr algn="ctr"/>
                      <a:r>
                        <a:rPr lang="en-CA" sz="1100" b="1" dirty="0" smtClean="0">
                          <a:solidFill>
                            <a:schemeClr val="tx1">
                              <a:lumMod val="65000"/>
                              <a:lumOff val="35000"/>
                            </a:schemeClr>
                          </a:solidFill>
                          <a:latin typeface="Calibri" panose="020F0502020204030204" pitchFamily="34" charset="0"/>
                        </a:rPr>
                        <a:t>NL</a:t>
                      </a:r>
                      <a:endParaRPr lang="en-CA" sz="1100" b="1" dirty="0">
                        <a:solidFill>
                          <a:schemeClr val="tx1">
                            <a:lumMod val="65000"/>
                            <a:lumOff val="35000"/>
                          </a:schemeClr>
                        </a:solidFill>
                        <a:latin typeface="Calibri" panose="020F0502020204030204" pitchFamily="34" charset="0"/>
                      </a:endParaRPr>
                    </a:p>
                  </a:txBody>
                  <a:tcPr/>
                </a:tc>
                <a:tc>
                  <a:txBody>
                    <a:bodyPr/>
                    <a:lstStyle/>
                    <a:p>
                      <a:pPr algn="l"/>
                      <a:r>
                        <a:rPr lang="en-US" sz="1100" dirty="0" smtClean="0">
                          <a:solidFill>
                            <a:schemeClr val="tx1">
                              <a:lumMod val="65000"/>
                              <a:lumOff val="35000"/>
                            </a:schemeClr>
                          </a:solidFill>
                          <a:latin typeface="Calibri" panose="020F0502020204030204" pitchFamily="34" charset="0"/>
                        </a:rPr>
                        <a:t>No</a:t>
                      </a:r>
                      <a:endParaRPr lang="en-CA" sz="1100" dirty="0">
                        <a:solidFill>
                          <a:schemeClr val="tx1">
                            <a:lumMod val="65000"/>
                            <a:lumOff val="35000"/>
                          </a:schemeClr>
                        </a:solidFill>
                        <a:latin typeface="Calibri" panose="020F0502020204030204" pitchFamily="34" charset="0"/>
                      </a:endParaRPr>
                    </a:p>
                  </a:txBody>
                  <a:tcPr/>
                </a:tc>
                <a:tc>
                  <a:txBody>
                    <a:bodyPr/>
                    <a:lstStyle/>
                    <a:p>
                      <a:pPr algn="l"/>
                      <a:r>
                        <a:rPr lang="en-US" sz="1100" dirty="0" smtClean="0">
                          <a:solidFill>
                            <a:schemeClr val="tx1">
                              <a:lumMod val="65000"/>
                              <a:lumOff val="35000"/>
                            </a:schemeClr>
                          </a:solidFill>
                          <a:latin typeface="Calibri" panose="020F0502020204030204" pitchFamily="34" charset="0"/>
                        </a:rPr>
                        <a:t>N/A</a:t>
                      </a:r>
                      <a:endParaRPr lang="en-CA" sz="1100" dirty="0">
                        <a:solidFill>
                          <a:schemeClr val="tx1">
                            <a:lumMod val="65000"/>
                            <a:lumOff val="35000"/>
                          </a:schemeClr>
                        </a:solidFill>
                        <a:latin typeface="Calibri" panose="020F0502020204030204" pitchFamily="34" charset="0"/>
                      </a:endParaRPr>
                    </a:p>
                  </a:txBody>
                  <a:tcPr/>
                </a:tc>
                <a:tc>
                  <a:txBody>
                    <a:bodyPr/>
                    <a:lstStyle/>
                    <a:p>
                      <a:pPr algn="l"/>
                      <a:r>
                        <a:rPr lang="en-US" sz="1100" dirty="0" smtClean="0">
                          <a:solidFill>
                            <a:schemeClr val="tx1">
                              <a:lumMod val="65000"/>
                              <a:lumOff val="35000"/>
                            </a:schemeClr>
                          </a:solidFill>
                          <a:latin typeface="Calibri" panose="020F0502020204030204" pitchFamily="34" charset="0"/>
                        </a:rPr>
                        <a:t>No</a:t>
                      </a:r>
                      <a:endParaRPr lang="en-CA" sz="1100" dirty="0">
                        <a:solidFill>
                          <a:schemeClr val="tx1">
                            <a:lumMod val="65000"/>
                            <a:lumOff val="35000"/>
                          </a:schemeClr>
                        </a:solidFill>
                        <a:latin typeface="Calibri" panose="020F0502020204030204" pitchFamily="34" charset="0"/>
                      </a:endParaRPr>
                    </a:p>
                  </a:txBody>
                  <a:tcPr/>
                </a:tc>
              </a:tr>
            </a:tbl>
          </a:graphicData>
        </a:graphic>
      </p:graphicFrame>
      <p:sp>
        <p:nvSpPr>
          <p:cNvPr id="3" name="Rectangle 2"/>
          <p:cNvSpPr/>
          <p:nvPr/>
        </p:nvSpPr>
        <p:spPr>
          <a:xfrm>
            <a:off x="228600" y="6488668"/>
            <a:ext cx="1205779" cy="246221"/>
          </a:xfrm>
          <a:prstGeom prst="rect">
            <a:avLst/>
          </a:prstGeom>
        </p:spPr>
        <p:txBody>
          <a:bodyPr wrap="none">
            <a:spAutoFit/>
          </a:bodyPr>
          <a:lstStyle/>
          <a:p>
            <a:r>
              <a:rPr lang="en-US" sz="1000" dirty="0">
                <a:solidFill>
                  <a:schemeClr val="tx1">
                    <a:lumMod val="65000"/>
                    <a:lumOff val="35000"/>
                  </a:schemeClr>
                </a:solidFill>
                <a:latin typeface="Calibri" panose="020F0502020204030204" pitchFamily="34" charset="0"/>
              </a:rPr>
              <a:t>N/A: Not applicable</a:t>
            </a:r>
          </a:p>
        </p:txBody>
      </p:sp>
      <p:sp>
        <p:nvSpPr>
          <p:cNvPr id="6" name="Rectangle 5"/>
          <p:cNvSpPr/>
          <p:nvPr/>
        </p:nvSpPr>
        <p:spPr>
          <a:xfrm>
            <a:off x="6343934" y="6502516"/>
            <a:ext cx="2590799" cy="246221"/>
          </a:xfrm>
          <a:prstGeom prst="rect">
            <a:avLst/>
          </a:prstGeom>
          <a:solidFill>
            <a:schemeClr val="bg1"/>
          </a:solidFill>
        </p:spPr>
        <p:txBody>
          <a:bodyPr wrap="square">
            <a:spAutoFit/>
          </a:bodyPr>
          <a:lstStyle/>
          <a:p>
            <a:endParaRPr lang="en-US" sz="1000" dirty="0">
              <a:solidFill>
                <a:schemeClr val="tx1">
                  <a:lumMod val="65000"/>
                  <a:lumOff val="35000"/>
                </a:schemeClr>
              </a:solidFill>
              <a:latin typeface="Calibri" panose="020F0502020204030204" pitchFamily="34" charset="0"/>
            </a:endParaRPr>
          </a:p>
        </p:txBody>
      </p:sp>
    </p:spTree>
    <p:extLst>
      <p:ext uri="{BB962C8B-B14F-4D97-AF65-F5344CB8AC3E}">
        <p14:creationId xmlns:p14="http://schemas.microsoft.com/office/powerpoint/2010/main" val="30667143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5"/>
          <p:cNvSpPr txBox="1">
            <a:spLocks/>
          </p:cNvSpPr>
          <p:nvPr/>
        </p:nvSpPr>
        <p:spPr>
          <a:xfrm>
            <a:off x="899592" y="3657600"/>
            <a:ext cx="7558608" cy="2334344"/>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CA" sz="2200" dirty="0" smtClean="0">
                <a:solidFill>
                  <a:schemeClr val="tx1">
                    <a:lumMod val="65000"/>
                    <a:lumOff val="35000"/>
                  </a:schemeClr>
                </a:solidFill>
                <a:latin typeface="Calibri" panose="020F0502020204030204" pitchFamily="34" charset="0"/>
              </a:rPr>
              <a:t>HPV Immunization is offered to children in all provinces and territories, generally between grades 4 and 7. While these programs were initially available to girls only, some school-based immunization programs have been expanded to include boys. Some provinces also offer </a:t>
            </a:r>
            <a:r>
              <a:rPr lang="en-US" sz="2200" dirty="0" smtClean="0">
                <a:solidFill>
                  <a:schemeClr val="tx1">
                    <a:lumMod val="65000"/>
                    <a:lumOff val="35000"/>
                  </a:schemeClr>
                </a:solidFill>
                <a:latin typeface="Calibri" panose="020F0502020204030204" pitchFamily="34" charset="0"/>
              </a:rPr>
              <a:t>extended </a:t>
            </a:r>
            <a:r>
              <a:rPr lang="en-US" sz="2200" dirty="0">
                <a:solidFill>
                  <a:schemeClr val="tx1">
                    <a:lumMod val="65000"/>
                    <a:lumOff val="35000"/>
                  </a:schemeClr>
                </a:solidFill>
                <a:latin typeface="Calibri" panose="020F0502020204030204" pitchFamily="34" charset="0"/>
              </a:rPr>
              <a:t>eligibility </a:t>
            </a:r>
            <a:r>
              <a:rPr lang="en-US" sz="2200" dirty="0" smtClean="0">
                <a:solidFill>
                  <a:schemeClr val="tx1">
                    <a:lumMod val="65000"/>
                    <a:lumOff val="35000"/>
                  </a:schemeClr>
                </a:solidFill>
                <a:latin typeface="Calibri" panose="020F0502020204030204" pitchFamily="34" charset="0"/>
              </a:rPr>
              <a:t>programs to those </a:t>
            </a:r>
            <a:r>
              <a:rPr lang="en-US" sz="2200" dirty="0">
                <a:solidFill>
                  <a:schemeClr val="tx1">
                    <a:lumMod val="65000"/>
                    <a:lumOff val="35000"/>
                  </a:schemeClr>
                </a:solidFill>
                <a:latin typeface="Calibri" panose="020F0502020204030204" pitchFamily="34" charset="0"/>
              </a:rPr>
              <a:t>who did not receive or did not complete the HPV vaccine series at the provincially-specified grade or </a:t>
            </a:r>
            <a:r>
              <a:rPr lang="en-US" sz="2200" dirty="0" smtClean="0">
                <a:solidFill>
                  <a:schemeClr val="tx1">
                    <a:lumMod val="65000"/>
                    <a:lumOff val="35000"/>
                  </a:schemeClr>
                </a:solidFill>
                <a:latin typeface="Calibri" panose="020F0502020204030204" pitchFamily="34" charset="0"/>
              </a:rPr>
              <a:t>age. </a:t>
            </a:r>
            <a:endParaRPr lang="en-CA" sz="2200" dirty="0">
              <a:solidFill>
                <a:schemeClr val="tx1">
                  <a:lumMod val="65000"/>
                  <a:lumOff val="35000"/>
                </a:schemeClr>
              </a:solidFill>
              <a:latin typeface="Calibri" panose="020F0502020204030204" pitchFamily="34" charset="0"/>
            </a:endParaRPr>
          </a:p>
        </p:txBody>
      </p:sp>
      <p:sp>
        <p:nvSpPr>
          <p:cNvPr id="7" name="Title 4"/>
          <p:cNvSpPr txBox="1">
            <a:spLocks/>
          </p:cNvSpPr>
          <p:nvPr/>
        </p:nvSpPr>
        <p:spPr>
          <a:xfrm>
            <a:off x="685800" y="2130425"/>
            <a:ext cx="7772400" cy="147002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b="1" kern="1200">
                <a:solidFill>
                  <a:schemeClr val="tx1">
                    <a:lumMod val="65000"/>
                    <a:lumOff val="35000"/>
                  </a:schemeClr>
                </a:solidFill>
                <a:latin typeface="+mj-lt"/>
                <a:ea typeface="+mj-ea"/>
                <a:cs typeface="+mj-cs"/>
              </a:defRPr>
            </a:lvl1pPr>
          </a:lstStyle>
          <a:p>
            <a:pPr algn="ctr"/>
            <a:r>
              <a:rPr lang="en-CA" dirty="0" smtClean="0">
                <a:latin typeface="Calibri" panose="020F0502020204030204" pitchFamily="34" charset="0"/>
              </a:rPr>
              <a:t>HPV Immunization Programs in Canada</a:t>
            </a:r>
            <a:endParaRPr lang="en-CA" dirty="0">
              <a:latin typeface="Calibri" panose="020F0502020204030204" pitchFamily="34" charset="0"/>
            </a:endParaRPr>
          </a:p>
        </p:txBody>
      </p:sp>
    </p:spTree>
    <p:extLst>
      <p:ext uri="{BB962C8B-B14F-4D97-AF65-F5344CB8AC3E}">
        <p14:creationId xmlns:p14="http://schemas.microsoft.com/office/powerpoint/2010/main" val="4745798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304800"/>
            <a:ext cx="7013448" cy="914400"/>
          </a:xfrm>
        </p:spPr>
        <p:txBody>
          <a:bodyPr/>
          <a:lstStyle/>
          <a:p>
            <a:r>
              <a:rPr lang="en-US" sz="3200" b="1" dirty="0" smtClean="0">
                <a:latin typeface="Calibri" panose="020F0502020204030204" pitchFamily="34" charset="0"/>
              </a:rPr>
              <a:t>HPV Immunization Programs in Canada </a:t>
            </a:r>
            <a:r>
              <a:rPr lang="en-CA" sz="3200" b="1" dirty="0" smtClean="0">
                <a:latin typeface="Calibri" panose="020F0502020204030204" pitchFamily="34" charset="0"/>
              </a:rPr>
              <a:t>– Highlights </a:t>
            </a:r>
            <a:r>
              <a:rPr lang="en-CA" sz="3200" b="1" dirty="0">
                <a:latin typeface="Calibri" panose="020F0502020204030204" pitchFamily="34" charset="0"/>
              </a:rPr>
              <a:t/>
            </a:r>
            <a:br>
              <a:rPr lang="en-CA" sz="3200" b="1" dirty="0">
                <a:latin typeface="Calibri" panose="020F0502020204030204" pitchFamily="34" charset="0"/>
              </a:rPr>
            </a:br>
            <a:endParaRPr lang="en-CA" sz="3200" b="1" dirty="0"/>
          </a:p>
        </p:txBody>
      </p:sp>
      <p:sp>
        <p:nvSpPr>
          <p:cNvPr id="3" name="Content Placeholder 2"/>
          <p:cNvSpPr>
            <a:spLocks noGrp="1"/>
          </p:cNvSpPr>
          <p:nvPr>
            <p:ph sz="quarter" idx="1"/>
          </p:nvPr>
        </p:nvSpPr>
        <p:spPr>
          <a:xfrm>
            <a:off x="304800" y="1600200"/>
            <a:ext cx="8610600" cy="4495800"/>
          </a:xfrm>
        </p:spPr>
        <p:txBody>
          <a:bodyPr/>
          <a:lstStyle/>
          <a:p>
            <a:pPr marL="0" indent="0">
              <a:buClrTx/>
              <a:buNone/>
            </a:pPr>
            <a:r>
              <a:rPr lang="en-US" sz="1600" dirty="0">
                <a:latin typeface="Calibri" panose="020F0502020204030204" pitchFamily="34" charset="0"/>
              </a:rPr>
              <a:t>HPV Immunization – Program Details (refer to slide #</a:t>
            </a:r>
            <a:r>
              <a:rPr lang="en-US" sz="1600" dirty="0" smtClean="0">
                <a:latin typeface="Calibri" panose="020F0502020204030204" pitchFamily="34" charset="0"/>
              </a:rPr>
              <a:t>33)</a:t>
            </a:r>
            <a:endParaRPr lang="en-US" sz="1600" dirty="0">
              <a:latin typeface="Calibri" panose="020F0502020204030204" pitchFamily="34" charset="0"/>
            </a:endParaRPr>
          </a:p>
          <a:p>
            <a:pPr>
              <a:buClrTx/>
              <a:buFont typeface="Arial" panose="020B0604020202020204" pitchFamily="34" charset="0"/>
              <a:buChar char="•"/>
            </a:pPr>
            <a:r>
              <a:rPr lang="en-US" sz="1600" dirty="0">
                <a:latin typeface="Calibri" panose="020F0502020204030204" pitchFamily="34" charset="0"/>
              </a:rPr>
              <a:t>Every province and territory has a school-based </a:t>
            </a:r>
            <a:r>
              <a:rPr lang="en-US" sz="1600" dirty="0" smtClean="0">
                <a:latin typeface="Calibri" panose="020F0502020204030204" pitchFamily="34" charset="0"/>
              </a:rPr>
              <a:t>HPV immunization program for </a:t>
            </a:r>
            <a:r>
              <a:rPr lang="en-US" sz="1600" dirty="0">
                <a:latin typeface="Calibri" panose="020F0502020204030204" pitchFamily="34" charset="0"/>
              </a:rPr>
              <a:t>girls. Ten provinces </a:t>
            </a:r>
            <a:r>
              <a:rPr lang="en-US" sz="1600" dirty="0" smtClean="0">
                <a:latin typeface="Calibri" panose="020F0502020204030204" pitchFamily="34" charset="0"/>
              </a:rPr>
              <a:t>have </a:t>
            </a:r>
            <a:r>
              <a:rPr lang="en-US" sz="1600" dirty="0">
                <a:latin typeface="Calibri" panose="020F0502020204030204" pitchFamily="34" charset="0"/>
              </a:rPr>
              <a:t>begun or announced a school-based </a:t>
            </a:r>
            <a:r>
              <a:rPr lang="en-US" sz="1600" dirty="0" smtClean="0">
                <a:latin typeface="Calibri" panose="020F0502020204030204" pitchFamily="34" charset="0"/>
              </a:rPr>
              <a:t>HPV immunization program for </a:t>
            </a:r>
            <a:r>
              <a:rPr lang="en-US" sz="1600" dirty="0">
                <a:latin typeface="Calibri" panose="020F0502020204030204" pitchFamily="34" charset="0"/>
              </a:rPr>
              <a:t>boys. Vaccines are available outside of the program in every province and territory. </a:t>
            </a:r>
          </a:p>
          <a:p>
            <a:pPr marL="0" indent="0">
              <a:buClrTx/>
              <a:buNone/>
            </a:pPr>
            <a:r>
              <a:rPr lang="en-US" sz="1600" dirty="0">
                <a:latin typeface="Calibri" panose="020F0502020204030204" pitchFamily="34" charset="0"/>
              </a:rPr>
              <a:t>Reported Rates for School-based HPV Immunization Programs for Girls (refer to slides #</a:t>
            </a:r>
            <a:r>
              <a:rPr lang="en-US" sz="1600" dirty="0" smtClean="0">
                <a:latin typeface="Calibri" panose="020F0502020204030204" pitchFamily="34" charset="0"/>
              </a:rPr>
              <a:t>34-37)</a:t>
            </a:r>
            <a:endParaRPr lang="en-US" sz="1600" dirty="0">
              <a:latin typeface="Calibri" panose="020F0502020204030204" pitchFamily="34" charset="0"/>
            </a:endParaRPr>
          </a:p>
          <a:p>
            <a:pPr>
              <a:buClrTx/>
              <a:buFont typeface="Arial" panose="020B0604020202020204" pitchFamily="34" charset="0"/>
              <a:buChar char="•"/>
            </a:pPr>
            <a:r>
              <a:rPr lang="en-US" sz="1600" dirty="0">
                <a:latin typeface="Calibri" panose="020F0502020204030204" pitchFamily="34" charset="0"/>
              </a:rPr>
              <a:t>HPV vaccination is offered to girls between Grades 4 and 7 on a 2 or 3 dose schedule in all provinces and territories. Immunization uptake </a:t>
            </a:r>
            <a:r>
              <a:rPr lang="en-US" sz="1600" dirty="0" smtClean="0">
                <a:latin typeface="Calibri" panose="020F0502020204030204" pitchFamily="34" charset="0"/>
              </a:rPr>
              <a:t>ranges across jurisdictions from 49% to 92%. </a:t>
            </a:r>
            <a:endParaRPr lang="en-US" sz="1600" dirty="0">
              <a:latin typeface="Calibri" panose="020F0502020204030204" pitchFamily="34" charset="0"/>
            </a:endParaRPr>
          </a:p>
          <a:p>
            <a:pPr marL="0" indent="0">
              <a:buClrTx/>
              <a:buNone/>
            </a:pPr>
            <a:r>
              <a:rPr lang="en-US" sz="1600" dirty="0">
                <a:latin typeface="Calibri" panose="020F0502020204030204" pitchFamily="34" charset="0"/>
              </a:rPr>
              <a:t>Reported Rates for School-based HPV Immunization Programs for Boys (refer to slides #</a:t>
            </a:r>
            <a:r>
              <a:rPr lang="en-US" sz="1600" dirty="0" smtClean="0">
                <a:latin typeface="Calibri" panose="020F0502020204030204" pitchFamily="34" charset="0"/>
              </a:rPr>
              <a:t>38-41)</a:t>
            </a:r>
            <a:endParaRPr lang="en-US" sz="1600" dirty="0">
              <a:latin typeface="Calibri" panose="020F0502020204030204" pitchFamily="34" charset="0"/>
            </a:endParaRPr>
          </a:p>
          <a:p>
            <a:pPr>
              <a:buClrTx/>
              <a:buFont typeface="Arial" panose="020B0604020202020204" pitchFamily="34" charset="0"/>
              <a:buChar char="•"/>
            </a:pPr>
            <a:r>
              <a:rPr lang="en-US" sz="1600" dirty="0">
                <a:latin typeface="Calibri" panose="020F0502020204030204" pitchFamily="34" charset="0"/>
              </a:rPr>
              <a:t>Most provinces and territories </a:t>
            </a:r>
            <a:r>
              <a:rPr lang="en-US" sz="1600" dirty="0" smtClean="0">
                <a:latin typeface="Calibri" panose="020F0502020204030204" pitchFamily="34" charset="0"/>
              </a:rPr>
              <a:t>have expanded </a:t>
            </a:r>
            <a:r>
              <a:rPr lang="en-US" sz="1600" dirty="0">
                <a:latin typeface="Calibri" panose="020F0502020204030204" pitchFamily="34" charset="0"/>
              </a:rPr>
              <a:t>school-based HPV vaccination programs to include boys. As with girls, this immunization is generally offered at some point between Grade 4 and Grade 7 on a 2 or 3 dose schedule. </a:t>
            </a:r>
            <a:r>
              <a:rPr lang="en-US" sz="1600" dirty="0" smtClean="0">
                <a:latin typeface="Calibri" panose="020F0502020204030204" pitchFamily="34" charset="0"/>
              </a:rPr>
              <a:t>Immunization </a:t>
            </a:r>
            <a:r>
              <a:rPr lang="en-US" sz="1600" dirty="0">
                <a:latin typeface="Calibri" panose="020F0502020204030204" pitchFamily="34" charset="0"/>
              </a:rPr>
              <a:t>uptake data is not yet available for many provinces and territories. </a:t>
            </a:r>
          </a:p>
          <a:p>
            <a:pPr marL="0" indent="0">
              <a:buClrTx/>
              <a:buNone/>
            </a:pPr>
            <a:r>
              <a:rPr lang="en-US" sz="1600" dirty="0">
                <a:latin typeface="Calibri" panose="020F0502020204030204" pitchFamily="34" charset="0"/>
              </a:rPr>
              <a:t>Publicly-funded HPV Immunization Programs: Extended Eligibility Component (refer to slides </a:t>
            </a:r>
            <a:r>
              <a:rPr lang="en-US" sz="1600" dirty="0" smtClean="0">
                <a:latin typeface="Calibri" panose="020F0502020204030204" pitchFamily="34" charset="0"/>
              </a:rPr>
              <a:t>#42-44)</a:t>
            </a:r>
            <a:endParaRPr lang="en-US" sz="1600" dirty="0">
              <a:latin typeface="Calibri" panose="020F0502020204030204" pitchFamily="34" charset="0"/>
            </a:endParaRPr>
          </a:p>
          <a:p>
            <a:pPr>
              <a:buClrTx/>
              <a:buFont typeface="Arial" panose="020B0604020202020204" pitchFamily="34" charset="0"/>
              <a:buChar char="•"/>
            </a:pPr>
            <a:r>
              <a:rPr lang="en-US" sz="1600" dirty="0" smtClean="0">
                <a:latin typeface="Calibri" panose="020F0502020204030204" pitchFamily="34" charset="0"/>
              </a:rPr>
              <a:t>Nine provinces </a:t>
            </a:r>
            <a:r>
              <a:rPr lang="en-US" sz="1600" dirty="0">
                <a:latin typeface="Calibri" panose="020F0502020204030204" pitchFamily="34" charset="0"/>
              </a:rPr>
              <a:t>and </a:t>
            </a:r>
            <a:r>
              <a:rPr lang="en-US" sz="1600" dirty="0" smtClean="0">
                <a:latin typeface="Calibri" panose="020F0502020204030204" pitchFamily="34" charset="0"/>
              </a:rPr>
              <a:t>two territories </a:t>
            </a:r>
            <a:r>
              <a:rPr lang="en-US" sz="1600" dirty="0">
                <a:latin typeface="Calibri" panose="020F0502020204030204" pitchFamily="34" charset="0"/>
              </a:rPr>
              <a:t>have extended eligibility components to allow for those who did not receive or did not complete the HPV vaccine series at the provincially-specified grade or age to receive the publicly-funded vaccine if meeting certain eligibility criteria. </a:t>
            </a:r>
          </a:p>
          <a:p>
            <a:pPr marL="0" indent="0">
              <a:buNone/>
            </a:pPr>
            <a:endParaRPr lang="en-CA" sz="1600" dirty="0">
              <a:latin typeface="Calibri" panose="020F0502020204030204" pitchFamily="34" charset="0"/>
            </a:endParaRPr>
          </a:p>
        </p:txBody>
      </p:sp>
    </p:spTree>
    <p:extLst>
      <p:ext uri="{BB962C8B-B14F-4D97-AF65-F5344CB8AC3E}">
        <p14:creationId xmlns:p14="http://schemas.microsoft.com/office/powerpoint/2010/main" val="281931060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38100"/>
            <a:ext cx="6937375" cy="990600"/>
          </a:xfrm>
        </p:spPr>
        <p:txBody>
          <a:bodyPr>
            <a:noAutofit/>
          </a:bodyPr>
          <a:lstStyle/>
          <a:p>
            <a:pPr eaLnBrk="1" fontAlgn="auto" hangingPunct="1">
              <a:spcAft>
                <a:spcPts val="0"/>
              </a:spcAft>
              <a:defRPr/>
            </a:pPr>
            <a:r>
              <a:rPr lang="en-US" sz="3200" b="1" dirty="0" smtClean="0">
                <a:latin typeface="Calibri" pitchFamily="34" charset="0"/>
              </a:rPr>
              <a:t>HPV Immunization – Program </a:t>
            </a:r>
            <a:r>
              <a:rPr lang="en-US" sz="3200" b="1" dirty="0">
                <a:latin typeface="Calibri" panose="020F0502020204030204" pitchFamily="34" charset="0"/>
              </a:rPr>
              <a:t>D</a:t>
            </a:r>
            <a:r>
              <a:rPr lang="en-US" sz="3200" b="1" dirty="0" smtClean="0">
                <a:latin typeface="Calibri" pitchFamily="34" charset="0"/>
              </a:rPr>
              <a:t>etails </a:t>
            </a:r>
            <a:endParaRPr lang="en-US" sz="3200" dirty="0">
              <a:latin typeface="Calibri" pitchFamily="34" charset="0"/>
            </a:endParaRPr>
          </a:p>
        </p:txBody>
      </p:sp>
      <p:graphicFrame>
        <p:nvGraphicFramePr>
          <p:cNvPr id="8" name="Content Placeholder 7"/>
          <p:cNvGraphicFramePr>
            <a:graphicFrameLocks noGrp="1"/>
          </p:cNvGraphicFramePr>
          <p:nvPr>
            <p:ph sz="quarter" idx="1"/>
            <p:extLst>
              <p:ext uri="{D42A27DB-BD31-4B8C-83A1-F6EECF244321}">
                <p14:modId xmlns:p14="http://schemas.microsoft.com/office/powerpoint/2010/main" val="2380365133"/>
              </p:ext>
            </p:extLst>
          </p:nvPr>
        </p:nvGraphicFramePr>
        <p:xfrm>
          <a:off x="225425" y="1737360"/>
          <a:ext cx="8613775" cy="4206240"/>
        </p:xfrm>
        <a:graphic>
          <a:graphicData uri="http://schemas.openxmlformats.org/drawingml/2006/table">
            <a:tbl>
              <a:tblPr firstRow="1" bandRow="1">
                <a:tableStyleId>{5C22544A-7EE6-4342-B048-85BDC9FD1C3A}</a:tableStyleId>
              </a:tblPr>
              <a:tblGrid>
                <a:gridCol w="1440500"/>
                <a:gridCol w="2458913"/>
                <a:gridCol w="2357181"/>
                <a:gridCol w="2357181"/>
              </a:tblGrid>
              <a:tr h="639936">
                <a:tc>
                  <a:txBody>
                    <a:bodyPr/>
                    <a:lstStyle/>
                    <a:p>
                      <a:r>
                        <a:rPr lang="en-CA" sz="1200" dirty="0" smtClean="0">
                          <a:latin typeface="Calibri" panose="020F0502020204030204" pitchFamily="34" charset="0"/>
                        </a:rPr>
                        <a:t>Province</a:t>
                      </a:r>
                      <a:r>
                        <a:rPr lang="en-CA" sz="1200" baseline="0" dirty="0" smtClean="0">
                          <a:latin typeface="Calibri" panose="020F0502020204030204" pitchFamily="34" charset="0"/>
                        </a:rPr>
                        <a:t>/</a:t>
                      </a:r>
                    </a:p>
                    <a:p>
                      <a:r>
                        <a:rPr lang="en-CA" sz="1200" baseline="0" dirty="0" smtClean="0">
                          <a:latin typeface="Calibri" panose="020F0502020204030204" pitchFamily="34" charset="0"/>
                        </a:rPr>
                        <a:t>Territory</a:t>
                      </a:r>
                      <a:endParaRPr lang="en-CA" sz="1200" dirty="0">
                        <a:latin typeface="Calibri" panose="020F0502020204030204" pitchFamily="34" charset="0"/>
                      </a:endParaRPr>
                    </a:p>
                  </a:txBody>
                  <a:tcPr/>
                </a:tc>
                <a:tc>
                  <a:txBody>
                    <a:bodyPr/>
                    <a:lstStyle/>
                    <a:p>
                      <a:r>
                        <a:rPr lang="en-CA" sz="1200" dirty="0" smtClean="0">
                          <a:latin typeface="Calibri" panose="020F0502020204030204" pitchFamily="34" charset="0"/>
                        </a:rPr>
                        <a:t>Is there a school-based strategy for</a:t>
                      </a:r>
                      <a:r>
                        <a:rPr lang="en-CA" sz="1200" baseline="0" dirty="0" smtClean="0">
                          <a:latin typeface="Calibri" panose="020F0502020204030204" pitchFamily="34" charset="0"/>
                        </a:rPr>
                        <a:t> girls</a:t>
                      </a:r>
                      <a:r>
                        <a:rPr lang="en-CA" sz="1200" dirty="0" smtClean="0">
                          <a:latin typeface="Calibri" panose="020F0502020204030204" pitchFamily="34" charset="0"/>
                        </a:rPr>
                        <a:t>?</a:t>
                      </a:r>
                    </a:p>
                    <a:p>
                      <a:r>
                        <a:rPr lang="en-CA" sz="1200" dirty="0" smtClean="0">
                          <a:latin typeface="Calibri" panose="020F0502020204030204" pitchFamily="34" charset="0"/>
                        </a:rPr>
                        <a:t>(Yes/No)</a:t>
                      </a:r>
                      <a:endParaRPr lang="en-CA" sz="1200" dirty="0">
                        <a:latin typeface="Calibri" panose="020F0502020204030204" pitchFamily="34" charset="0"/>
                      </a:endParaRPr>
                    </a:p>
                  </a:txBody>
                  <a:tcPr/>
                </a:tc>
                <a:tc>
                  <a:txBody>
                    <a:bodyPr/>
                    <a:lstStyle/>
                    <a:p>
                      <a:r>
                        <a:rPr lang="en-CA" sz="1200" dirty="0" smtClean="0">
                          <a:solidFill>
                            <a:schemeClr val="bg1"/>
                          </a:solidFill>
                          <a:latin typeface="Calibri" panose="020F0502020204030204" pitchFamily="34" charset="0"/>
                        </a:rPr>
                        <a:t>Is there a school-based strategy for</a:t>
                      </a:r>
                      <a:r>
                        <a:rPr lang="en-CA" sz="1200" baseline="0" dirty="0" smtClean="0">
                          <a:solidFill>
                            <a:schemeClr val="bg1"/>
                          </a:solidFill>
                          <a:latin typeface="Calibri" panose="020F0502020204030204" pitchFamily="34" charset="0"/>
                        </a:rPr>
                        <a:t> boys</a:t>
                      </a:r>
                      <a:r>
                        <a:rPr lang="en-CA" sz="1200" dirty="0" smtClean="0">
                          <a:solidFill>
                            <a:schemeClr val="bg1"/>
                          </a:solidFill>
                          <a:latin typeface="Calibri" panose="020F0502020204030204" pitchFamily="34" charset="0"/>
                        </a:rPr>
                        <a:t>?</a:t>
                      </a:r>
                    </a:p>
                    <a:p>
                      <a:r>
                        <a:rPr lang="en-CA" sz="1200" dirty="0" smtClean="0">
                          <a:latin typeface="Calibri" panose="020F0502020204030204" pitchFamily="34" charset="0"/>
                        </a:rPr>
                        <a:t>(Yes/No)</a:t>
                      </a:r>
                      <a:endParaRPr lang="en-CA" sz="1200" dirty="0">
                        <a:solidFill>
                          <a:schemeClr val="bg1"/>
                        </a:solidFill>
                        <a:latin typeface="Calibri" panose="020F0502020204030204" pitchFamily="34" charset="0"/>
                      </a:endParaRPr>
                    </a:p>
                  </a:txBody>
                  <a:tcPr/>
                </a:tc>
                <a:tc>
                  <a:txBody>
                    <a:bodyPr/>
                    <a:lstStyle/>
                    <a:p>
                      <a:r>
                        <a:rPr lang="en-CA" sz="1200" dirty="0" smtClean="0">
                          <a:latin typeface="Calibri" panose="020F0502020204030204" pitchFamily="34" charset="0"/>
                        </a:rPr>
                        <a:t>Are vaccines available outside the program? (Yes/No)</a:t>
                      </a:r>
                      <a:endParaRPr lang="en-CA" sz="1200" dirty="0">
                        <a:latin typeface="Calibri" panose="020F0502020204030204" pitchFamily="34" charset="0"/>
                      </a:endParaRPr>
                    </a:p>
                  </a:txBody>
                  <a:tcPr/>
                </a:tc>
              </a:tr>
              <a:tr h="274320">
                <a:tc>
                  <a:txBody>
                    <a:bodyPr/>
                    <a:lstStyle/>
                    <a:p>
                      <a:r>
                        <a:rPr lang="en-CA" sz="1100" b="1" dirty="0" smtClean="0">
                          <a:solidFill>
                            <a:schemeClr val="tx1">
                              <a:lumMod val="65000"/>
                              <a:lumOff val="35000"/>
                            </a:schemeClr>
                          </a:solidFill>
                          <a:latin typeface="Calibri" panose="020F0502020204030204" pitchFamily="34" charset="0"/>
                        </a:rPr>
                        <a:t>NU</a:t>
                      </a:r>
                      <a:endParaRPr lang="en-CA" sz="1100" b="1" dirty="0">
                        <a:solidFill>
                          <a:schemeClr val="tx1">
                            <a:lumMod val="65000"/>
                            <a:lumOff val="35000"/>
                          </a:schemeClr>
                        </a:solidFill>
                        <a:latin typeface="Calibri" panose="020F050202020403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chemeClr val="tx1">
                              <a:lumMod val="65000"/>
                              <a:lumOff val="35000"/>
                            </a:schemeClr>
                          </a:solidFill>
                          <a:latin typeface="Calibri" panose="020F0502020204030204" pitchFamily="34" charset="0"/>
                        </a:rPr>
                        <a:t>Yes</a:t>
                      </a:r>
                      <a:endParaRPr lang="en-CA" sz="1100" dirty="0" smtClean="0">
                        <a:solidFill>
                          <a:schemeClr val="tx1">
                            <a:lumMod val="65000"/>
                            <a:lumOff val="35000"/>
                          </a:schemeClr>
                        </a:solidFill>
                        <a:latin typeface="Calibri" panose="020F050202020403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chemeClr val="tx1">
                              <a:lumMod val="65000"/>
                              <a:lumOff val="35000"/>
                            </a:schemeClr>
                          </a:solidFill>
                          <a:latin typeface="Calibri" panose="020F0502020204030204" pitchFamily="34" charset="0"/>
                        </a:rPr>
                        <a:t>No</a:t>
                      </a:r>
                      <a:endParaRPr lang="en-CA" sz="1100" dirty="0" smtClean="0">
                        <a:solidFill>
                          <a:schemeClr val="tx1">
                            <a:lumMod val="65000"/>
                            <a:lumOff val="35000"/>
                          </a:schemeClr>
                        </a:solidFill>
                        <a:latin typeface="Calibri" panose="020F050202020403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0" dirty="0" smtClean="0">
                          <a:solidFill>
                            <a:schemeClr val="tx1">
                              <a:lumMod val="65000"/>
                              <a:lumOff val="35000"/>
                            </a:schemeClr>
                          </a:solidFill>
                          <a:latin typeface="Calibri" panose="020F0502020204030204" pitchFamily="34" charset="0"/>
                          <a:sym typeface="Wingdings"/>
                        </a:rPr>
                        <a:t>Yes</a:t>
                      </a:r>
                      <a:endParaRPr lang="en-CA" sz="1100" b="0" dirty="0" smtClean="0">
                        <a:solidFill>
                          <a:schemeClr val="tx1">
                            <a:lumMod val="65000"/>
                            <a:lumOff val="35000"/>
                          </a:schemeClr>
                        </a:solidFill>
                        <a:latin typeface="Calibri" panose="020F0502020204030204" pitchFamily="34" charset="0"/>
                      </a:endParaRPr>
                    </a:p>
                  </a:txBody>
                  <a:tcPr/>
                </a:tc>
              </a:tr>
              <a:tr h="274320">
                <a:tc>
                  <a:txBody>
                    <a:bodyPr/>
                    <a:lstStyle/>
                    <a:p>
                      <a:r>
                        <a:rPr lang="en-CA" sz="1100" b="1" dirty="0" smtClean="0">
                          <a:solidFill>
                            <a:schemeClr val="tx1">
                              <a:lumMod val="65000"/>
                              <a:lumOff val="35000"/>
                            </a:schemeClr>
                          </a:solidFill>
                          <a:latin typeface="Calibri" panose="020F0502020204030204" pitchFamily="34" charset="0"/>
                        </a:rPr>
                        <a:t>NT</a:t>
                      </a:r>
                      <a:endParaRPr lang="en-CA" sz="1100" b="1" dirty="0">
                        <a:solidFill>
                          <a:schemeClr val="tx1">
                            <a:lumMod val="65000"/>
                            <a:lumOff val="35000"/>
                          </a:schemeClr>
                        </a:solidFill>
                        <a:latin typeface="Calibri" panose="020F0502020204030204" pitchFamily="34" charset="0"/>
                      </a:endParaRPr>
                    </a:p>
                  </a:txBody>
                  <a:tcPr/>
                </a:tc>
                <a:tc>
                  <a:txBody>
                    <a:bodyPr/>
                    <a:lstStyle/>
                    <a:p>
                      <a:pPr algn="ctr"/>
                      <a:r>
                        <a:rPr lang="en-US" sz="1100" dirty="0" smtClean="0">
                          <a:solidFill>
                            <a:schemeClr val="tx1">
                              <a:lumMod val="65000"/>
                              <a:lumOff val="35000"/>
                            </a:schemeClr>
                          </a:solidFill>
                          <a:latin typeface="Calibri" panose="020F0502020204030204" pitchFamily="34" charset="0"/>
                        </a:rPr>
                        <a:t>Yes</a:t>
                      </a:r>
                      <a:endParaRPr lang="en-CA" sz="1100" dirty="0">
                        <a:solidFill>
                          <a:schemeClr val="tx1">
                            <a:lumMod val="65000"/>
                            <a:lumOff val="35000"/>
                          </a:schemeClr>
                        </a:solidFill>
                        <a:latin typeface="Calibri" panose="020F0502020204030204" pitchFamily="34" charset="0"/>
                      </a:endParaRPr>
                    </a:p>
                  </a:txBody>
                  <a:tcPr/>
                </a:tc>
                <a:tc>
                  <a:txBody>
                    <a:bodyPr/>
                    <a:lstStyle/>
                    <a:p>
                      <a:pPr algn="ctr"/>
                      <a:r>
                        <a:rPr lang="en-US" sz="1100" smtClean="0">
                          <a:solidFill>
                            <a:schemeClr val="tx1">
                              <a:lumMod val="65000"/>
                              <a:lumOff val="35000"/>
                            </a:schemeClr>
                          </a:solidFill>
                          <a:latin typeface="Calibri" panose="020F0502020204030204" pitchFamily="34" charset="0"/>
                        </a:rPr>
                        <a:t>----</a:t>
                      </a:r>
                      <a:endParaRPr lang="en-CA" sz="1100" dirty="0">
                        <a:solidFill>
                          <a:schemeClr val="tx1">
                            <a:lumMod val="65000"/>
                            <a:lumOff val="35000"/>
                          </a:schemeClr>
                        </a:solidFill>
                        <a:latin typeface="Calibri" panose="020F0502020204030204" pitchFamily="34" charset="0"/>
                      </a:endParaRPr>
                    </a:p>
                  </a:txBody>
                  <a:tcPr/>
                </a:tc>
                <a:tc>
                  <a:txBody>
                    <a:bodyPr/>
                    <a:lstStyle/>
                    <a:p>
                      <a:pPr algn="ctr"/>
                      <a:r>
                        <a:rPr lang="en-US" sz="1100" b="0" dirty="0" smtClean="0">
                          <a:solidFill>
                            <a:schemeClr val="tx1">
                              <a:lumMod val="65000"/>
                              <a:lumOff val="35000"/>
                            </a:schemeClr>
                          </a:solidFill>
                          <a:latin typeface="Calibri" panose="020F0502020204030204" pitchFamily="34" charset="0"/>
                          <a:sym typeface="Wingdings"/>
                        </a:rPr>
                        <a:t>Yes</a:t>
                      </a:r>
                      <a:endParaRPr lang="en-CA" sz="1100" b="0" dirty="0">
                        <a:solidFill>
                          <a:schemeClr val="tx1">
                            <a:lumMod val="65000"/>
                            <a:lumOff val="35000"/>
                          </a:schemeClr>
                        </a:solidFill>
                        <a:latin typeface="Calibri" panose="020F0502020204030204" pitchFamily="34" charset="0"/>
                      </a:endParaRPr>
                    </a:p>
                  </a:txBody>
                  <a:tcPr/>
                </a:tc>
              </a:tr>
              <a:tr h="274320">
                <a:tc>
                  <a:txBody>
                    <a:bodyPr/>
                    <a:lstStyle/>
                    <a:p>
                      <a:r>
                        <a:rPr lang="en-CA" sz="1100" b="1" dirty="0" smtClean="0">
                          <a:solidFill>
                            <a:schemeClr val="tx1">
                              <a:lumMod val="65000"/>
                              <a:lumOff val="35000"/>
                            </a:schemeClr>
                          </a:solidFill>
                          <a:latin typeface="Calibri" panose="020F0502020204030204" pitchFamily="34" charset="0"/>
                        </a:rPr>
                        <a:t>YK</a:t>
                      </a:r>
                      <a:endParaRPr lang="en-CA" sz="1100" b="1" dirty="0">
                        <a:solidFill>
                          <a:schemeClr val="tx1">
                            <a:lumMod val="65000"/>
                            <a:lumOff val="35000"/>
                          </a:schemeClr>
                        </a:solidFill>
                        <a:latin typeface="Calibri" panose="020F0502020204030204" pitchFamily="34" charset="0"/>
                      </a:endParaRPr>
                    </a:p>
                  </a:txBody>
                  <a:tcPr/>
                </a:tc>
                <a:tc>
                  <a:txBody>
                    <a:bodyPr/>
                    <a:lstStyle/>
                    <a:p>
                      <a:pPr algn="ctr"/>
                      <a:r>
                        <a:rPr lang="en-US" sz="1100" dirty="0" smtClean="0">
                          <a:solidFill>
                            <a:schemeClr val="tx1">
                              <a:lumMod val="65000"/>
                              <a:lumOff val="35000"/>
                            </a:schemeClr>
                          </a:solidFill>
                          <a:latin typeface="Calibri" panose="020F0502020204030204" pitchFamily="34" charset="0"/>
                        </a:rPr>
                        <a:t>----</a:t>
                      </a:r>
                      <a:endParaRPr lang="en-CA" sz="1100" dirty="0">
                        <a:solidFill>
                          <a:schemeClr val="tx1">
                            <a:lumMod val="65000"/>
                            <a:lumOff val="35000"/>
                          </a:schemeClr>
                        </a:solidFill>
                        <a:latin typeface="Calibri" panose="020F0502020204030204" pitchFamily="34" charset="0"/>
                      </a:endParaRPr>
                    </a:p>
                  </a:txBody>
                  <a:tcPr/>
                </a:tc>
                <a:tc>
                  <a:txBody>
                    <a:bodyPr/>
                    <a:lstStyle/>
                    <a:p>
                      <a:pPr algn="ctr"/>
                      <a:r>
                        <a:rPr lang="en-US" sz="1100" dirty="0" smtClean="0">
                          <a:solidFill>
                            <a:schemeClr val="tx1">
                              <a:lumMod val="65000"/>
                              <a:lumOff val="35000"/>
                            </a:schemeClr>
                          </a:solidFill>
                          <a:latin typeface="Calibri" panose="020F0502020204030204" pitchFamily="34" charset="0"/>
                        </a:rPr>
                        <a:t>----</a:t>
                      </a:r>
                      <a:endParaRPr lang="en-CA" sz="1100" dirty="0">
                        <a:solidFill>
                          <a:schemeClr val="tx1">
                            <a:lumMod val="65000"/>
                            <a:lumOff val="35000"/>
                          </a:schemeClr>
                        </a:solidFill>
                        <a:latin typeface="Calibri" panose="020F0502020204030204" pitchFamily="34" charset="0"/>
                      </a:endParaRPr>
                    </a:p>
                  </a:txBody>
                  <a:tcPr/>
                </a:tc>
                <a:tc>
                  <a:txBody>
                    <a:bodyPr/>
                    <a:lstStyle/>
                    <a:p>
                      <a:pPr algn="ctr"/>
                      <a:r>
                        <a:rPr lang="en-US" sz="1100" dirty="0" smtClean="0">
                          <a:solidFill>
                            <a:schemeClr val="tx1">
                              <a:lumMod val="65000"/>
                              <a:lumOff val="35000"/>
                            </a:schemeClr>
                          </a:solidFill>
                          <a:latin typeface="Calibri" panose="020F0502020204030204" pitchFamily="34" charset="0"/>
                        </a:rPr>
                        <a:t>----</a:t>
                      </a:r>
                      <a:endParaRPr lang="en-CA" sz="1100" dirty="0">
                        <a:solidFill>
                          <a:schemeClr val="tx1">
                            <a:lumMod val="65000"/>
                            <a:lumOff val="35000"/>
                          </a:schemeClr>
                        </a:solidFill>
                        <a:latin typeface="Calibri" panose="020F0502020204030204" pitchFamily="34" charset="0"/>
                      </a:endParaRPr>
                    </a:p>
                  </a:txBody>
                  <a:tcPr/>
                </a:tc>
              </a:tr>
              <a:tr h="274320">
                <a:tc>
                  <a:txBody>
                    <a:bodyPr/>
                    <a:lstStyle/>
                    <a:p>
                      <a:r>
                        <a:rPr lang="en-CA" sz="1100" b="1" dirty="0" smtClean="0">
                          <a:solidFill>
                            <a:schemeClr val="tx1">
                              <a:lumMod val="65000"/>
                              <a:lumOff val="35000"/>
                            </a:schemeClr>
                          </a:solidFill>
                          <a:latin typeface="Calibri" panose="020F0502020204030204" pitchFamily="34" charset="0"/>
                        </a:rPr>
                        <a:t>BC</a:t>
                      </a:r>
                      <a:endParaRPr lang="en-CA" sz="1100" b="1" dirty="0">
                        <a:solidFill>
                          <a:schemeClr val="tx1">
                            <a:lumMod val="65000"/>
                            <a:lumOff val="35000"/>
                          </a:schemeClr>
                        </a:solidFill>
                        <a:latin typeface="Calibri" panose="020F050202020403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chemeClr val="tx1">
                              <a:lumMod val="65000"/>
                              <a:lumOff val="35000"/>
                            </a:schemeClr>
                          </a:solidFill>
                          <a:latin typeface="Calibri" panose="020F0502020204030204" pitchFamily="34" charset="0"/>
                        </a:rPr>
                        <a:t>Yes</a:t>
                      </a:r>
                      <a:endParaRPr lang="en-CA" sz="1100" dirty="0">
                        <a:solidFill>
                          <a:schemeClr val="tx1">
                            <a:lumMod val="65000"/>
                            <a:lumOff val="35000"/>
                          </a:schemeClr>
                        </a:solidFill>
                        <a:latin typeface="Calibri" panose="020F0502020204030204" pitchFamily="34" charset="0"/>
                      </a:endParaRPr>
                    </a:p>
                  </a:txBody>
                  <a:tcPr/>
                </a:tc>
                <a:tc>
                  <a:txBody>
                    <a:bodyPr/>
                    <a:lstStyle/>
                    <a:p>
                      <a:pPr algn="ctr"/>
                      <a:r>
                        <a:rPr lang="en-US" sz="1100" dirty="0" smtClean="0">
                          <a:solidFill>
                            <a:schemeClr val="tx1">
                              <a:lumMod val="65000"/>
                              <a:lumOff val="35000"/>
                            </a:schemeClr>
                          </a:solidFill>
                          <a:latin typeface="Calibri" panose="020F0502020204030204" pitchFamily="34" charset="0"/>
                        </a:rPr>
                        <a:t>Yes, starting Fall 2017</a:t>
                      </a:r>
                      <a:endParaRPr lang="en-CA" sz="1100" dirty="0">
                        <a:solidFill>
                          <a:schemeClr val="tx1">
                            <a:lumMod val="65000"/>
                            <a:lumOff val="35000"/>
                          </a:schemeClr>
                        </a:solidFill>
                        <a:latin typeface="Calibri" panose="020F050202020403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0" dirty="0" smtClean="0">
                          <a:solidFill>
                            <a:schemeClr val="tx1">
                              <a:lumMod val="65000"/>
                              <a:lumOff val="35000"/>
                            </a:schemeClr>
                          </a:solidFill>
                          <a:latin typeface="Calibri" panose="020F0502020204030204" pitchFamily="34" charset="0"/>
                        </a:rPr>
                        <a:t>Yes</a:t>
                      </a:r>
                      <a:endParaRPr lang="en-CA" sz="1100" b="0" dirty="0" smtClean="0">
                        <a:solidFill>
                          <a:schemeClr val="tx1">
                            <a:lumMod val="65000"/>
                            <a:lumOff val="35000"/>
                          </a:schemeClr>
                        </a:solidFill>
                        <a:latin typeface="Calibri" panose="020F0502020204030204" pitchFamily="34" charset="0"/>
                      </a:endParaRPr>
                    </a:p>
                  </a:txBody>
                  <a:tcPr/>
                </a:tc>
              </a:tr>
              <a:tr h="274320">
                <a:tc>
                  <a:txBody>
                    <a:bodyPr/>
                    <a:lstStyle/>
                    <a:p>
                      <a:r>
                        <a:rPr lang="en-CA" sz="1100" b="1" dirty="0" smtClean="0">
                          <a:solidFill>
                            <a:schemeClr val="tx1">
                              <a:lumMod val="65000"/>
                              <a:lumOff val="35000"/>
                            </a:schemeClr>
                          </a:solidFill>
                          <a:latin typeface="Calibri" panose="020F0502020204030204" pitchFamily="34" charset="0"/>
                        </a:rPr>
                        <a:t>AB</a:t>
                      </a:r>
                      <a:endParaRPr lang="en-CA" sz="1100" b="1" dirty="0">
                        <a:solidFill>
                          <a:schemeClr val="tx1">
                            <a:lumMod val="65000"/>
                            <a:lumOff val="35000"/>
                          </a:schemeClr>
                        </a:solidFill>
                        <a:latin typeface="Calibri" panose="020F050202020403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chemeClr val="tx1">
                              <a:lumMod val="65000"/>
                              <a:lumOff val="35000"/>
                            </a:schemeClr>
                          </a:solidFill>
                          <a:latin typeface="Calibri" panose="020F0502020204030204" pitchFamily="34" charset="0"/>
                        </a:rPr>
                        <a:t>Yes</a:t>
                      </a:r>
                      <a:endParaRPr kumimoji="0" lang="en-CA" sz="1100" kern="1200" dirty="0" smtClean="0">
                        <a:solidFill>
                          <a:schemeClr val="tx1">
                            <a:lumMod val="65000"/>
                            <a:lumOff val="35000"/>
                          </a:schemeClr>
                        </a:solidFill>
                        <a:latin typeface="Calibri" panose="020F0502020204030204" pitchFamily="34" charset="0"/>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1" baseline="0" dirty="0" smtClean="0">
                          <a:solidFill>
                            <a:schemeClr val="tx1">
                              <a:lumMod val="65000"/>
                              <a:lumOff val="35000"/>
                            </a:schemeClr>
                          </a:solidFill>
                          <a:latin typeface="Calibri" panose="020F0502020204030204" pitchFamily="34" charset="0"/>
                          <a:sym typeface="Wingdings"/>
                        </a:rPr>
                        <a:t> </a:t>
                      </a:r>
                      <a:r>
                        <a:rPr lang="en-US" sz="1100" b="0" baseline="0" dirty="0" smtClean="0">
                          <a:solidFill>
                            <a:schemeClr val="tx1">
                              <a:lumMod val="65000"/>
                              <a:lumOff val="35000"/>
                            </a:schemeClr>
                          </a:solidFill>
                          <a:latin typeface="Calibri" panose="020F0502020204030204" pitchFamily="34" charset="0"/>
                          <a:sym typeface="Wingdings"/>
                        </a:rPr>
                        <a:t>Yes</a:t>
                      </a:r>
                      <a:r>
                        <a:rPr lang="en-US" sz="1100" b="1" dirty="0" smtClean="0">
                          <a:solidFill>
                            <a:schemeClr val="tx1">
                              <a:lumMod val="65000"/>
                              <a:lumOff val="35000"/>
                            </a:schemeClr>
                          </a:solidFill>
                          <a:latin typeface="Calibri" panose="020F0502020204030204" pitchFamily="34" charset="0"/>
                          <a:sym typeface="Wingdings"/>
                        </a:rPr>
                        <a:t>     </a:t>
                      </a:r>
                      <a:endParaRPr lang="en-CA" sz="1100" dirty="0" smtClean="0">
                        <a:solidFill>
                          <a:schemeClr val="tx1">
                            <a:lumMod val="65000"/>
                            <a:lumOff val="35000"/>
                          </a:schemeClr>
                        </a:solidFill>
                        <a:latin typeface="Calibri" panose="020F050202020403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0" dirty="0" smtClean="0">
                          <a:solidFill>
                            <a:schemeClr val="tx1">
                              <a:lumMod val="65000"/>
                              <a:lumOff val="35000"/>
                            </a:schemeClr>
                          </a:solidFill>
                          <a:latin typeface="Calibri" panose="020F0502020204030204" pitchFamily="34" charset="0"/>
                          <a:sym typeface="Wingdings"/>
                        </a:rPr>
                        <a:t>Yes</a:t>
                      </a:r>
                      <a:endParaRPr lang="en-CA" sz="1100" dirty="0" smtClean="0">
                        <a:solidFill>
                          <a:schemeClr val="tx1">
                            <a:lumMod val="65000"/>
                            <a:lumOff val="35000"/>
                          </a:schemeClr>
                        </a:solidFill>
                        <a:latin typeface="Calibri" panose="020F0502020204030204" pitchFamily="34" charset="0"/>
                      </a:endParaRPr>
                    </a:p>
                  </a:txBody>
                  <a:tcPr/>
                </a:tc>
              </a:tr>
              <a:tr h="274320">
                <a:tc>
                  <a:txBody>
                    <a:bodyPr/>
                    <a:lstStyle/>
                    <a:p>
                      <a:r>
                        <a:rPr lang="en-CA" sz="1100" b="1" dirty="0" smtClean="0">
                          <a:solidFill>
                            <a:schemeClr val="tx1">
                              <a:lumMod val="65000"/>
                              <a:lumOff val="35000"/>
                            </a:schemeClr>
                          </a:solidFill>
                          <a:latin typeface="Calibri" panose="020F0502020204030204" pitchFamily="34" charset="0"/>
                        </a:rPr>
                        <a:t>SK</a:t>
                      </a:r>
                      <a:endParaRPr lang="en-CA" sz="1100" b="1" dirty="0">
                        <a:solidFill>
                          <a:schemeClr val="tx1">
                            <a:lumMod val="65000"/>
                            <a:lumOff val="35000"/>
                          </a:schemeClr>
                        </a:solidFill>
                        <a:latin typeface="Calibri" panose="020F0502020204030204" pitchFamily="34" charset="0"/>
                      </a:endParaRPr>
                    </a:p>
                  </a:txBody>
                  <a:tcPr/>
                </a:tc>
                <a:tc>
                  <a:txBody>
                    <a:bodyPr/>
                    <a:lstStyle/>
                    <a:p>
                      <a:pPr algn="ctr"/>
                      <a:r>
                        <a:rPr lang="en-US" sz="1100" dirty="0" smtClean="0">
                          <a:solidFill>
                            <a:schemeClr val="tx1">
                              <a:lumMod val="65000"/>
                              <a:lumOff val="35000"/>
                            </a:schemeClr>
                          </a:solidFill>
                          <a:latin typeface="Calibri" panose="020F0502020204030204" pitchFamily="34" charset="0"/>
                        </a:rPr>
                        <a:t>Yes</a:t>
                      </a:r>
                      <a:endParaRPr lang="en-CA" sz="1100" dirty="0">
                        <a:solidFill>
                          <a:schemeClr val="tx1">
                            <a:lumMod val="65000"/>
                            <a:lumOff val="35000"/>
                          </a:schemeClr>
                        </a:solidFill>
                        <a:latin typeface="Calibri" panose="020F0502020204030204" pitchFamily="34" charset="0"/>
                      </a:endParaRPr>
                    </a:p>
                  </a:txBody>
                  <a:tcPr/>
                </a:tc>
                <a:tc>
                  <a:txBody>
                    <a:bodyPr/>
                    <a:lstStyle/>
                    <a:p>
                      <a:pPr algn="ctr"/>
                      <a:r>
                        <a:rPr lang="en-US" sz="1100" dirty="0" smtClean="0">
                          <a:solidFill>
                            <a:schemeClr val="tx1">
                              <a:lumMod val="65000"/>
                              <a:lumOff val="35000"/>
                            </a:schemeClr>
                          </a:solidFill>
                          <a:latin typeface="Calibri" panose="020F0502020204030204" pitchFamily="34" charset="0"/>
                        </a:rPr>
                        <a:t>Yes, starting Fall 2017 </a:t>
                      </a:r>
                      <a:endParaRPr lang="en-CA" sz="1100" dirty="0">
                        <a:solidFill>
                          <a:schemeClr val="tx1">
                            <a:lumMod val="65000"/>
                            <a:lumOff val="35000"/>
                          </a:schemeClr>
                        </a:solidFill>
                        <a:latin typeface="Calibri" panose="020F0502020204030204" pitchFamily="34" charset="0"/>
                      </a:endParaRPr>
                    </a:p>
                  </a:txBody>
                  <a:tcPr/>
                </a:tc>
                <a:tc>
                  <a:txBody>
                    <a:bodyPr/>
                    <a:lstStyle/>
                    <a:p>
                      <a:pPr algn="ctr"/>
                      <a:r>
                        <a:rPr lang="en-US" sz="1100" dirty="0" smtClean="0">
                          <a:solidFill>
                            <a:schemeClr val="tx1">
                              <a:lumMod val="65000"/>
                              <a:lumOff val="35000"/>
                            </a:schemeClr>
                          </a:solidFill>
                          <a:latin typeface="Calibri" panose="020F0502020204030204" pitchFamily="34" charset="0"/>
                        </a:rPr>
                        <a:t>Yes</a:t>
                      </a:r>
                      <a:endParaRPr lang="en-CA" sz="1100" dirty="0">
                        <a:solidFill>
                          <a:schemeClr val="tx1">
                            <a:lumMod val="65000"/>
                            <a:lumOff val="35000"/>
                          </a:schemeClr>
                        </a:solidFill>
                        <a:latin typeface="Calibri" panose="020F0502020204030204" pitchFamily="34" charset="0"/>
                      </a:endParaRPr>
                    </a:p>
                  </a:txBody>
                  <a:tcPr/>
                </a:tc>
              </a:tr>
              <a:tr h="274320">
                <a:tc>
                  <a:txBody>
                    <a:bodyPr/>
                    <a:lstStyle/>
                    <a:p>
                      <a:r>
                        <a:rPr lang="en-CA" sz="1100" b="1" dirty="0" smtClean="0">
                          <a:solidFill>
                            <a:schemeClr val="tx1">
                              <a:lumMod val="65000"/>
                              <a:lumOff val="35000"/>
                            </a:schemeClr>
                          </a:solidFill>
                          <a:latin typeface="Calibri" panose="020F0502020204030204" pitchFamily="34" charset="0"/>
                        </a:rPr>
                        <a:t>MB</a:t>
                      </a:r>
                      <a:endParaRPr lang="en-CA" sz="1100" b="1" dirty="0">
                        <a:solidFill>
                          <a:schemeClr val="tx1">
                            <a:lumMod val="65000"/>
                            <a:lumOff val="35000"/>
                          </a:schemeClr>
                        </a:solidFill>
                        <a:latin typeface="Calibri" panose="020F0502020204030204" pitchFamily="34" charset="0"/>
                      </a:endParaRPr>
                    </a:p>
                  </a:txBody>
                  <a:tcPr/>
                </a:tc>
                <a:tc>
                  <a:txBody>
                    <a:bodyPr/>
                    <a:lstStyle/>
                    <a:p>
                      <a:pPr algn="ctr"/>
                      <a:r>
                        <a:rPr lang="en-US" sz="1100" dirty="0" smtClean="0">
                          <a:solidFill>
                            <a:schemeClr val="tx1">
                              <a:lumMod val="65000"/>
                              <a:lumOff val="35000"/>
                            </a:schemeClr>
                          </a:solidFill>
                          <a:latin typeface="Calibri" panose="020F0502020204030204" pitchFamily="34" charset="0"/>
                        </a:rPr>
                        <a:t>Yes</a:t>
                      </a:r>
                      <a:endParaRPr lang="en-CA" sz="1100" dirty="0">
                        <a:solidFill>
                          <a:schemeClr val="tx1">
                            <a:lumMod val="65000"/>
                            <a:lumOff val="35000"/>
                          </a:schemeClr>
                        </a:solidFill>
                        <a:latin typeface="Calibri" panose="020F0502020204030204" pitchFamily="34" charset="0"/>
                      </a:endParaRPr>
                    </a:p>
                  </a:txBody>
                  <a:tcPr/>
                </a:tc>
                <a:tc>
                  <a:txBody>
                    <a:bodyPr/>
                    <a:lstStyle/>
                    <a:p>
                      <a:pPr algn="ctr"/>
                      <a:r>
                        <a:rPr lang="en-CA" sz="1100" dirty="0" smtClean="0">
                          <a:solidFill>
                            <a:schemeClr val="tx1">
                              <a:lumMod val="65000"/>
                              <a:lumOff val="35000"/>
                            </a:schemeClr>
                          </a:solidFill>
                          <a:latin typeface="Calibri" panose="020F0502020204030204" pitchFamily="34" charset="0"/>
                        </a:rPr>
                        <a:t>Yes</a:t>
                      </a:r>
                      <a:endParaRPr lang="en-CA" sz="1100" dirty="0">
                        <a:solidFill>
                          <a:schemeClr val="tx1">
                            <a:lumMod val="65000"/>
                            <a:lumOff val="35000"/>
                          </a:schemeClr>
                        </a:solidFill>
                        <a:latin typeface="Calibri" panose="020F0502020204030204" pitchFamily="34" charset="0"/>
                      </a:endParaRPr>
                    </a:p>
                  </a:txBody>
                  <a:tcPr/>
                </a:tc>
                <a:tc>
                  <a:txBody>
                    <a:bodyPr/>
                    <a:lstStyle/>
                    <a:p>
                      <a:pPr algn="ctr"/>
                      <a:r>
                        <a:rPr lang="en-US" sz="1100" dirty="0" smtClean="0">
                          <a:solidFill>
                            <a:schemeClr val="tx1">
                              <a:lumMod val="65000"/>
                              <a:lumOff val="35000"/>
                            </a:schemeClr>
                          </a:solidFill>
                          <a:latin typeface="Calibri" panose="020F0502020204030204" pitchFamily="34" charset="0"/>
                        </a:rPr>
                        <a:t>Yes</a:t>
                      </a:r>
                      <a:endParaRPr lang="en-CA" sz="1100" dirty="0">
                        <a:solidFill>
                          <a:schemeClr val="tx1">
                            <a:lumMod val="65000"/>
                            <a:lumOff val="35000"/>
                          </a:schemeClr>
                        </a:solidFill>
                        <a:latin typeface="Calibri" panose="020F0502020204030204" pitchFamily="34" charset="0"/>
                      </a:endParaRPr>
                    </a:p>
                  </a:txBody>
                  <a:tcPr/>
                </a:tc>
              </a:tr>
              <a:tr h="274320">
                <a:tc>
                  <a:txBody>
                    <a:bodyPr/>
                    <a:lstStyle/>
                    <a:p>
                      <a:r>
                        <a:rPr lang="en-CA" sz="1100" b="1" dirty="0" smtClean="0">
                          <a:solidFill>
                            <a:schemeClr val="tx1">
                              <a:lumMod val="65000"/>
                              <a:lumOff val="35000"/>
                            </a:schemeClr>
                          </a:solidFill>
                          <a:latin typeface="Calibri" panose="020F0502020204030204" pitchFamily="34" charset="0"/>
                        </a:rPr>
                        <a:t>ON</a:t>
                      </a:r>
                      <a:endParaRPr lang="en-CA" sz="1100" b="1" dirty="0">
                        <a:solidFill>
                          <a:schemeClr val="tx1">
                            <a:lumMod val="65000"/>
                            <a:lumOff val="35000"/>
                          </a:schemeClr>
                        </a:solidFill>
                        <a:latin typeface="Calibri" panose="020F0502020204030204" pitchFamily="34" charset="0"/>
                      </a:endParaRPr>
                    </a:p>
                  </a:txBody>
                  <a:tcPr/>
                </a:tc>
                <a:tc>
                  <a:txBody>
                    <a:bodyPr/>
                    <a:lstStyle/>
                    <a:p>
                      <a:pPr algn="ctr"/>
                      <a:r>
                        <a:rPr lang="en-US" sz="1100" smtClean="0">
                          <a:solidFill>
                            <a:schemeClr val="tx1">
                              <a:lumMod val="65000"/>
                              <a:lumOff val="35000"/>
                            </a:schemeClr>
                          </a:solidFill>
                          <a:latin typeface="Calibri" panose="020F0502020204030204" pitchFamily="34" charset="0"/>
                        </a:rPr>
                        <a:t>Yes</a:t>
                      </a:r>
                      <a:endParaRPr lang="en-CA" sz="1100" dirty="0">
                        <a:solidFill>
                          <a:schemeClr val="tx1">
                            <a:lumMod val="65000"/>
                            <a:lumOff val="35000"/>
                          </a:schemeClr>
                        </a:solidFill>
                        <a:latin typeface="Calibri" panose="020F050202020403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CA" sz="1100" b="0" dirty="0" smtClean="0">
                          <a:solidFill>
                            <a:schemeClr val="tx1">
                              <a:lumMod val="65000"/>
                              <a:lumOff val="35000"/>
                            </a:schemeClr>
                          </a:solidFill>
                          <a:latin typeface="Calibri" panose="020F0502020204030204" pitchFamily="34" charset="0"/>
                        </a:rPr>
                        <a:t>Yes</a:t>
                      </a:r>
                    </a:p>
                  </a:txBody>
                  <a:tcPr/>
                </a:tc>
                <a:tc>
                  <a:txBody>
                    <a:bodyPr/>
                    <a:lstStyle/>
                    <a:p>
                      <a:pPr algn="ctr"/>
                      <a:r>
                        <a:rPr lang="en-US" sz="1100" dirty="0" smtClean="0">
                          <a:solidFill>
                            <a:schemeClr val="tx1">
                              <a:lumMod val="65000"/>
                              <a:lumOff val="35000"/>
                            </a:schemeClr>
                          </a:solidFill>
                          <a:latin typeface="Calibri" panose="020F0502020204030204" pitchFamily="34" charset="0"/>
                        </a:rPr>
                        <a:t>Yes</a:t>
                      </a:r>
                      <a:endParaRPr lang="en-CA" sz="1100" dirty="0">
                        <a:solidFill>
                          <a:schemeClr val="tx1">
                            <a:lumMod val="65000"/>
                            <a:lumOff val="35000"/>
                          </a:schemeClr>
                        </a:solidFill>
                        <a:latin typeface="Calibri" panose="020F0502020204030204" pitchFamily="34" charset="0"/>
                      </a:endParaRPr>
                    </a:p>
                  </a:txBody>
                  <a:tcPr/>
                </a:tc>
              </a:tr>
              <a:tr h="274320">
                <a:tc>
                  <a:txBody>
                    <a:bodyPr/>
                    <a:lstStyle/>
                    <a:p>
                      <a:pPr algn="l"/>
                      <a:r>
                        <a:rPr lang="en-CA" sz="1100" b="1" dirty="0" smtClean="0">
                          <a:solidFill>
                            <a:schemeClr val="tx1">
                              <a:lumMod val="65000"/>
                              <a:lumOff val="35000"/>
                            </a:schemeClr>
                          </a:solidFill>
                          <a:latin typeface="Calibri" panose="020F0502020204030204" pitchFamily="34" charset="0"/>
                        </a:rPr>
                        <a:t>QC</a:t>
                      </a:r>
                      <a:endParaRPr lang="en-CA" sz="1100" b="1" dirty="0">
                        <a:solidFill>
                          <a:schemeClr val="tx1">
                            <a:lumMod val="65000"/>
                            <a:lumOff val="35000"/>
                          </a:schemeClr>
                        </a:solidFill>
                        <a:latin typeface="Calibri" panose="020F050202020403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 typeface="Wingdings" pitchFamily="2" charset="2"/>
                        <a:buNone/>
                        <a:tabLst/>
                        <a:defRPr/>
                      </a:pPr>
                      <a:r>
                        <a:rPr lang="en-US" sz="1100" dirty="0" smtClean="0">
                          <a:solidFill>
                            <a:schemeClr val="tx1">
                              <a:lumMod val="65000"/>
                              <a:lumOff val="35000"/>
                            </a:schemeClr>
                          </a:solidFill>
                          <a:latin typeface="Calibri" panose="020F0502020204030204" pitchFamily="34" charset="0"/>
                        </a:rPr>
                        <a:t>Yes</a:t>
                      </a:r>
                      <a:endParaRPr lang="en-CA" sz="1100" b="1" dirty="0" smtClean="0">
                        <a:solidFill>
                          <a:schemeClr val="tx1">
                            <a:lumMod val="65000"/>
                            <a:lumOff val="35000"/>
                          </a:schemeClr>
                        </a:solidFill>
                        <a:latin typeface="Calibri" panose="020F050202020403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 typeface="Wingdings" pitchFamily="2" charset="2"/>
                        <a:buNone/>
                        <a:tabLst/>
                        <a:defRPr/>
                      </a:pPr>
                      <a:r>
                        <a:rPr lang="en-CA" sz="1100" b="0" dirty="0" smtClean="0">
                          <a:solidFill>
                            <a:schemeClr val="tx1">
                              <a:lumMod val="65000"/>
                              <a:lumOff val="35000"/>
                            </a:schemeClr>
                          </a:solidFill>
                          <a:latin typeface="Calibri" panose="020F0502020204030204" pitchFamily="34" charset="0"/>
                        </a:rPr>
                        <a:t>Yes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 typeface="Wingdings" pitchFamily="2" charset="2"/>
                        <a:buNone/>
                        <a:tabLst/>
                        <a:defRPr/>
                      </a:pPr>
                      <a:r>
                        <a:rPr lang="en-US" sz="1100" b="0" dirty="0" smtClean="0">
                          <a:solidFill>
                            <a:schemeClr val="tx1">
                              <a:lumMod val="65000"/>
                              <a:lumOff val="35000"/>
                            </a:schemeClr>
                          </a:solidFill>
                          <a:latin typeface="Calibri" panose="020F0502020204030204" pitchFamily="34" charset="0"/>
                          <a:sym typeface="Wingdings"/>
                        </a:rPr>
                        <a:t>Yes</a:t>
                      </a:r>
                      <a:endParaRPr lang="en-CA" sz="1100" b="0" dirty="0" smtClean="0">
                        <a:solidFill>
                          <a:schemeClr val="tx1">
                            <a:lumMod val="65000"/>
                            <a:lumOff val="35000"/>
                          </a:schemeClr>
                        </a:solidFill>
                        <a:latin typeface="Calibri" panose="020F0502020204030204" pitchFamily="34" charset="0"/>
                      </a:endParaRPr>
                    </a:p>
                  </a:txBody>
                  <a:tcPr/>
                </a:tc>
              </a:tr>
              <a:tr h="274320">
                <a:tc>
                  <a:txBody>
                    <a:bodyPr/>
                    <a:lstStyle/>
                    <a:p>
                      <a:r>
                        <a:rPr lang="en-CA" sz="1100" b="1" dirty="0" smtClean="0">
                          <a:solidFill>
                            <a:schemeClr val="tx1">
                              <a:lumMod val="65000"/>
                              <a:lumOff val="35000"/>
                            </a:schemeClr>
                          </a:solidFill>
                          <a:latin typeface="Calibri" panose="020F0502020204030204" pitchFamily="34" charset="0"/>
                        </a:rPr>
                        <a:t>NB</a:t>
                      </a:r>
                      <a:endParaRPr lang="en-CA" sz="1100" b="1" dirty="0">
                        <a:solidFill>
                          <a:schemeClr val="tx1">
                            <a:lumMod val="65000"/>
                            <a:lumOff val="35000"/>
                          </a:schemeClr>
                        </a:solidFill>
                        <a:latin typeface="Calibri" panose="020F050202020403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chemeClr val="tx1">
                              <a:lumMod val="65000"/>
                              <a:lumOff val="35000"/>
                            </a:schemeClr>
                          </a:solidFill>
                          <a:latin typeface="Calibri" panose="020F0502020204030204" pitchFamily="34" charset="0"/>
                        </a:rPr>
                        <a:t>Yes</a:t>
                      </a:r>
                      <a:endParaRPr lang="en-CA" sz="1100" dirty="0" smtClean="0">
                        <a:solidFill>
                          <a:schemeClr val="tx1">
                            <a:lumMod val="65000"/>
                            <a:lumOff val="35000"/>
                          </a:schemeClr>
                        </a:solidFill>
                        <a:latin typeface="Calibri" panose="020F0502020204030204" pitchFamily="34" charset="0"/>
                      </a:endParaRPr>
                    </a:p>
                  </a:txBody>
                  <a:tcPr/>
                </a:tc>
                <a:tc>
                  <a:txBody>
                    <a:bodyPr/>
                    <a:lstStyle/>
                    <a:p>
                      <a:pPr algn="ctr"/>
                      <a:r>
                        <a:rPr lang="en-US" sz="1100" dirty="0" smtClean="0">
                          <a:solidFill>
                            <a:schemeClr val="tx1">
                              <a:lumMod val="65000"/>
                              <a:lumOff val="35000"/>
                            </a:schemeClr>
                          </a:solidFill>
                          <a:latin typeface="Calibri" panose="020F0502020204030204" pitchFamily="34" charset="0"/>
                        </a:rPr>
                        <a:t>Yes, starts Fall 2017</a:t>
                      </a:r>
                      <a:endParaRPr lang="en-CA" sz="1100" dirty="0">
                        <a:solidFill>
                          <a:schemeClr val="tx1">
                            <a:lumMod val="65000"/>
                            <a:lumOff val="35000"/>
                          </a:schemeClr>
                        </a:solidFill>
                        <a:latin typeface="Calibri" panose="020F050202020403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chemeClr val="tx1">
                              <a:lumMod val="65000"/>
                              <a:lumOff val="35000"/>
                            </a:schemeClr>
                          </a:solidFill>
                          <a:latin typeface="Calibri" panose="020F0502020204030204" pitchFamily="34" charset="0"/>
                        </a:rPr>
                        <a:t>Yes</a:t>
                      </a:r>
                      <a:endParaRPr lang="en-CA" sz="1100" dirty="0" smtClean="0">
                        <a:solidFill>
                          <a:schemeClr val="tx1">
                            <a:lumMod val="65000"/>
                            <a:lumOff val="35000"/>
                          </a:schemeClr>
                        </a:solidFill>
                        <a:latin typeface="Calibri" panose="020F0502020204030204" pitchFamily="34" charset="0"/>
                      </a:endParaRPr>
                    </a:p>
                  </a:txBody>
                  <a:tcPr/>
                </a:tc>
              </a:tr>
              <a:tr h="274320">
                <a:tc>
                  <a:txBody>
                    <a:bodyPr/>
                    <a:lstStyle/>
                    <a:p>
                      <a:r>
                        <a:rPr lang="en-CA" sz="1100" b="1" dirty="0" smtClean="0">
                          <a:solidFill>
                            <a:schemeClr val="tx1">
                              <a:lumMod val="65000"/>
                              <a:lumOff val="35000"/>
                            </a:schemeClr>
                          </a:solidFill>
                          <a:latin typeface="Calibri" panose="020F0502020204030204" pitchFamily="34" charset="0"/>
                        </a:rPr>
                        <a:t>NS</a:t>
                      </a:r>
                      <a:endParaRPr lang="en-CA" sz="1100" b="1" dirty="0">
                        <a:solidFill>
                          <a:schemeClr val="tx1">
                            <a:lumMod val="65000"/>
                            <a:lumOff val="35000"/>
                          </a:schemeClr>
                        </a:solidFill>
                        <a:latin typeface="Calibri" panose="020F0502020204030204" pitchFamily="34" charset="0"/>
                      </a:endParaRPr>
                    </a:p>
                  </a:txBody>
                  <a:tcPr/>
                </a:tc>
                <a:tc>
                  <a:txBody>
                    <a:bodyPr/>
                    <a:lstStyle/>
                    <a:p>
                      <a:pPr algn="ctr"/>
                      <a:r>
                        <a:rPr lang="en-US" sz="1100" dirty="0" smtClean="0">
                          <a:solidFill>
                            <a:schemeClr val="tx1">
                              <a:lumMod val="65000"/>
                              <a:lumOff val="35000"/>
                            </a:schemeClr>
                          </a:solidFill>
                          <a:latin typeface="Calibri" panose="020F0502020204030204" pitchFamily="34" charset="0"/>
                        </a:rPr>
                        <a:t>Yes</a:t>
                      </a:r>
                      <a:endParaRPr lang="en-CA" sz="1100" dirty="0" smtClean="0">
                        <a:solidFill>
                          <a:schemeClr val="tx1">
                            <a:lumMod val="65000"/>
                            <a:lumOff val="35000"/>
                          </a:schemeClr>
                        </a:solidFill>
                        <a:latin typeface="Calibri" panose="020F050202020403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0" dirty="0" smtClean="0">
                          <a:solidFill>
                            <a:schemeClr val="tx1">
                              <a:lumMod val="65000"/>
                              <a:lumOff val="35000"/>
                            </a:schemeClr>
                          </a:solidFill>
                          <a:latin typeface="Calibri" panose="020F0502020204030204" pitchFamily="34" charset="0"/>
                          <a:sym typeface="Wingdings"/>
                        </a:rPr>
                        <a:t>Yes</a:t>
                      </a:r>
                      <a:endParaRPr lang="en-CA" sz="1100" dirty="0" smtClean="0">
                        <a:solidFill>
                          <a:schemeClr val="tx1">
                            <a:lumMod val="65000"/>
                            <a:lumOff val="35000"/>
                          </a:schemeClr>
                        </a:solidFill>
                        <a:latin typeface="Calibri" panose="020F0502020204030204" pitchFamily="34" charset="0"/>
                      </a:endParaRPr>
                    </a:p>
                  </a:txBody>
                  <a:tcPr/>
                </a:tc>
                <a:tc>
                  <a:txBody>
                    <a:bodyPr/>
                    <a:lstStyle/>
                    <a:p>
                      <a:pPr algn="ctr"/>
                      <a:r>
                        <a:rPr kumimoji="0" lang="en-US" sz="1100" b="0" kern="1200" baseline="0" dirty="0" smtClean="0">
                          <a:solidFill>
                            <a:schemeClr val="tx1">
                              <a:lumMod val="65000"/>
                              <a:lumOff val="35000"/>
                            </a:schemeClr>
                          </a:solidFill>
                          <a:latin typeface="Calibri" panose="020F0502020204030204" pitchFamily="34" charset="0"/>
                          <a:ea typeface="+mn-ea"/>
                          <a:cs typeface="+mn-cs"/>
                          <a:sym typeface="Wingdings"/>
                        </a:rPr>
                        <a:t>Yes</a:t>
                      </a:r>
                      <a:endParaRPr lang="en-CA" sz="1100" b="0" dirty="0">
                        <a:solidFill>
                          <a:schemeClr val="tx1">
                            <a:lumMod val="65000"/>
                            <a:lumOff val="35000"/>
                          </a:schemeClr>
                        </a:solidFill>
                        <a:latin typeface="Calibri" panose="020F0502020204030204" pitchFamily="34" charset="0"/>
                      </a:endParaRPr>
                    </a:p>
                  </a:txBody>
                  <a:tcPr/>
                </a:tc>
              </a:tr>
              <a:tr h="274320">
                <a:tc>
                  <a:txBody>
                    <a:bodyPr/>
                    <a:lstStyle/>
                    <a:p>
                      <a:r>
                        <a:rPr lang="en-CA" sz="1100" b="1" dirty="0" smtClean="0">
                          <a:solidFill>
                            <a:schemeClr val="tx1">
                              <a:lumMod val="65000"/>
                              <a:lumOff val="35000"/>
                            </a:schemeClr>
                          </a:solidFill>
                          <a:latin typeface="Calibri" panose="020F0502020204030204" pitchFamily="34" charset="0"/>
                        </a:rPr>
                        <a:t>PE</a:t>
                      </a:r>
                      <a:endParaRPr lang="en-CA" sz="1100" b="1" dirty="0">
                        <a:solidFill>
                          <a:schemeClr val="tx1">
                            <a:lumMod val="65000"/>
                            <a:lumOff val="35000"/>
                          </a:schemeClr>
                        </a:solidFill>
                        <a:latin typeface="Calibri" panose="020F050202020403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smtClean="0">
                          <a:solidFill>
                            <a:schemeClr val="tx1">
                              <a:lumMod val="65000"/>
                              <a:lumOff val="35000"/>
                            </a:schemeClr>
                          </a:solidFill>
                          <a:latin typeface="Calibri" panose="020F0502020204030204" pitchFamily="34" charset="0"/>
                        </a:rPr>
                        <a:t>Yes</a:t>
                      </a:r>
                      <a:endParaRPr lang="en-CA" sz="1100" b="0" dirty="0" smtClean="0">
                        <a:solidFill>
                          <a:schemeClr val="tx1">
                            <a:lumMod val="65000"/>
                            <a:lumOff val="35000"/>
                          </a:schemeClr>
                        </a:solidFill>
                        <a:latin typeface="Calibri" panose="020F050202020403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chemeClr val="tx1">
                              <a:lumMod val="65000"/>
                              <a:lumOff val="35000"/>
                            </a:schemeClr>
                          </a:solidFill>
                          <a:latin typeface="Calibri" panose="020F0502020204030204" pitchFamily="34" charset="0"/>
                        </a:rPr>
                        <a:t>Yes</a:t>
                      </a:r>
                      <a:endParaRPr lang="en-CA" sz="1100" b="0" dirty="0" smtClean="0">
                        <a:solidFill>
                          <a:schemeClr val="tx1">
                            <a:lumMod val="65000"/>
                            <a:lumOff val="35000"/>
                          </a:schemeClr>
                        </a:solidFill>
                        <a:latin typeface="Calibri" panose="020F0502020204030204" pitchFamily="34" charset="0"/>
                      </a:endParaRPr>
                    </a:p>
                  </a:txBody>
                  <a:tcPr/>
                </a:tc>
                <a:tc>
                  <a:txBody>
                    <a:bodyPr/>
                    <a:lstStyle/>
                    <a:p>
                      <a:pPr algn="ctr"/>
                      <a:r>
                        <a:rPr lang="en-US" sz="1100" dirty="0" smtClean="0">
                          <a:solidFill>
                            <a:schemeClr val="tx1">
                              <a:lumMod val="65000"/>
                              <a:lumOff val="35000"/>
                            </a:schemeClr>
                          </a:solidFill>
                          <a:latin typeface="Calibri" panose="020F0502020204030204" pitchFamily="34" charset="0"/>
                        </a:rPr>
                        <a:t>Yes</a:t>
                      </a:r>
                      <a:endParaRPr lang="en-CA" sz="1100" dirty="0">
                        <a:solidFill>
                          <a:schemeClr val="tx1">
                            <a:lumMod val="65000"/>
                            <a:lumOff val="35000"/>
                          </a:schemeClr>
                        </a:solidFill>
                        <a:latin typeface="Calibri" panose="020F0502020204030204" pitchFamily="34" charset="0"/>
                      </a:endParaRPr>
                    </a:p>
                  </a:txBody>
                  <a:tcPr/>
                </a:tc>
              </a:tr>
              <a:tr h="274320">
                <a:tc>
                  <a:txBody>
                    <a:bodyPr/>
                    <a:lstStyle/>
                    <a:p>
                      <a:r>
                        <a:rPr lang="en-CA" sz="1100" b="1" dirty="0" smtClean="0">
                          <a:solidFill>
                            <a:schemeClr val="tx1">
                              <a:lumMod val="65000"/>
                              <a:lumOff val="35000"/>
                            </a:schemeClr>
                          </a:solidFill>
                          <a:latin typeface="Calibri" panose="020F0502020204030204" pitchFamily="34" charset="0"/>
                        </a:rPr>
                        <a:t>NL</a:t>
                      </a:r>
                      <a:endParaRPr lang="en-CA" sz="1100" b="1" dirty="0">
                        <a:solidFill>
                          <a:schemeClr val="tx1">
                            <a:lumMod val="65000"/>
                            <a:lumOff val="35000"/>
                          </a:schemeClr>
                        </a:solidFill>
                        <a:latin typeface="Calibri" panose="020F0502020204030204" pitchFamily="34" charset="0"/>
                      </a:endParaRPr>
                    </a:p>
                  </a:txBody>
                  <a:tcPr/>
                </a:tc>
                <a:tc>
                  <a:txBody>
                    <a:bodyPr/>
                    <a:lstStyle/>
                    <a:p>
                      <a:pPr algn="ctr"/>
                      <a:r>
                        <a:rPr lang="en-US" sz="1100" dirty="0" smtClean="0">
                          <a:solidFill>
                            <a:schemeClr val="tx1">
                              <a:lumMod val="65000"/>
                              <a:lumOff val="35000"/>
                            </a:schemeClr>
                          </a:solidFill>
                          <a:latin typeface="Calibri" panose="020F0502020204030204" pitchFamily="34" charset="0"/>
                        </a:rPr>
                        <a:t>Yes</a:t>
                      </a:r>
                      <a:endParaRPr lang="en-CA" sz="1100" dirty="0">
                        <a:solidFill>
                          <a:schemeClr val="tx1">
                            <a:lumMod val="65000"/>
                            <a:lumOff val="35000"/>
                          </a:schemeClr>
                        </a:solidFill>
                        <a:latin typeface="Calibri" panose="020F0502020204030204" pitchFamily="34" charset="0"/>
                      </a:endParaRPr>
                    </a:p>
                  </a:txBody>
                  <a:tcPr/>
                </a:tc>
                <a:tc>
                  <a:txBody>
                    <a:bodyPr/>
                    <a:lstStyle/>
                    <a:p>
                      <a:pPr algn="ctr"/>
                      <a:r>
                        <a:rPr lang="en-US" sz="1100" dirty="0" smtClean="0">
                          <a:solidFill>
                            <a:schemeClr val="tx1">
                              <a:lumMod val="65000"/>
                              <a:lumOff val="35000"/>
                            </a:schemeClr>
                          </a:solidFill>
                          <a:latin typeface="Calibri" panose="020F0502020204030204" pitchFamily="34" charset="0"/>
                        </a:rPr>
                        <a:t>Yes, starting</a:t>
                      </a:r>
                      <a:r>
                        <a:rPr lang="en-US" sz="1100" baseline="0" dirty="0" smtClean="0">
                          <a:solidFill>
                            <a:schemeClr val="tx1">
                              <a:lumMod val="65000"/>
                              <a:lumOff val="35000"/>
                            </a:schemeClr>
                          </a:solidFill>
                          <a:latin typeface="Calibri" panose="020F0502020204030204" pitchFamily="34" charset="0"/>
                        </a:rPr>
                        <a:t> Fall 2017</a:t>
                      </a:r>
                      <a:endParaRPr lang="en-CA" sz="1100" dirty="0">
                        <a:solidFill>
                          <a:schemeClr val="tx1">
                            <a:lumMod val="65000"/>
                            <a:lumOff val="35000"/>
                          </a:schemeClr>
                        </a:solidFill>
                        <a:latin typeface="Calibri" panose="020F0502020204030204" pitchFamily="34" charset="0"/>
                      </a:endParaRPr>
                    </a:p>
                  </a:txBody>
                  <a:tcPr/>
                </a:tc>
                <a:tc>
                  <a:txBody>
                    <a:bodyPr/>
                    <a:lstStyle/>
                    <a:p>
                      <a:pPr algn="ctr"/>
                      <a:r>
                        <a:rPr lang="en-US" sz="1100" dirty="0" smtClean="0">
                          <a:solidFill>
                            <a:schemeClr val="tx1">
                              <a:lumMod val="65000"/>
                              <a:lumOff val="35000"/>
                            </a:schemeClr>
                          </a:solidFill>
                          <a:latin typeface="Calibri" panose="020F0502020204030204" pitchFamily="34" charset="0"/>
                        </a:rPr>
                        <a:t>Yes</a:t>
                      </a:r>
                      <a:endParaRPr lang="en-CA" sz="1100" dirty="0">
                        <a:solidFill>
                          <a:schemeClr val="tx1">
                            <a:lumMod val="65000"/>
                            <a:lumOff val="35000"/>
                          </a:schemeClr>
                        </a:solidFill>
                        <a:latin typeface="Calibri" panose="020F0502020204030204" pitchFamily="34" charset="0"/>
                      </a:endParaRPr>
                    </a:p>
                  </a:txBody>
                  <a:tcPr/>
                </a:tc>
              </a:tr>
            </a:tbl>
          </a:graphicData>
        </a:graphic>
      </p:graphicFrame>
      <p:sp>
        <p:nvSpPr>
          <p:cNvPr id="4" name="Rectangle 3"/>
          <p:cNvSpPr/>
          <p:nvPr/>
        </p:nvSpPr>
        <p:spPr>
          <a:xfrm>
            <a:off x="152400" y="5943600"/>
            <a:ext cx="3886200" cy="246221"/>
          </a:xfrm>
          <a:prstGeom prst="rect">
            <a:avLst/>
          </a:prstGeom>
          <a:solidFill>
            <a:schemeClr val="bg1"/>
          </a:solidFill>
        </p:spPr>
        <p:txBody>
          <a:bodyPr wrap="square">
            <a:spAutoFit/>
          </a:bodyPr>
          <a:lstStyle/>
          <a:p>
            <a:r>
              <a:rPr lang="en-US" sz="1000" dirty="0">
                <a:solidFill>
                  <a:schemeClr val="tx2"/>
                </a:solidFill>
                <a:latin typeface="Calibri" panose="020F0502020204030204" pitchFamily="34" charset="0"/>
              </a:rPr>
              <a:t>---- No information was provided at the time the data was </a:t>
            </a:r>
            <a:r>
              <a:rPr lang="en-US" sz="1000" dirty="0" smtClean="0">
                <a:solidFill>
                  <a:schemeClr val="tx2"/>
                </a:solidFill>
                <a:latin typeface="Calibri" panose="020F0502020204030204" pitchFamily="34" charset="0"/>
              </a:rPr>
              <a:t>collected</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3999" y="0"/>
            <a:ext cx="7239003" cy="990600"/>
          </a:xfrm>
        </p:spPr>
        <p:txBody>
          <a:bodyPr/>
          <a:lstStyle/>
          <a:p>
            <a:pPr algn="ctr"/>
            <a:r>
              <a:rPr lang="en-CA" sz="3200" b="1" dirty="0" smtClean="0">
                <a:latin typeface="Calibri" panose="020F0502020204030204" pitchFamily="34" charset="0"/>
              </a:rPr>
              <a:t>Reported </a:t>
            </a:r>
            <a:r>
              <a:rPr lang="en-CA" sz="3200" b="1" dirty="0">
                <a:latin typeface="Calibri" panose="020F0502020204030204" pitchFamily="34" charset="0"/>
              </a:rPr>
              <a:t>Rates for School-based HPV Immunization </a:t>
            </a:r>
            <a:r>
              <a:rPr lang="en-CA" sz="3200" b="1" dirty="0" smtClean="0">
                <a:latin typeface="Calibri" panose="020F0502020204030204" pitchFamily="34" charset="0"/>
              </a:rPr>
              <a:t>Programs for Girls</a:t>
            </a:r>
            <a:endParaRPr lang="en-CA" sz="3200" dirty="0">
              <a:latin typeface="Calibri" panose="020F0502020204030204" pitchFamily="34" charset="0"/>
            </a:endParaRPr>
          </a:p>
        </p:txBody>
      </p:sp>
      <p:sp>
        <p:nvSpPr>
          <p:cNvPr id="3" name="Content Placeholder 2"/>
          <p:cNvSpPr>
            <a:spLocks noGrp="1"/>
          </p:cNvSpPr>
          <p:nvPr>
            <p:ph sz="quarter" idx="1"/>
          </p:nvPr>
        </p:nvSpPr>
        <p:spPr>
          <a:xfrm>
            <a:off x="612648" y="1600199"/>
            <a:ext cx="8153400" cy="498741"/>
          </a:xfrm>
        </p:spPr>
        <p:txBody>
          <a:bodyPr/>
          <a:lstStyle/>
          <a:p>
            <a:pPr marL="0" indent="0">
              <a:buNone/>
            </a:pPr>
            <a:r>
              <a:rPr lang="en-CA" sz="1400" dirty="0">
                <a:solidFill>
                  <a:schemeClr val="tx1">
                    <a:lumMod val="65000"/>
                    <a:lumOff val="35000"/>
                  </a:schemeClr>
                </a:solidFill>
                <a:latin typeface="Calibri" panose="020F0502020204030204" pitchFamily="34" charset="0"/>
              </a:rPr>
              <a:t>Please verify and update the HPV </a:t>
            </a:r>
            <a:r>
              <a:rPr lang="en-CA" sz="1400" dirty="0" smtClean="0">
                <a:solidFill>
                  <a:schemeClr val="tx1">
                    <a:lumMod val="65000"/>
                    <a:lumOff val="35000"/>
                  </a:schemeClr>
                </a:solidFill>
                <a:latin typeface="Calibri" panose="020F0502020204030204" pitchFamily="34" charset="0"/>
              </a:rPr>
              <a:t>vaccination uptake </a:t>
            </a:r>
            <a:r>
              <a:rPr lang="en-CA" sz="1400" dirty="0">
                <a:solidFill>
                  <a:schemeClr val="tx1">
                    <a:lumMod val="65000"/>
                    <a:lumOff val="35000"/>
                  </a:schemeClr>
                </a:solidFill>
                <a:latin typeface="Calibri" panose="020F0502020204030204" pitchFamily="34" charset="0"/>
              </a:rPr>
              <a:t>information </a:t>
            </a:r>
            <a:r>
              <a:rPr lang="en-CA" sz="1400" dirty="0" smtClean="0">
                <a:solidFill>
                  <a:schemeClr val="tx1">
                    <a:lumMod val="65000"/>
                    <a:lumOff val="35000"/>
                  </a:schemeClr>
                </a:solidFill>
                <a:latin typeface="Calibri" panose="020F0502020204030204" pitchFamily="34" charset="0"/>
              </a:rPr>
              <a:t>for girls for the </a:t>
            </a:r>
            <a:r>
              <a:rPr lang="en-CA" sz="1400" b="1" dirty="0">
                <a:solidFill>
                  <a:schemeClr val="tx1">
                    <a:lumMod val="65000"/>
                    <a:lumOff val="35000"/>
                  </a:schemeClr>
                </a:solidFill>
                <a:latin typeface="Calibri" panose="020F0502020204030204" pitchFamily="34" charset="0"/>
              </a:rPr>
              <a:t>2015/16</a:t>
            </a:r>
            <a:r>
              <a:rPr lang="en-CA" sz="1400" b="1" dirty="0" smtClean="0">
                <a:solidFill>
                  <a:schemeClr val="tx1">
                    <a:lumMod val="65000"/>
                    <a:lumOff val="35000"/>
                  </a:schemeClr>
                </a:solidFill>
                <a:latin typeface="Calibri" panose="020F0502020204030204" pitchFamily="34" charset="0"/>
              </a:rPr>
              <a:t> </a:t>
            </a:r>
            <a:r>
              <a:rPr lang="en-CA" sz="1400" b="1" dirty="0">
                <a:solidFill>
                  <a:schemeClr val="tx1">
                    <a:lumMod val="65000"/>
                    <a:lumOff val="35000"/>
                  </a:schemeClr>
                </a:solidFill>
                <a:latin typeface="Calibri" panose="020F0502020204030204" pitchFamily="34" charset="0"/>
              </a:rPr>
              <a:t>school year or most recent year </a:t>
            </a:r>
            <a:r>
              <a:rPr lang="en-CA" sz="1400" b="1" dirty="0" smtClean="0">
                <a:solidFill>
                  <a:schemeClr val="tx1">
                    <a:lumMod val="65000"/>
                    <a:lumOff val="35000"/>
                  </a:schemeClr>
                </a:solidFill>
                <a:latin typeface="Calibri" panose="020F0502020204030204" pitchFamily="34" charset="0"/>
              </a:rPr>
              <a:t>possible </a:t>
            </a:r>
            <a:r>
              <a:rPr lang="en-CA" sz="1400" dirty="0" smtClean="0">
                <a:solidFill>
                  <a:schemeClr val="tx1">
                    <a:lumMod val="65000"/>
                    <a:lumOff val="35000"/>
                  </a:schemeClr>
                </a:solidFill>
                <a:latin typeface="Calibri" panose="020F0502020204030204" pitchFamily="34" charset="0"/>
              </a:rPr>
              <a:t>in the table below. </a:t>
            </a:r>
            <a:r>
              <a:rPr lang="en-CA" sz="1400" dirty="0">
                <a:solidFill>
                  <a:schemeClr val="tx1">
                    <a:lumMod val="65000"/>
                    <a:lumOff val="35000"/>
                  </a:schemeClr>
                </a:solidFill>
                <a:latin typeface="Calibri" panose="020F0502020204030204" pitchFamily="34" charset="0"/>
              </a:rPr>
              <a:t>If vaccination rates are estimated, please indicate this in the table.</a:t>
            </a:r>
          </a:p>
          <a:p>
            <a:endParaRPr lang="en-CA" sz="1200" dirty="0"/>
          </a:p>
          <a:p>
            <a:endParaRPr lang="en-CA" sz="1200" dirty="0" smtClean="0"/>
          </a:p>
          <a:p>
            <a:endParaRPr lang="en-CA" sz="1200" dirty="0"/>
          </a:p>
          <a:p>
            <a:endParaRPr lang="en-CA" sz="1200" dirty="0" smtClean="0"/>
          </a:p>
          <a:p>
            <a:endParaRPr lang="en-CA" sz="1200" dirty="0"/>
          </a:p>
          <a:p>
            <a:endParaRPr lang="en-CA" sz="1200" dirty="0" smtClean="0"/>
          </a:p>
          <a:p>
            <a:endParaRPr lang="en-CA" sz="1200" dirty="0"/>
          </a:p>
          <a:p>
            <a:endParaRPr lang="en-CA" sz="1200" dirty="0" smtClean="0"/>
          </a:p>
          <a:p>
            <a:endParaRPr lang="en-CA" sz="1200" dirty="0"/>
          </a:p>
          <a:p>
            <a:endParaRPr lang="en-CA" sz="1200" dirty="0" smtClean="0"/>
          </a:p>
          <a:p>
            <a:endParaRPr lang="en-CA" sz="1200" dirty="0"/>
          </a:p>
          <a:p>
            <a:pPr>
              <a:spcBef>
                <a:spcPts val="0"/>
              </a:spcBef>
              <a:buFont typeface="Arial" panose="020B0604020202020204" pitchFamily="34" charset="0"/>
              <a:buChar char="•"/>
            </a:pPr>
            <a:endParaRPr lang="en-CA" sz="1000" dirty="0">
              <a:solidFill>
                <a:schemeClr val="tx2"/>
              </a:solidFill>
              <a:latin typeface="Calibri" panose="020F0502020204030204" pitchFamily="34" charset="0"/>
            </a:endParaRPr>
          </a:p>
          <a:p>
            <a:pPr>
              <a:spcBef>
                <a:spcPts val="0"/>
              </a:spcBef>
            </a:pPr>
            <a:r>
              <a:rPr lang="en-CA" sz="800" dirty="0">
                <a:solidFill>
                  <a:schemeClr val="tx2"/>
                </a:solidFill>
              </a:rPr>
              <a:t> </a:t>
            </a:r>
          </a:p>
          <a:p>
            <a:pPr marL="0" indent="0">
              <a:buNone/>
            </a:pPr>
            <a:endParaRPr lang="en-CA" sz="1200" dirty="0"/>
          </a:p>
          <a:p>
            <a:pPr marL="0" indent="0">
              <a:buNone/>
            </a:pPr>
            <a:endParaRPr lang="en-CA" sz="1100" dirty="0"/>
          </a:p>
        </p:txBody>
      </p:sp>
      <p:graphicFrame>
        <p:nvGraphicFramePr>
          <p:cNvPr id="5" name="Table 4"/>
          <p:cNvGraphicFramePr>
            <a:graphicFrameLocks noGrp="1"/>
          </p:cNvGraphicFramePr>
          <p:nvPr>
            <p:extLst>
              <p:ext uri="{D42A27DB-BD31-4B8C-83A1-F6EECF244321}">
                <p14:modId xmlns:p14="http://schemas.microsoft.com/office/powerpoint/2010/main" val="700498905"/>
              </p:ext>
            </p:extLst>
          </p:nvPr>
        </p:nvGraphicFramePr>
        <p:xfrm>
          <a:off x="411678" y="2148110"/>
          <a:ext cx="8351324" cy="3031597"/>
        </p:xfrm>
        <a:graphic>
          <a:graphicData uri="http://schemas.openxmlformats.org/drawingml/2006/table">
            <a:tbl>
              <a:tblPr firstRow="1" firstCol="1" bandRow="1">
                <a:tableStyleId>{5C22544A-7EE6-4342-B048-85BDC9FD1C3A}</a:tableStyleId>
              </a:tblPr>
              <a:tblGrid>
                <a:gridCol w="1529822"/>
                <a:gridCol w="1213377"/>
                <a:gridCol w="1066800"/>
                <a:gridCol w="1066800"/>
                <a:gridCol w="753774"/>
                <a:gridCol w="869327"/>
                <a:gridCol w="977470"/>
                <a:gridCol w="873954"/>
              </a:tblGrid>
              <a:tr h="478294">
                <a:tc rowSpan="2">
                  <a:txBody>
                    <a:bodyPr/>
                    <a:lstStyle/>
                    <a:p>
                      <a:pPr algn="ctr">
                        <a:lnSpc>
                          <a:spcPct val="107000"/>
                        </a:lnSpc>
                        <a:spcAft>
                          <a:spcPts val="0"/>
                        </a:spcAft>
                      </a:pPr>
                      <a:r>
                        <a:rPr lang="en-CA" sz="1200" dirty="0">
                          <a:effectLst/>
                          <a:latin typeface="Calibri" panose="020F0502020204030204" pitchFamily="34" charset="0"/>
                        </a:rPr>
                        <a:t>Province / Territory</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rowSpan="2">
                  <a:txBody>
                    <a:bodyPr/>
                    <a:lstStyle/>
                    <a:p>
                      <a:pPr algn="ctr">
                        <a:lnSpc>
                          <a:spcPct val="107000"/>
                        </a:lnSpc>
                        <a:spcAft>
                          <a:spcPts val="0"/>
                        </a:spcAft>
                      </a:pPr>
                      <a:r>
                        <a:rPr lang="en-CA" sz="1200" dirty="0">
                          <a:solidFill>
                            <a:schemeClr val="bg1"/>
                          </a:solidFill>
                          <a:effectLst/>
                          <a:latin typeface="Calibri" panose="020F0502020204030204" pitchFamily="34" charset="0"/>
                        </a:rPr>
                        <a:t>Date of First Implementation</a:t>
                      </a:r>
                      <a:endParaRPr lang="en-CA"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rowSpan="2">
                  <a:txBody>
                    <a:bodyPr/>
                    <a:lstStyle/>
                    <a:p>
                      <a:pPr algn="ctr">
                        <a:lnSpc>
                          <a:spcPct val="107000"/>
                        </a:lnSpc>
                        <a:spcAft>
                          <a:spcPts val="0"/>
                        </a:spcAft>
                      </a:pPr>
                      <a:r>
                        <a:rPr lang="en-CA" sz="1200" dirty="0">
                          <a:solidFill>
                            <a:schemeClr val="bg1"/>
                          </a:solidFill>
                          <a:effectLst/>
                          <a:latin typeface="Calibri" panose="020F0502020204030204" pitchFamily="34" charset="0"/>
                        </a:rPr>
                        <a:t>School </a:t>
                      </a:r>
                      <a:r>
                        <a:rPr lang="en-CA" sz="1200" dirty="0" smtClean="0">
                          <a:solidFill>
                            <a:schemeClr val="bg1"/>
                          </a:solidFill>
                          <a:effectLst/>
                          <a:latin typeface="Calibri" panose="020F0502020204030204" pitchFamily="34" charset="0"/>
                        </a:rPr>
                        <a:t>Grade When Immunization</a:t>
                      </a:r>
                      <a:r>
                        <a:rPr lang="en-CA" sz="1200" baseline="0" dirty="0" smtClean="0">
                          <a:solidFill>
                            <a:schemeClr val="bg1"/>
                          </a:solidFill>
                          <a:effectLst/>
                          <a:latin typeface="Calibri" panose="020F0502020204030204" pitchFamily="34" charset="0"/>
                        </a:rPr>
                        <a:t> Given</a:t>
                      </a:r>
                      <a:endParaRPr lang="en-CA"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rowSpan="2">
                  <a:txBody>
                    <a:bodyPr/>
                    <a:lstStyle/>
                    <a:p>
                      <a:pPr algn="ctr">
                        <a:lnSpc>
                          <a:spcPct val="107000"/>
                        </a:lnSpc>
                        <a:spcAft>
                          <a:spcPts val="0"/>
                        </a:spcAft>
                      </a:pPr>
                      <a:r>
                        <a:rPr lang="en-CA" sz="1200" dirty="0">
                          <a:solidFill>
                            <a:schemeClr val="bg1"/>
                          </a:solidFill>
                          <a:effectLst/>
                          <a:latin typeface="Calibri" panose="020F0502020204030204" pitchFamily="34" charset="0"/>
                        </a:rPr>
                        <a:t>School </a:t>
                      </a:r>
                      <a:r>
                        <a:rPr lang="en-CA" sz="1200" dirty="0" smtClean="0">
                          <a:solidFill>
                            <a:schemeClr val="bg1"/>
                          </a:solidFill>
                          <a:effectLst/>
                          <a:latin typeface="Calibri" panose="020F0502020204030204" pitchFamily="34" charset="0"/>
                        </a:rPr>
                        <a:t>Year When Immunization Given</a:t>
                      </a:r>
                      <a:endParaRPr lang="en-CA"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rowSpan="2">
                  <a:txBody>
                    <a:bodyPr/>
                    <a:lstStyle/>
                    <a:p>
                      <a:pPr algn="ctr">
                        <a:lnSpc>
                          <a:spcPct val="107000"/>
                        </a:lnSpc>
                        <a:spcAft>
                          <a:spcPts val="0"/>
                        </a:spcAft>
                      </a:pPr>
                      <a:r>
                        <a:rPr lang="en-CA" sz="1200" dirty="0">
                          <a:solidFill>
                            <a:schemeClr val="bg1"/>
                          </a:solidFill>
                          <a:effectLst/>
                          <a:latin typeface="Calibri" panose="020F0502020204030204" pitchFamily="34" charset="0"/>
                        </a:rPr>
                        <a:t>Total Size of Eligible Cohort (girls only)</a:t>
                      </a:r>
                      <a:endParaRPr lang="en-CA"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gridSpan="3">
                  <a:txBody>
                    <a:bodyPr/>
                    <a:lstStyle/>
                    <a:p>
                      <a:pPr algn="ctr">
                        <a:lnSpc>
                          <a:spcPct val="107000"/>
                        </a:lnSpc>
                        <a:spcAft>
                          <a:spcPts val="0"/>
                        </a:spcAft>
                      </a:pPr>
                      <a:r>
                        <a:rPr lang="en-CA" sz="1200" dirty="0">
                          <a:solidFill>
                            <a:schemeClr val="bg1"/>
                          </a:solidFill>
                          <a:effectLst/>
                          <a:latin typeface="Calibri" panose="020F0502020204030204" pitchFamily="34" charset="0"/>
                        </a:rPr>
                        <a:t>Immunization Uptake </a:t>
                      </a:r>
                    </a:p>
                    <a:p>
                      <a:pPr algn="ctr">
                        <a:lnSpc>
                          <a:spcPct val="107000"/>
                        </a:lnSpc>
                        <a:spcAft>
                          <a:spcPts val="0"/>
                        </a:spcAft>
                      </a:pPr>
                      <a:r>
                        <a:rPr lang="en-CA" sz="1200" dirty="0">
                          <a:solidFill>
                            <a:schemeClr val="bg1"/>
                          </a:solidFill>
                          <a:effectLst/>
                          <a:latin typeface="Calibri" panose="020F0502020204030204" pitchFamily="34" charset="0"/>
                        </a:rPr>
                        <a:t>(girls only) </a:t>
                      </a:r>
                      <a:endParaRPr lang="en-CA"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hMerge="1">
                  <a:txBody>
                    <a:bodyPr/>
                    <a:lstStyle/>
                    <a:p>
                      <a:endParaRPr lang="en-CA"/>
                    </a:p>
                  </a:txBody>
                  <a:tcPr/>
                </a:tc>
                <a:tc hMerge="1">
                  <a:txBody>
                    <a:bodyPr/>
                    <a:lstStyle/>
                    <a:p>
                      <a:endParaRPr lang="en-CA"/>
                    </a:p>
                  </a:txBody>
                  <a:tcPr/>
                </a:tc>
              </a:tr>
              <a:tr h="428234">
                <a:tc vMerge="1">
                  <a:txBody>
                    <a:bodyPr/>
                    <a:lstStyle/>
                    <a:p>
                      <a:endParaRPr lang="en-CA"/>
                    </a:p>
                  </a:txBody>
                  <a:tcPr/>
                </a:tc>
                <a:tc vMerge="1">
                  <a:txBody>
                    <a:bodyPr/>
                    <a:lstStyle/>
                    <a:p>
                      <a:endParaRPr lang="en-CA"/>
                    </a:p>
                  </a:txBody>
                  <a:tcPr/>
                </a:tc>
                <a:tc vMerge="1">
                  <a:txBody>
                    <a:bodyPr/>
                    <a:lstStyle/>
                    <a:p>
                      <a:endParaRPr lang="en-CA"/>
                    </a:p>
                  </a:txBody>
                  <a:tcPr/>
                </a:tc>
                <a:tc vMerge="1">
                  <a:txBody>
                    <a:bodyPr/>
                    <a:lstStyle/>
                    <a:p>
                      <a:endParaRPr lang="en-CA"/>
                    </a:p>
                  </a:txBody>
                  <a:tcPr/>
                </a:tc>
                <a:tc vMerge="1">
                  <a:txBody>
                    <a:bodyPr/>
                    <a:lstStyle/>
                    <a:p>
                      <a:endParaRPr lang="en-CA"/>
                    </a:p>
                  </a:txBody>
                  <a:tcPr/>
                </a:tc>
                <a:tc>
                  <a:txBody>
                    <a:bodyPr/>
                    <a:lstStyle/>
                    <a:p>
                      <a:pPr algn="ctr">
                        <a:lnSpc>
                          <a:spcPct val="107000"/>
                        </a:lnSpc>
                        <a:spcAft>
                          <a:spcPts val="0"/>
                        </a:spcAft>
                      </a:pPr>
                      <a:r>
                        <a:rPr lang="en-CA" sz="1200" dirty="0">
                          <a:solidFill>
                            <a:schemeClr val="bg1"/>
                          </a:solidFill>
                          <a:effectLst/>
                          <a:latin typeface="Calibri" panose="020F0502020204030204" pitchFamily="34" charset="0"/>
                        </a:rPr>
                        <a:t>1st dose</a:t>
                      </a:r>
                      <a:endParaRPr lang="en-CA"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solidFill>
                      <a:schemeClr val="accent1"/>
                    </a:solidFill>
                  </a:tcPr>
                </a:tc>
                <a:tc>
                  <a:txBody>
                    <a:bodyPr/>
                    <a:lstStyle/>
                    <a:p>
                      <a:pPr algn="ctr">
                        <a:lnSpc>
                          <a:spcPct val="107000"/>
                        </a:lnSpc>
                        <a:spcAft>
                          <a:spcPts val="0"/>
                        </a:spcAft>
                      </a:pPr>
                      <a:r>
                        <a:rPr lang="en-CA" sz="1200" dirty="0">
                          <a:solidFill>
                            <a:schemeClr val="bg1"/>
                          </a:solidFill>
                          <a:effectLst/>
                          <a:latin typeface="Calibri" panose="020F0502020204030204" pitchFamily="34" charset="0"/>
                        </a:rPr>
                        <a:t>2nd dose</a:t>
                      </a:r>
                      <a:endParaRPr lang="en-CA"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solidFill>
                      <a:schemeClr val="accent1"/>
                    </a:solidFill>
                  </a:tcPr>
                </a:tc>
                <a:tc>
                  <a:txBody>
                    <a:bodyPr/>
                    <a:lstStyle/>
                    <a:p>
                      <a:pPr algn="ctr">
                        <a:lnSpc>
                          <a:spcPct val="107000"/>
                        </a:lnSpc>
                        <a:spcAft>
                          <a:spcPts val="0"/>
                        </a:spcAft>
                      </a:pPr>
                      <a:r>
                        <a:rPr lang="en-CA" sz="1200" dirty="0">
                          <a:solidFill>
                            <a:schemeClr val="bg1"/>
                          </a:solidFill>
                          <a:effectLst/>
                          <a:latin typeface="Calibri" panose="020F0502020204030204" pitchFamily="34" charset="0"/>
                        </a:rPr>
                        <a:t>3rd </a:t>
                      </a:r>
                      <a:r>
                        <a:rPr lang="en-CA" sz="1200" dirty="0" smtClean="0">
                          <a:solidFill>
                            <a:schemeClr val="bg1"/>
                          </a:solidFill>
                          <a:effectLst/>
                          <a:latin typeface="Calibri" panose="020F0502020204030204" pitchFamily="34" charset="0"/>
                        </a:rPr>
                        <a:t>dose (if applicable)</a:t>
                      </a:r>
                      <a:endParaRPr lang="en-CA"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solidFill>
                      <a:schemeClr val="accent1"/>
                    </a:solidFill>
                  </a:tcPr>
                </a:tc>
              </a:tr>
              <a:tr h="448206">
                <a:tc>
                  <a:txBody>
                    <a:bodyPr/>
                    <a:lstStyle/>
                    <a:p>
                      <a:pPr algn="ctr">
                        <a:lnSpc>
                          <a:spcPct val="107000"/>
                        </a:lnSpc>
                        <a:spcAft>
                          <a:spcPts val="0"/>
                        </a:spcAft>
                      </a:pPr>
                      <a:r>
                        <a:rPr lang="en-CA" sz="1200" b="1" dirty="0">
                          <a:effectLst/>
                          <a:latin typeface="Calibri" panose="020F0502020204030204" pitchFamily="34" charset="0"/>
                        </a:rPr>
                        <a:t>Northwest Territories</a:t>
                      </a:r>
                      <a:endParaRPr lang="en-CA"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a:txBody>
                    <a:bodyPr/>
                    <a:lstStyle/>
                    <a:p>
                      <a:pPr algn="ctr">
                        <a:lnSpc>
                          <a:spcPct val="107000"/>
                        </a:lnSpc>
                        <a:spcAft>
                          <a:spcPts val="0"/>
                        </a:spcAft>
                      </a:pPr>
                      <a:r>
                        <a:rPr lang="en-CA" sz="1200" b="0" dirty="0">
                          <a:solidFill>
                            <a:schemeClr val="tx1">
                              <a:lumMod val="65000"/>
                              <a:lumOff val="35000"/>
                            </a:schemeClr>
                          </a:solidFill>
                          <a:effectLst/>
                          <a:latin typeface="Calibri" panose="020F0502020204030204" pitchFamily="34" charset="0"/>
                        </a:rPr>
                        <a:t>September 2009</a:t>
                      </a:r>
                      <a:endParaRPr lang="en-CA" sz="1200" b="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a:txBody>
                    <a:bodyPr/>
                    <a:lstStyle/>
                    <a:p>
                      <a:pPr algn="ctr">
                        <a:lnSpc>
                          <a:spcPct val="107000"/>
                        </a:lnSpc>
                        <a:spcAft>
                          <a:spcPts val="0"/>
                        </a:spcAft>
                      </a:pPr>
                      <a:r>
                        <a:rPr lang="en-CA" sz="1200" b="0" dirty="0">
                          <a:solidFill>
                            <a:schemeClr val="tx1">
                              <a:lumMod val="65000"/>
                              <a:lumOff val="35000"/>
                            </a:schemeClr>
                          </a:solidFill>
                          <a:effectLst/>
                          <a:latin typeface="Calibri" panose="020F0502020204030204" pitchFamily="34" charset="0"/>
                        </a:rPr>
                        <a:t>Grade </a:t>
                      </a:r>
                      <a:r>
                        <a:rPr lang="en-CA" sz="1200" b="0" dirty="0" smtClean="0">
                          <a:solidFill>
                            <a:schemeClr val="tx1">
                              <a:lumMod val="65000"/>
                              <a:lumOff val="35000"/>
                            </a:schemeClr>
                          </a:solidFill>
                          <a:effectLst/>
                          <a:latin typeface="Calibri" panose="020F0502020204030204" pitchFamily="34" charset="0"/>
                        </a:rPr>
                        <a:t>7*</a:t>
                      </a:r>
                      <a:endParaRPr lang="en-CA" sz="1200" b="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a:txBody>
                    <a:bodyPr/>
                    <a:lstStyle/>
                    <a:p>
                      <a:pPr algn="ctr">
                        <a:lnSpc>
                          <a:spcPct val="107000"/>
                        </a:lnSpc>
                        <a:spcAft>
                          <a:spcPts val="0"/>
                        </a:spcAft>
                      </a:pPr>
                      <a:r>
                        <a:rPr lang="en-CA" sz="1200" b="0" dirty="0" smtClean="0">
                          <a:solidFill>
                            <a:schemeClr val="tx1">
                              <a:lumMod val="65000"/>
                              <a:lumOff val="35000"/>
                            </a:schemeClr>
                          </a:solidFill>
                          <a:effectLst/>
                          <a:latin typeface="Calibri" panose="020F0502020204030204" pitchFamily="34" charset="0"/>
                        </a:rPr>
                        <a:t>2015-2016</a:t>
                      </a:r>
                      <a:r>
                        <a:rPr lang="en-CA" sz="1200" b="0" dirty="0">
                          <a:solidFill>
                            <a:schemeClr val="tx1">
                              <a:lumMod val="65000"/>
                              <a:lumOff val="35000"/>
                            </a:schemeClr>
                          </a:solidFill>
                          <a:effectLst/>
                          <a:latin typeface="Calibri" panose="020F0502020204030204" pitchFamily="34" charset="0"/>
                        </a:rPr>
                        <a:t> </a:t>
                      </a:r>
                      <a:endParaRPr lang="en-CA" sz="1200" b="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a:txBody>
                    <a:bodyPr/>
                    <a:lstStyle/>
                    <a:p>
                      <a:pPr algn="ctr">
                        <a:lnSpc>
                          <a:spcPct val="107000"/>
                        </a:lnSpc>
                        <a:spcAft>
                          <a:spcPts val="0"/>
                        </a:spcAft>
                      </a:pPr>
                      <a:r>
                        <a:rPr lang="en-CA" sz="1200" b="0" dirty="0">
                          <a:solidFill>
                            <a:schemeClr val="tx1">
                              <a:lumMod val="65000"/>
                              <a:lumOff val="35000"/>
                            </a:schemeClr>
                          </a:solidFill>
                          <a:effectLst/>
                          <a:latin typeface="Calibri" panose="020F0502020204030204" pitchFamily="34" charset="0"/>
                        </a:rPr>
                        <a:t> </a:t>
                      </a:r>
                      <a:r>
                        <a:rPr lang="en-CA" sz="1200" b="0" dirty="0" smtClean="0">
                          <a:solidFill>
                            <a:schemeClr val="tx1">
                              <a:lumMod val="65000"/>
                              <a:lumOff val="35000"/>
                            </a:schemeClr>
                          </a:solidFill>
                          <a:effectLst/>
                          <a:latin typeface="Calibri" panose="020F0502020204030204" pitchFamily="34" charset="0"/>
                        </a:rPr>
                        <a:t>----</a:t>
                      </a:r>
                      <a:endParaRPr lang="en-CA" sz="1200" b="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a:txBody>
                    <a:bodyPr/>
                    <a:lstStyle/>
                    <a:p>
                      <a:pPr algn="ctr">
                        <a:lnSpc>
                          <a:spcPct val="107000"/>
                        </a:lnSpc>
                        <a:spcAft>
                          <a:spcPts val="0"/>
                        </a:spcAft>
                      </a:pPr>
                      <a:r>
                        <a:rPr lang="en-CA" sz="1200" b="0" dirty="0" smtClean="0">
                          <a:solidFill>
                            <a:schemeClr val="tx1">
                              <a:lumMod val="65000"/>
                              <a:lumOff val="35000"/>
                            </a:schemeClr>
                          </a:solidFill>
                          <a:effectLst/>
                          <a:latin typeface="Calibri" panose="020F0502020204030204" pitchFamily="34" charset="0"/>
                        </a:rPr>
                        <a:t>74.7%</a:t>
                      </a:r>
                      <a:endParaRPr lang="en-CA" sz="1200" b="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a:txBody>
                    <a:bodyPr/>
                    <a:lstStyle/>
                    <a:p>
                      <a:pPr algn="ctr">
                        <a:lnSpc>
                          <a:spcPct val="107000"/>
                        </a:lnSpc>
                      </a:pPr>
                      <a:r>
                        <a:rPr lang="en-CA" sz="1200" b="0" dirty="0" smtClean="0">
                          <a:solidFill>
                            <a:schemeClr val="tx1">
                              <a:lumMod val="65000"/>
                              <a:lumOff val="35000"/>
                            </a:schemeClr>
                          </a:solidFill>
                          <a:effectLst/>
                          <a:latin typeface="Calibri" panose="020F0502020204030204" pitchFamily="34" charset="0"/>
                        </a:rPr>
                        <a:t>64.4%</a:t>
                      </a:r>
                      <a:endParaRPr lang="en-CA" sz="1200" b="0" dirty="0">
                        <a:solidFill>
                          <a:schemeClr val="tx1">
                            <a:lumMod val="65000"/>
                            <a:lumOff val="35000"/>
                          </a:schemeClr>
                        </a:solidFill>
                        <a:effectLst/>
                        <a:latin typeface="Calibri" panose="020F0502020204030204" pitchFamily="34" charset="0"/>
                      </a:endParaRPr>
                    </a:p>
                  </a:txBody>
                  <a:tcPr marL="61232" marR="61232" marT="0" marB="0" anchor="ctr"/>
                </a:tc>
                <a:tc>
                  <a:txBody>
                    <a:bodyPr/>
                    <a:lstStyle/>
                    <a:p>
                      <a:pPr algn="ctr">
                        <a:lnSpc>
                          <a:spcPct val="107000"/>
                        </a:lnSpc>
                      </a:pPr>
                      <a:r>
                        <a:rPr lang="en-CA" sz="1200" b="0" dirty="0" smtClean="0">
                          <a:solidFill>
                            <a:schemeClr val="tx1">
                              <a:lumMod val="65000"/>
                              <a:lumOff val="35000"/>
                            </a:schemeClr>
                          </a:solidFill>
                          <a:effectLst/>
                          <a:latin typeface="Calibri" panose="020F0502020204030204" pitchFamily="34" charset="0"/>
                        </a:rPr>
                        <a:t>57.1%</a:t>
                      </a:r>
                      <a:endParaRPr lang="en-CA" sz="1200" b="0" dirty="0">
                        <a:solidFill>
                          <a:schemeClr val="tx1">
                            <a:lumMod val="65000"/>
                            <a:lumOff val="35000"/>
                          </a:schemeClr>
                        </a:solidFill>
                        <a:effectLst/>
                        <a:latin typeface="Calibri" panose="020F0502020204030204" pitchFamily="34" charset="0"/>
                      </a:endParaRPr>
                    </a:p>
                  </a:txBody>
                  <a:tcPr marL="61232" marR="61232" marT="0" marB="0" anchor="ctr"/>
                </a:tc>
              </a:tr>
              <a:tr h="698330">
                <a:tc>
                  <a:txBody>
                    <a:bodyPr/>
                    <a:lstStyle/>
                    <a:p>
                      <a:pPr algn="ctr">
                        <a:lnSpc>
                          <a:spcPct val="107000"/>
                        </a:lnSpc>
                        <a:spcAft>
                          <a:spcPts val="0"/>
                        </a:spcAft>
                      </a:pPr>
                      <a:r>
                        <a:rPr lang="en-CA" sz="1200" b="1" dirty="0">
                          <a:effectLst/>
                          <a:latin typeface="Calibri" panose="020F0502020204030204" pitchFamily="34" charset="0"/>
                        </a:rPr>
                        <a:t>Yukon</a:t>
                      </a:r>
                      <a:endParaRPr lang="en-CA"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a:txBody>
                    <a:bodyPr/>
                    <a:lstStyle/>
                    <a:p>
                      <a:pPr algn="ctr">
                        <a:lnSpc>
                          <a:spcPct val="107000"/>
                        </a:lnSpc>
                        <a:spcAft>
                          <a:spcPts val="0"/>
                        </a:spcAft>
                      </a:pPr>
                      <a:r>
                        <a:rPr lang="en-CA" sz="1200" b="0" dirty="0">
                          <a:solidFill>
                            <a:schemeClr val="tx1">
                              <a:lumMod val="65000"/>
                              <a:lumOff val="35000"/>
                            </a:schemeClr>
                          </a:solidFill>
                          <a:effectLst/>
                          <a:latin typeface="Calibri" panose="020F0502020204030204" pitchFamily="34" charset="0"/>
                        </a:rPr>
                        <a:t>September 2009</a:t>
                      </a:r>
                      <a:endParaRPr lang="en-CA" sz="1200" b="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a:txBody>
                    <a:bodyPr/>
                    <a:lstStyle/>
                    <a:p>
                      <a:pPr algn="ctr">
                        <a:lnSpc>
                          <a:spcPct val="107000"/>
                        </a:lnSpc>
                        <a:spcAft>
                          <a:spcPts val="0"/>
                        </a:spcAft>
                      </a:pPr>
                      <a:r>
                        <a:rPr lang="en-CA" sz="1200" b="0" dirty="0">
                          <a:solidFill>
                            <a:schemeClr val="tx1">
                              <a:lumMod val="65000"/>
                              <a:lumOff val="35000"/>
                            </a:schemeClr>
                          </a:solidFill>
                          <a:effectLst/>
                          <a:latin typeface="Calibri" panose="020F0502020204030204" pitchFamily="34" charset="0"/>
                        </a:rPr>
                        <a:t>Grade 6</a:t>
                      </a:r>
                      <a:endParaRPr lang="en-CA" sz="1200" b="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a:txBody>
                    <a:bodyPr/>
                    <a:lstStyle/>
                    <a:p>
                      <a:pPr algn="ctr">
                        <a:lnSpc>
                          <a:spcPct val="107000"/>
                        </a:lnSpc>
                        <a:spcAft>
                          <a:spcPts val="0"/>
                        </a:spcAft>
                      </a:pPr>
                      <a:r>
                        <a:rPr lang="en-CA" sz="1200" b="0" dirty="0">
                          <a:solidFill>
                            <a:schemeClr val="tx1">
                              <a:lumMod val="65000"/>
                              <a:lumOff val="35000"/>
                            </a:schemeClr>
                          </a:solidFill>
                          <a:effectLst/>
                          <a:latin typeface="Calibri" panose="020F0502020204030204" pitchFamily="34" charset="0"/>
                        </a:rPr>
                        <a:t> </a:t>
                      </a:r>
                      <a:endParaRPr lang="en-CA" sz="1200" b="0" dirty="0" smtClean="0">
                        <a:solidFill>
                          <a:schemeClr val="tx1">
                            <a:lumMod val="65000"/>
                            <a:lumOff val="35000"/>
                          </a:schemeClr>
                        </a:solidFill>
                        <a:effectLst/>
                        <a:latin typeface="Calibri" panose="020F0502020204030204" pitchFamily="34" charset="0"/>
                      </a:endParaRPr>
                    </a:p>
                    <a:p>
                      <a:pPr algn="ctr">
                        <a:lnSpc>
                          <a:spcPct val="107000"/>
                        </a:lnSpc>
                        <a:spcAft>
                          <a:spcPts val="0"/>
                        </a:spcAft>
                      </a:pPr>
                      <a:r>
                        <a:rPr lang="en-CA" sz="1200" b="0" dirty="0">
                          <a:solidFill>
                            <a:schemeClr val="tx1">
                              <a:lumMod val="65000"/>
                              <a:lumOff val="35000"/>
                            </a:schemeClr>
                          </a:solidFill>
                          <a:effectLst/>
                          <a:latin typeface="Calibri" panose="020F0502020204030204" pitchFamily="34" charset="0"/>
                        </a:rPr>
                        <a:t>  </a:t>
                      </a:r>
                      <a:r>
                        <a:rPr lang="en-CA" sz="1200" b="0" dirty="0" smtClean="0">
                          <a:solidFill>
                            <a:schemeClr val="tx1">
                              <a:lumMod val="65000"/>
                              <a:lumOff val="35000"/>
                            </a:schemeClr>
                          </a:solidFill>
                          <a:effectLst/>
                          <a:latin typeface="Calibri" panose="020F0502020204030204" pitchFamily="34" charset="0"/>
                        </a:rPr>
                        <a:t>----</a:t>
                      </a:r>
                      <a:endParaRPr lang="en-CA" sz="1200" b="0" dirty="0">
                        <a:solidFill>
                          <a:schemeClr val="tx1">
                            <a:lumMod val="65000"/>
                            <a:lumOff val="35000"/>
                          </a:schemeClr>
                        </a:solidFill>
                        <a:effectLst/>
                        <a:latin typeface="Calibri" panose="020F0502020204030204" pitchFamily="34" charset="0"/>
                      </a:endParaRPr>
                    </a:p>
                    <a:p>
                      <a:pPr algn="ctr">
                        <a:lnSpc>
                          <a:spcPct val="107000"/>
                        </a:lnSpc>
                        <a:spcAft>
                          <a:spcPts val="0"/>
                        </a:spcAft>
                      </a:pPr>
                      <a:r>
                        <a:rPr lang="en-CA" sz="1200" b="0" dirty="0">
                          <a:solidFill>
                            <a:schemeClr val="tx1">
                              <a:lumMod val="65000"/>
                              <a:lumOff val="35000"/>
                            </a:schemeClr>
                          </a:solidFill>
                          <a:effectLst/>
                          <a:latin typeface="Calibri" panose="020F0502020204030204" pitchFamily="34" charset="0"/>
                        </a:rPr>
                        <a:t> </a:t>
                      </a:r>
                      <a:endParaRPr lang="en-CA" sz="1200" b="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tc>
                <a:tc>
                  <a:txBody>
                    <a:bodyPr/>
                    <a:lstStyle/>
                    <a:p>
                      <a:pPr algn="ctr">
                        <a:lnSpc>
                          <a:spcPct val="107000"/>
                        </a:lnSpc>
                        <a:spcAft>
                          <a:spcPts val="0"/>
                        </a:spcAft>
                      </a:pPr>
                      <a:endParaRPr lang="en-US" sz="1200" b="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US" sz="1200" b="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a:t>
                      </a:r>
                      <a:endParaRPr lang="en-CA" sz="1200" b="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tc>
                <a:tc>
                  <a:txBody>
                    <a:bodyPr/>
                    <a:lstStyle/>
                    <a:p>
                      <a:pPr algn="ctr"/>
                      <a:endParaRPr lang="en-US" sz="1200" dirty="0" smtClean="0">
                        <a:solidFill>
                          <a:schemeClr val="tx1">
                            <a:lumMod val="65000"/>
                            <a:lumOff val="35000"/>
                          </a:schemeClr>
                        </a:solidFill>
                        <a:latin typeface="Calibri" panose="020F0502020204030204" pitchFamily="34" charset="0"/>
                      </a:endParaRPr>
                    </a:p>
                    <a:p>
                      <a:pPr algn="ctr"/>
                      <a:r>
                        <a:rPr lang="en-US" sz="1200" dirty="0" smtClean="0">
                          <a:solidFill>
                            <a:schemeClr val="tx1">
                              <a:lumMod val="65000"/>
                              <a:lumOff val="35000"/>
                            </a:schemeClr>
                          </a:solidFill>
                          <a:latin typeface="Calibri" panose="020F0502020204030204" pitchFamily="34" charset="0"/>
                        </a:rPr>
                        <a:t>----</a:t>
                      </a:r>
                      <a:endParaRPr lang="en-CA" sz="1200" dirty="0">
                        <a:solidFill>
                          <a:schemeClr val="tx1">
                            <a:lumMod val="65000"/>
                            <a:lumOff val="35000"/>
                          </a:schemeClr>
                        </a:solidFill>
                        <a:latin typeface="Calibri" panose="020F0502020204030204" pitchFamily="34" charset="0"/>
                      </a:endParaRPr>
                    </a:p>
                  </a:txBody>
                  <a:tcPr marL="61232" marR="61232" marT="0" marB="0"/>
                </a:tc>
                <a:tc>
                  <a:txBody>
                    <a:bodyPr/>
                    <a:lstStyle/>
                    <a:p>
                      <a:pPr algn="ctr"/>
                      <a:endParaRPr lang="en-US" sz="1200" dirty="0" smtClean="0">
                        <a:solidFill>
                          <a:schemeClr val="tx1">
                            <a:lumMod val="65000"/>
                            <a:lumOff val="35000"/>
                          </a:schemeClr>
                        </a:solidFill>
                        <a:latin typeface="Calibri" panose="020F0502020204030204" pitchFamily="34" charset="0"/>
                      </a:endParaRPr>
                    </a:p>
                    <a:p>
                      <a:pPr algn="ctr"/>
                      <a:r>
                        <a:rPr lang="en-US" sz="1200" dirty="0" smtClean="0">
                          <a:solidFill>
                            <a:schemeClr val="tx1">
                              <a:lumMod val="65000"/>
                              <a:lumOff val="35000"/>
                            </a:schemeClr>
                          </a:solidFill>
                          <a:latin typeface="Calibri" panose="020F0502020204030204" pitchFamily="34" charset="0"/>
                        </a:rPr>
                        <a:t>----</a:t>
                      </a:r>
                      <a:endParaRPr lang="en-CA" sz="1200" dirty="0">
                        <a:solidFill>
                          <a:schemeClr val="tx1">
                            <a:lumMod val="65000"/>
                            <a:lumOff val="35000"/>
                          </a:schemeClr>
                        </a:solidFill>
                        <a:latin typeface="Calibri" panose="020F0502020204030204" pitchFamily="34" charset="0"/>
                      </a:endParaRPr>
                    </a:p>
                  </a:txBody>
                  <a:tcPr marL="61232" marR="61232" marT="0" marB="0"/>
                </a:tc>
                <a:tc>
                  <a:txBody>
                    <a:bodyPr/>
                    <a:lstStyle/>
                    <a:p>
                      <a:pPr algn="ctr"/>
                      <a:endParaRPr lang="en-US" sz="1200" dirty="0" smtClean="0">
                        <a:solidFill>
                          <a:schemeClr val="tx1">
                            <a:lumMod val="65000"/>
                            <a:lumOff val="35000"/>
                          </a:schemeClr>
                        </a:solidFill>
                        <a:latin typeface="Calibri" panose="020F0502020204030204" pitchFamily="34" charset="0"/>
                      </a:endParaRPr>
                    </a:p>
                    <a:p>
                      <a:pPr algn="ctr"/>
                      <a:r>
                        <a:rPr lang="en-US" sz="1200" dirty="0" smtClean="0">
                          <a:solidFill>
                            <a:schemeClr val="tx1">
                              <a:lumMod val="65000"/>
                              <a:lumOff val="35000"/>
                            </a:schemeClr>
                          </a:solidFill>
                          <a:latin typeface="Calibri" panose="020F0502020204030204" pitchFamily="34" charset="0"/>
                        </a:rPr>
                        <a:t>----</a:t>
                      </a:r>
                      <a:endParaRPr lang="en-CA" sz="1200" dirty="0">
                        <a:solidFill>
                          <a:schemeClr val="tx1">
                            <a:lumMod val="65000"/>
                            <a:lumOff val="35000"/>
                          </a:schemeClr>
                        </a:solidFill>
                        <a:latin typeface="Calibri" panose="020F0502020204030204" pitchFamily="34" charset="0"/>
                      </a:endParaRPr>
                    </a:p>
                  </a:txBody>
                  <a:tcPr marL="61232" marR="61232" marT="0" marB="0"/>
                </a:tc>
              </a:tr>
              <a:tr h="906526">
                <a:tc>
                  <a:txBody>
                    <a:bodyPr/>
                    <a:lstStyle/>
                    <a:p>
                      <a:pPr algn="ctr">
                        <a:lnSpc>
                          <a:spcPct val="107000"/>
                        </a:lnSpc>
                        <a:spcAft>
                          <a:spcPts val="0"/>
                        </a:spcAft>
                      </a:pPr>
                      <a:r>
                        <a:rPr lang="en-CA" sz="1200" b="1" dirty="0" smtClean="0">
                          <a:effectLst/>
                          <a:latin typeface="Calibri" panose="020F0502020204030204" pitchFamily="34" charset="0"/>
                        </a:rPr>
                        <a:t>Nunavut</a:t>
                      </a:r>
                      <a:endParaRPr lang="en-CA"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a:txBody>
                    <a:bodyPr/>
                    <a:lstStyle/>
                    <a:p>
                      <a:pPr algn="ctr">
                        <a:lnSpc>
                          <a:spcPct val="107000"/>
                        </a:lnSpc>
                        <a:spcAft>
                          <a:spcPts val="0"/>
                        </a:spcAft>
                      </a:pPr>
                      <a:r>
                        <a:rPr lang="en-CA" sz="1200" b="0" dirty="0">
                          <a:solidFill>
                            <a:schemeClr val="tx1">
                              <a:lumMod val="65000"/>
                              <a:lumOff val="35000"/>
                            </a:schemeClr>
                          </a:solidFill>
                          <a:effectLst/>
                          <a:latin typeface="Calibri" panose="020F0502020204030204" pitchFamily="34" charset="0"/>
                        </a:rPr>
                        <a:t>March 2010</a:t>
                      </a:r>
                      <a:endParaRPr lang="en-CA" sz="1200" b="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a:txBody>
                    <a:bodyPr/>
                    <a:lstStyle/>
                    <a:p>
                      <a:pPr algn="ctr">
                        <a:lnSpc>
                          <a:spcPct val="107000"/>
                        </a:lnSpc>
                        <a:spcAft>
                          <a:spcPts val="0"/>
                        </a:spcAft>
                      </a:pPr>
                      <a:r>
                        <a:rPr lang="en-CA" sz="1200" b="0" dirty="0">
                          <a:solidFill>
                            <a:schemeClr val="tx1">
                              <a:lumMod val="65000"/>
                              <a:lumOff val="35000"/>
                            </a:schemeClr>
                          </a:solidFill>
                          <a:effectLst/>
                          <a:latin typeface="Calibri" panose="020F0502020204030204" pitchFamily="34" charset="0"/>
                        </a:rPr>
                        <a:t>Grade 6 or ≥ 9 years old</a:t>
                      </a:r>
                      <a:endParaRPr lang="en-CA" sz="1200" b="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a:txBody>
                    <a:bodyPr/>
                    <a:lstStyle/>
                    <a:p>
                      <a:pPr algn="ctr">
                        <a:lnSpc>
                          <a:spcPct val="107000"/>
                        </a:lnSpc>
                        <a:spcAft>
                          <a:spcPts val="0"/>
                        </a:spcAft>
                      </a:pPr>
                      <a:r>
                        <a:rPr lang="en-CA" sz="1200" b="0" dirty="0">
                          <a:solidFill>
                            <a:schemeClr val="tx1">
                              <a:lumMod val="65000"/>
                              <a:lumOff val="35000"/>
                            </a:schemeClr>
                          </a:solidFill>
                          <a:effectLst/>
                          <a:latin typeface="Calibri" panose="020F0502020204030204" pitchFamily="34" charset="0"/>
                        </a:rPr>
                        <a:t> </a:t>
                      </a:r>
                      <a:endParaRPr lang="en-CA" sz="1200" b="0" dirty="0" smtClean="0">
                        <a:solidFill>
                          <a:schemeClr val="tx1">
                            <a:lumMod val="65000"/>
                            <a:lumOff val="35000"/>
                          </a:schemeClr>
                        </a:solidFill>
                        <a:effectLst/>
                        <a:latin typeface="Calibri" panose="020F0502020204030204" pitchFamily="34" charset="0"/>
                      </a:endParaRPr>
                    </a:p>
                    <a:p>
                      <a:pPr algn="ctr">
                        <a:lnSpc>
                          <a:spcPct val="107000"/>
                        </a:lnSpc>
                        <a:spcAft>
                          <a:spcPts val="0"/>
                        </a:spcAft>
                      </a:pPr>
                      <a:r>
                        <a:rPr lang="en-CA" sz="1200" b="0" dirty="0">
                          <a:solidFill>
                            <a:schemeClr val="tx1">
                              <a:lumMod val="65000"/>
                              <a:lumOff val="35000"/>
                            </a:schemeClr>
                          </a:solidFill>
                          <a:effectLst/>
                          <a:latin typeface="Calibri" panose="020F0502020204030204" pitchFamily="34" charset="0"/>
                        </a:rPr>
                        <a:t>  </a:t>
                      </a:r>
                      <a:r>
                        <a:rPr lang="en-CA" sz="1200" b="0" dirty="0" smtClean="0">
                          <a:solidFill>
                            <a:schemeClr val="tx1">
                              <a:lumMod val="65000"/>
                              <a:lumOff val="35000"/>
                            </a:schemeClr>
                          </a:solidFill>
                          <a:effectLst/>
                          <a:latin typeface="Calibri" panose="020F0502020204030204" pitchFamily="34" charset="0"/>
                        </a:rPr>
                        <a:t>----</a:t>
                      </a:r>
                      <a:endParaRPr lang="en-CA" sz="1200" b="0" dirty="0">
                        <a:solidFill>
                          <a:schemeClr val="tx1">
                            <a:lumMod val="65000"/>
                            <a:lumOff val="35000"/>
                          </a:schemeClr>
                        </a:solidFill>
                        <a:effectLst/>
                        <a:latin typeface="Calibri" panose="020F0502020204030204" pitchFamily="34" charset="0"/>
                      </a:endParaRPr>
                    </a:p>
                    <a:p>
                      <a:pPr algn="ctr">
                        <a:lnSpc>
                          <a:spcPct val="107000"/>
                        </a:lnSpc>
                        <a:spcAft>
                          <a:spcPts val="0"/>
                        </a:spcAft>
                      </a:pPr>
                      <a:r>
                        <a:rPr lang="en-CA" sz="1200" b="0" dirty="0">
                          <a:solidFill>
                            <a:schemeClr val="tx1">
                              <a:lumMod val="65000"/>
                              <a:lumOff val="35000"/>
                            </a:schemeClr>
                          </a:solidFill>
                          <a:effectLst/>
                          <a:latin typeface="Calibri" panose="020F0502020204030204" pitchFamily="34" charset="0"/>
                        </a:rPr>
                        <a:t> </a:t>
                      </a:r>
                      <a:endParaRPr lang="en-CA" sz="1200" b="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tc>
                <a:tc>
                  <a:txBody>
                    <a:bodyPr/>
                    <a:lstStyle/>
                    <a:p>
                      <a:pPr algn="ctr">
                        <a:lnSpc>
                          <a:spcPct val="107000"/>
                        </a:lnSpc>
                        <a:spcAft>
                          <a:spcPts val="0"/>
                        </a:spcAft>
                      </a:pPr>
                      <a:endParaRPr lang="en-US" sz="1200" b="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US" sz="1200" b="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a:t>
                      </a:r>
                      <a:endParaRPr lang="en-CA" sz="1200" b="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tc>
                <a:tc>
                  <a:txBody>
                    <a:bodyPr/>
                    <a:lstStyle/>
                    <a:p>
                      <a:pPr algn="ctr"/>
                      <a:endParaRPr lang="en-US" sz="1200" dirty="0" smtClean="0">
                        <a:solidFill>
                          <a:schemeClr val="tx1">
                            <a:lumMod val="65000"/>
                            <a:lumOff val="35000"/>
                          </a:schemeClr>
                        </a:solidFill>
                        <a:latin typeface="Calibri" panose="020F0502020204030204" pitchFamily="34" charset="0"/>
                      </a:endParaRPr>
                    </a:p>
                    <a:p>
                      <a:pPr algn="ctr"/>
                      <a:r>
                        <a:rPr lang="en-US" sz="1200" dirty="0" smtClean="0">
                          <a:solidFill>
                            <a:schemeClr val="tx1">
                              <a:lumMod val="65000"/>
                              <a:lumOff val="35000"/>
                            </a:schemeClr>
                          </a:solidFill>
                          <a:latin typeface="Calibri" panose="020F0502020204030204" pitchFamily="34" charset="0"/>
                        </a:rPr>
                        <a:t>----</a:t>
                      </a:r>
                      <a:endParaRPr lang="en-CA" sz="1200" dirty="0">
                        <a:solidFill>
                          <a:schemeClr val="tx1">
                            <a:lumMod val="65000"/>
                            <a:lumOff val="35000"/>
                          </a:schemeClr>
                        </a:solidFill>
                        <a:latin typeface="Calibri" panose="020F0502020204030204" pitchFamily="34" charset="0"/>
                      </a:endParaRPr>
                    </a:p>
                  </a:txBody>
                  <a:tcPr marL="61232" marR="61232" marT="0" marB="0"/>
                </a:tc>
                <a:tc>
                  <a:txBody>
                    <a:bodyPr/>
                    <a:lstStyle/>
                    <a:p>
                      <a:pPr algn="ctr"/>
                      <a:endParaRPr lang="en-US" sz="1200" dirty="0" smtClean="0">
                        <a:solidFill>
                          <a:schemeClr val="tx1">
                            <a:lumMod val="65000"/>
                            <a:lumOff val="35000"/>
                          </a:schemeClr>
                        </a:solidFill>
                        <a:latin typeface="Calibri" panose="020F0502020204030204" pitchFamily="34" charset="0"/>
                      </a:endParaRPr>
                    </a:p>
                    <a:p>
                      <a:pPr algn="ctr"/>
                      <a:r>
                        <a:rPr lang="en-US" sz="1200" dirty="0" smtClean="0">
                          <a:solidFill>
                            <a:schemeClr val="tx1">
                              <a:lumMod val="65000"/>
                              <a:lumOff val="35000"/>
                            </a:schemeClr>
                          </a:solidFill>
                          <a:latin typeface="Calibri" panose="020F0502020204030204" pitchFamily="34" charset="0"/>
                        </a:rPr>
                        <a:t>----</a:t>
                      </a:r>
                      <a:endParaRPr lang="en-CA" sz="1200" dirty="0">
                        <a:solidFill>
                          <a:schemeClr val="tx1">
                            <a:lumMod val="65000"/>
                            <a:lumOff val="35000"/>
                          </a:schemeClr>
                        </a:solidFill>
                        <a:latin typeface="Calibri" panose="020F0502020204030204" pitchFamily="34" charset="0"/>
                      </a:endParaRPr>
                    </a:p>
                  </a:txBody>
                  <a:tcPr marL="61232" marR="61232" marT="0" marB="0"/>
                </a:tc>
                <a:tc>
                  <a:txBody>
                    <a:bodyPr/>
                    <a:lstStyle/>
                    <a:p>
                      <a:pPr algn="ctr"/>
                      <a:endParaRPr lang="en-US" sz="1200" dirty="0" smtClean="0">
                        <a:solidFill>
                          <a:schemeClr val="tx1">
                            <a:lumMod val="65000"/>
                            <a:lumOff val="35000"/>
                          </a:schemeClr>
                        </a:solidFill>
                        <a:latin typeface="Calibri" panose="020F0502020204030204" pitchFamily="34" charset="0"/>
                      </a:endParaRPr>
                    </a:p>
                    <a:p>
                      <a:pPr algn="ctr"/>
                      <a:r>
                        <a:rPr lang="en-US" sz="1200" dirty="0" smtClean="0">
                          <a:solidFill>
                            <a:schemeClr val="tx1">
                              <a:lumMod val="65000"/>
                              <a:lumOff val="35000"/>
                            </a:schemeClr>
                          </a:solidFill>
                          <a:latin typeface="Calibri" panose="020F0502020204030204" pitchFamily="34" charset="0"/>
                        </a:rPr>
                        <a:t>----</a:t>
                      </a:r>
                      <a:endParaRPr lang="en-CA" sz="1200" dirty="0">
                        <a:solidFill>
                          <a:schemeClr val="tx1">
                            <a:lumMod val="65000"/>
                            <a:lumOff val="35000"/>
                          </a:schemeClr>
                        </a:solidFill>
                        <a:latin typeface="Calibri" panose="020F0502020204030204" pitchFamily="34" charset="0"/>
                      </a:endParaRPr>
                    </a:p>
                  </a:txBody>
                  <a:tcPr marL="61232" marR="61232" marT="0" marB="0"/>
                </a:tc>
              </a:tr>
            </a:tbl>
          </a:graphicData>
        </a:graphic>
      </p:graphicFrame>
      <p:sp>
        <p:nvSpPr>
          <p:cNvPr id="6" name="Rectangle 5"/>
          <p:cNvSpPr/>
          <p:nvPr/>
        </p:nvSpPr>
        <p:spPr>
          <a:xfrm>
            <a:off x="411678" y="5228877"/>
            <a:ext cx="5092259" cy="400110"/>
          </a:xfrm>
          <a:prstGeom prst="rect">
            <a:avLst/>
          </a:prstGeom>
        </p:spPr>
        <p:txBody>
          <a:bodyPr wrap="square">
            <a:spAutoFit/>
          </a:bodyPr>
          <a:lstStyle/>
          <a:p>
            <a:pPr>
              <a:spcBef>
                <a:spcPts val="0"/>
              </a:spcBef>
            </a:pPr>
            <a:r>
              <a:rPr lang="en-CA" sz="1000" dirty="0" smtClean="0">
                <a:solidFill>
                  <a:schemeClr val="tx1">
                    <a:lumMod val="65000"/>
                    <a:lumOff val="35000"/>
                  </a:schemeClr>
                </a:solidFill>
                <a:latin typeface="Calibri" panose="020F0502020204030204" pitchFamily="34" charset="0"/>
              </a:rPr>
              <a:t>* Vaccination </a:t>
            </a:r>
            <a:r>
              <a:rPr lang="en-CA" sz="1000" dirty="0">
                <a:solidFill>
                  <a:schemeClr val="tx1">
                    <a:lumMod val="65000"/>
                    <a:lumOff val="35000"/>
                  </a:schemeClr>
                </a:solidFill>
                <a:latin typeface="Calibri" panose="020F0502020204030204" pitchFamily="34" charset="0"/>
              </a:rPr>
              <a:t>occurs in multiple grades (4-6). The vaccination rate listed is for Grade 7 girls.</a:t>
            </a:r>
          </a:p>
          <a:p>
            <a:pPr>
              <a:spcBef>
                <a:spcPts val="0"/>
              </a:spcBef>
            </a:pPr>
            <a:r>
              <a:rPr lang="en-US" sz="1000" dirty="0">
                <a:solidFill>
                  <a:schemeClr val="tx1">
                    <a:lumMod val="65000"/>
                    <a:lumOff val="35000"/>
                  </a:schemeClr>
                </a:solidFill>
                <a:latin typeface="Calibri" panose="020F0502020204030204" pitchFamily="34" charset="0"/>
              </a:rPr>
              <a:t>---- No information was provided at the time the data was collected</a:t>
            </a:r>
            <a:endParaRPr lang="en-CA" sz="1000" dirty="0">
              <a:solidFill>
                <a:schemeClr val="tx1">
                  <a:lumMod val="65000"/>
                  <a:lumOff val="35000"/>
                </a:schemeClr>
              </a:solidFill>
              <a:latin typeface="Calibri" panose="020F0502020204030204" pitchFamily="34" charset="0"/>
            </a:endParaRPr>
          </a:p>
        </p:txBody>
      </p:sp>
    </p:spTree>
    <p:extLst>
      <p:ext uri="{BB962C8B-B14F-4D97-AF65-F5344CB8AC3E}">
        <p14:creationId xmlns:p14="http://schemas.microsoft.com/office/powerpoint/2010/main" val="33420956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228600"/>
            <a:ext cx="7242048" cy="990600"/>
          </a:xfrm>
        </p:spPr>
        <p:txBody>
          <a:bodyPr/>
          <a:lstStyle/>
          <a:p>
            <a:pPr algn="ctr"/>
            <a:r>
              <a:rPr lang="en-CA" sz="3200" b="1" dirty="0">
                <a:latin typeface="Calibri" panose="020F0502020204030204" pitchFamily="34" charset="0"/>
              </a:rPr>
              <a:t>Reported Rates for School-based HPV Immunization Programs for </a:t>
            </a:r>
            <a:r>
              <a:rPr lang="en-CA" sz="3200" b="1" dirty="0" smtClean="0">
                <a:latin typeface="Calibri" panose="020F0502020204030204" pitchFamily="34" charset="0"/>
              </a:rPr>
              <a:t>Girls, cont’d</a:t>
            </a:r>
            <a:r>
              <a:rPr lang="en-CA" sz="3200" b="1" dirty="0">
                <a:latin typeface="Calibri" panose="020F0502020204030204" pitchFamily="34" charset="0"/>
              </a:rPr>
              <a:t/>
            </a:r>
            <a:br>
              <a:rPr lang="en-CA" sz="3200" b="1" dirty="0">
                <a:latin typeface="Calibri" panose="020F0502020204030204" pitchFamily="34" charset="0"/>
              </a:rPr>
            </a:br>
            <a:endParaRPr lang="en-CA" sz="3200" b="1" dirty="0">
              <a:latin typeface="Calibri" panose="020F0502020204030204" pitchFamily="34" charset="0"/>
            </a:endParaRPr>
          </a:p>
        </p:txBody>
      </p:sp>
      <p:sp>
        <p:nvSpPr>
          <p:cNvPr id="3" name="Content Placeholder 2"/>
          <p:cNvSpPr>
            <a:spLocks noGrp="1"/>
          </p:cNvSpPr>
          <p:nvPr>
            <p:ph sz="quarter" idx="1"/>
          </p:nvPr>
        </p:nvSpPr>
        <p:spPr>
          <a:xfrm>
            <a:off x="612648" y="1752600"/>
            <a:ext cx="8153400" cy="537000"/>
          </a:xfrm>
        </p:spPr>
        <p:txBody>
          <a:bodyPr/>
          <a:lstStyle/>
          <a:p>
            <a:pPr marL="0" indent="0">
              <a:buNone/>
            </a:pPr>
            <a:r>
              <a:rPr lang="en-CA" sz="1400" dirty="0">
                <a:solidFill>
                  <a:schemeClr val="tx1">
                    <a:lumMod val="65000"/>
                    <a:lumOff val="35000"/>
                  </a:schemeClr>
                </a:solidFill>
                <a:latin typeface="Calibri" panose="020F0502020204030204" pitchFamily="34" charset="0"/>
              </a:rPr>
              <a:t>Please verify and update the HPV vaccination uptake information for girls for the </a:t>
            </a:r>
            <a:r>
              <a:rPr lang="en-CA" sz="1400" b="1" dirty="0">
                <a:solidFill>
                  <a:schemeClr val="tx1">
                    <a:lumMod val="65000"/>
                    <a:lumOff val="35000"/>
                  </a:schemeClr>
                </a:solidFill>
                <a:latin typeface="Calibri" panose="020F0502020204030204" pitchFamily="34" charset="0"/>
              </a:rPr>
              <a:t>2015/16 school year or most recent year possible </a:t>
            </a:r>
            <a:r>
              <a:rPr lang="en-CA" sz="1400" dirty="0">
                <a:solidFill>
                  <a:schemeClr val="tx1">
                    <a:lumMod val="65000"/>
                    <a:lumOff val="35000"/>
                  </a:schemeClr>
                </a:solidFill>
                <a:latin typeface="Calibri" panose="020F0502020204030204" pitchFamily="34" charset="0"/>
              </a:rPr>
              <a:t>in the table below. If vaccination rates are estimated, please indicate this in the table.</a:t>
            </a:r>
          </a:p>
          <a:p>
            <a:endParaRPr lang="en-CA" sz="1100" dirty="0" smtClean="0"/>
          </a:p>
        </p:txBody>
      </p:sp>
      <p:graphicFrame>
        <p:nvGraphicFramePr>
          <p:cNvPr id="15" name="Table 14"/>
          <p:cNvGraphicFramePr>
            <a:graphicFrameLocks noGrp="1"/>
          </p:cNvGraphicFramePr>
          <p:nvPr>
            <p:extLst>
              <p:ext uri="{D42A27DB-BD31-4B8C-83A1-F6EECF244321}">
                <p14:modId xmlns:p14="http://schemas.microsoft.com/office/powerpoint/2010/main" val="284495377"/>
              </p:ext>
            </p:extLst>
          </p:nvPr>
        </p:nvGraphicFramePr>
        <p:xfrm>
          <a:off x="380999" y="2289600"/>
          <a:ext cx="8429950" cy="2868563"/>
        </p:xfrm>
        <a:graphic>
          <a:graphicData uri="http://schemas.openxmlformats.org/drawingml/2006/table">
            <a:tbl>
              <a:tblPr firstRow="1" firstCol="1" bandRow="1">
                <a:tableStyleId>{5C22544A-7EE6-4342-B048-85BDC9FD1C3A}</a:tableStyleId>
              </a:tblPr>
              <a:tblGrid>
                <a:gridCol w="1596634"/>
                <a:gridCol w="1210581"/>
                <a:gridCol w="1078986"/>
                <a:gridCol w="1066800"/>
                <a:gridCol w="818048"/>
                <a:gridCol w="834661"/>
                <a:gridCol w="912120"/>
                <a:gridCol w="912120"/>
              </a:tblGrid>
              <a:tr h="608192">
                <a:tc rowSpan="2">
                  <a:txBody>
                    <a:bodyPr/>
                    <a:lstStyle/>
                    <a:p>
                      <a:pPr algn="ctr">
                        <a:lnSpc>
                          <a:spcPct val="107000"/>
                        </a:lnSpc>
                        <a:spcAft>
                          <a:spcPts val="0"/>
                        </a:spcAft>
                      </a:pPr>
                      <a:r>
                        <a:rPr lang="en-CA" sz="1200" dirty="0">
                          <a:effectLst/>
                          <a:latin typeface="Calibri" panose="020F0502020204030204" pitchFamily="34" charset="0"/>
                        </a:rPr>
                        <a:t>Province / Territory</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rowSpan="2">
                  <a:txBody>
                    <a:bodyPr/>
                    <a:lstStyle/>
                    <a:p>
                      <a:pPr algn="ctr">
                        <a:lnSpc>
                          <a:spcPct val="107000"/>
                        </a:lnSpc>
                        <a:spcAft>
                          <a:spcPts val="0"/>
                        </a:spcAft>
                      </a:pPr>
                      <a:r>
                        <a:rPr lang="en-CA" sz="1200" dirty="0">
                          <a:solidFill>
                            <a:schemeClr val="bg1"/>
                          </a:solidFill>
                          <a:effectLst/>
                          <a:latin typeface="Calibri" panose="020F0502020204030204" pitchFamily="34" charset="0"/>
                        </a:rPr>
                        <a:t>Date of First Implementation</a:t>
                      </a:r>
                      <a:endParaRPr lang="en-CA"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rowSpan="2">
                  <a:txBody>
                    <a:bodyPr/>
                    <a:lstStyle/>
                    <a:p>
                      <a:pPr algn="ctr">
                        <a:lnSpc>
                          <a:spcPct val="107000"/>
                        </a:lnSpc>
                        <a:spcAft>
                          <a:spcPts val="0"/>
                        </a:spcAft>
                      </a:pPr>
                      <a:r>
                        <a:rPr lang="en-CA" sz="1200" dirty="0">
                          <a:solidFill>
                            <a:schemeClr val="bg1"/>
                          </a:solidFill>
                          <a:effectLst/>
                          <a:latin typeface="Calibri" panose="020F0502020204030204" pitchFamily="34" charset="0"/>
                        </a:rPr>
                        <a:t>School </a:t>
                      </a:r>
                      <a:r>
                        <a:rPr lang="en-CA" sz="1200" dirty="0" smtClean="0">
                          <a:solidFill>
                            <a:schemeClr val="bg1"/>
                          </a:solidFill>
                          <a:effectLst/>
                          <a:latin typeface="Calibri" panose="020F0502020204030204" pitchFamily="34" charset="0"/>
                        </a:rPr>
                        <a:t>Grade When Immunization</a:t>
                      </a:r>
                      <a:r>
                        <a:rPr lang="en-CA" sz="1200" baseline="0" dirty="0" smtClean="0">
                          <a:solidFill>
                            <a:schemeClr val="bg1"/>
                          </a:solidFill>
                          <a:effectLst/>
                          <a:latin typeface="Calibri" panose="020F0502020204030204" pitchFamily="34" charset="0"/>
                        </a:rPr>
                        <a:t> Given</a:t>
                      </a:r>
                      <a:endParaRPr lang="en-CA"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rowSpan="2">
                  <a:txBody>
                    <a:bodyPr/>
                    <a:lstStyle/>
                    <a:p>
                      <a:pPr algn="ctr">
                        <a:lnSpc>
                          <a:spcPct val="107000"/>
                        </a:lnSpc>
                        <a:spcAft>
                          <a:spcPts val="0"/>
                        </a:spcAft>
                      </a:pPr>
                      <a:r>
                        <a:rPr lang="en-CA" sz="1200" dirty="0">
                          <a:solidFill>
                            <a:schemeClr val="bg1"/>
                          </a:solidFill>
                          <a:effectLst/>
                          <a:latin typeface="Calibri" panose="020F0502020204030204" pitchFamily="34" charset="0"/>
                        </a:rPr>
                        <a:t>School </a:t>
                      </a:r>
                      <a:r>
                        <a:rPr lang="en-CA" sz="1200" dirty="0" smtClean="0">
                          <a:solidFill>
                            <a:schemeClr val="bg1"/>
                          </a:solidFill>
                          <a:effectLst/>
                          <a:latin typeface="Calibri" panose="020F0502020204030204" pitchFamily="34" charset="0"/>
                        </a:rPr>
                        <a:t>Year When Immunization Given</a:t>
                      </a:r>
                      <a:endParaRPr lang="en-CA"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rowSpan="2">
                  <a:txBody>
                    <a:bodyPr/>
                    <a:lstStyle/>
                    <a:p>
                      <a:pPr algn="ctr">
                        <a:lnSpc>
                          <a:spcPct val="107000"/>
                        </a:lnSpc>
                        <a:spcAft>
                          <a:spcPts val="0"/>
                        </a:spcAft>
                      </a:pPr>
                      <a:r>
                        <a:rPr lang="en-CA" sz="1200" dirty="0">
                          <a:solidFill>
                            <a:schemeClr val="bg1"/>
                          </a:solidFill>
                          <a:effectLst/>
                          <a:latin typeface="Calibri" panose="020F0502020204030204" pitchFamily="34" charset="0"/>
                        </a:rPr>
                        <a:t>Total Size of Eligible Cohort (girls only)</a:t>
                      </a:r>
                      <a:endParaRPr lang="en-CA"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gridSpan="3">
                  <a:txBody>
                    <a:bodyPr/>
                    <a:lstStyle/>
                    <a:p>
                      <a:pPr algn="ctr">
                        <a:lnSpc>
                          <a:spcPct val="107000"/>
                        </a:lnSpc>
                        <a:spcAft>
                          <a:spcPts val="0"/>
                        </a:spcAft>
                      </a:pPr>
                      <a:r>
                        <a:rPr lang="en-CA" sz="1200" dirty="0">
                          <a:solidFill>
                            <a:schemeClr val="bg1"/>
                          </a:solidFill>
                          <a:effectLst/>
                          <a:latin typeface="Calibri" panose="020F0502020204030204" pitchFamily="34" charset="0"/>
                        </a:rPr>
                        <a:t>Immunization Uptake </a:t>
                      </a:r>
                    </a:p>
                    <a:p>
                      <a:pPr algn="ctr">
                        <a:lnSpc>
                          <a:spcPct val="107000"/>
                        </a:lnSpc>
                        <a:spcAft>
                          <a:spcPts val="0"/>
                        </a:spcAft>
                      </a:pPr>
                      <a:r>
                        <a:rPr lang="en-CA" sz="1200" dirty="0">
                          <a:solidFill>
                            <a:schemeClr val="bg1"/>
                          </a:solidFill>
                          <a:effectLst/>
                          <a:latin typeface="Calibri" panose="020F0502020204030204" pitchFamily="34" charset="0"/>
                        </a:rPr>
                        <a:t>(girls only) </a:t>
                      </a:r>
                      <a:endParaRPr lang="en-CA"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hMerge="1">
                  <a:txBody>
                    <a:bodyPr/>
                    <a:lstStyle/>
                    <a:p>
                      <a:endParaRPr lang="en-CA"/>
                    </a:p>
                  </a:txBody>
                  <a:tcPr/>
                </a:tc>
                <a:tc hMerge="1">
                  <a:txBody>
                    <a:bodyPr/>
                    <a:lstStyle/>
                    <a:p>
                      <a:endParaRPr lang="en-CA"/>
                    </a:p>
                  </a:txBody>
                  <a:tcPr/>
                </a:tc>
              </a:tr>
              <a:tr h="405112">
                <a:tc vMerge="1">
                  <a:txBody>
                    <a:bodyPr/>
                    <a:lstStyle/>
                    <a:p>
                      <a:endParaRPr lang="en-CA"/>
                    </a:p>
                  </a:txBody>
                  <a:tcPr/>
                </a:tc>
                <a:tc vMerge="1">
                  <a:txBody>
                    <a:bodyPr/>
                    <a:lstStyle/>
                    <a:p>
                      <a:endParaRPr lang="en-CA"/>
                    </a:p>
                  </a:txBody>
                  <a:tcPr/>
                </a:tc>
                <a:tc vMerge="1">
                  <a:txBody>
                    <a:bodyPr/>
                    <a:lstStyle/>
                    <a:p>
                      <a:endParaRPr lang="en-CA"/>
                    </a:p>
                  </a:txBody>
                  <a:tcPr/>
                </a:tc>
                <a:tc vMerge="1">
                  <a:txBody>
                    <a:bodyPr/>
                    <a:lstStyle/>
                    <a:p>
                      <a:endParaRPr lang="en-CA"/>
                    </a:p>
                  </a:txBody>
                  <a:tcPr/>
                </a:tc>
                <a:tc vMerge="1">
                  <a:txBody>
                    <a:bodyPr/>
                    <a:lstStyle/>
                    <a:p>
                      <a:endParaRPr lang="en-CA"/>
                    </a:p>
                  </a:txBody>
                  <a:tcPr/>
                </a:tc>
                <a:tc>
                  <a:txBody>
                    <a:bodyPr/>
                    <a:lstStyle/>
                    <a:p>
                      <a:pPr algn="ctr">
                        <a:lnSpc>
                          <a:spcPct val="107000"/>
                        </a:lnSpc>
                        <a:spcAft>
                          <a:spcPts val="0"/>
                        </a:spcAft>
                      </a:pPr>
                      <a:r>
                        <a:rPr lang="en-CA" sz="1200" dirty="0">
                          <a:solidFill>
                            <a:schemeClr val="bg1"/>
                          </a:solidFill>
                          <a:effectLst/>
                          <a:latin typeface="Calibri" panose="020F0502020204030204" pitchFamily="34" charset="0"/>
                        </a:rPr>
                        <a:t>1st dose</a:t>
                      </a:r>
                      <a:endParaRPr lang="en-CA"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solidFill>
                      <a:schemeClr val="accent1"/>
                    </a:solidFill>
                  </a:tcPr>
                </a:tc>
                <a:tc>
                  <a:txBody>
                    <a:bodyPr/>
                    <a:lstStyle/>
                    <a:p>
                      <a:pPr algn="ctr">
                        <a:lnSpc>
                          <a:spcPct val="107000"/>
                        </a:lnSpc>
                        <a:spcAft>
                          <a:spcPts val="0"/>
                        </a:spcAft>
                      </a:pPr>
                      <a:r>
                        <a:rPr lang="en-CA" sz="1200" dirty="0">
                          <a:solidFill>
                            <a:schemeClr val="bg1"/>
                          </a:solidFill>
                          <a:effectLst/>
                          <a:latin typeface="Calibri" panose="020F0502020204030204" pitchFamily="34" charset="0"/>
                        </a:rPr>
                        <a:t>2nd dose</a:t>
                      </a:r>
                      <a:endParaRPr lang="en-CA"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solidFill>
                      <a:schemeClr val="accent1"/>
                    </a:solidFill>
                  </a:tcPr>
                </a:tc>
                <a:tc>
                  <a:txBody>
                    <a:bodyPr/>
                    <a:lstStyle/>
                    <a:p>
                      <a:pPr algn="ctr">
                        <a:lnSpc>
                          <a:spcPct val="107000"/>
                        </a:lnSpc>
                        <a:spcAft>
                          <a:spcPts val="0"/>
                        </a:spcAft>
                      </a:pPr>
                      <a:r>
                        <a:rPr lang="en-CA" sz="1200" dirty="0">
                          <a:solidFill>
                            <a:schemeClr val="bg1"/>
                          </a:solidFill>
                          <a:effectLst/>
                          <a:latin typeface="Calibri" panose="020F0502020204030204" pitchFamily="34" charset="0"/>
                        </a:rPr>
                        <a:t>3rd </a:t>
                      </a:r>
                      <a:r>
                        <a:rPr lang="en-CA" sz="1200" dirty="0" smtClean="0">
                          <a:solidFill>
                            <a:schemeClr val="bg1"/>
                          </a:solidFill>
                          <a:effectLst/>
                          <a:latin typeface="Calibri" panose="020F0502020204030204" pitchFamily="34" charset="0"/>
                        </a:rPr>
                        <a:t>dose (if applicable)</a:t>
                      </a:r>
                      <a:endParaRPr lang="en-CA"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solidFill>
                      <a:schemeClr val="accent1"/>
                    </a:solidFill>
                  </a:tcPr>
                </a:tc>
              </a:tr>
              <a:tr h="562132">
                <a:tc>
                  <a:txBody>
                    <a:bodyPr/>
                    <a:lstStyle/>
                    <a:p>
                      <a:pPr algn="ctr">
                        <a:lnSpc>
                          <a:spcPct val="107000"/>
                        </a:lnSpc>
                        <a:spcAft>
                          <a:spcPts val="0"/>
                        </a:spcAft>
                      </a:pPr>
                      <a:r>
                        <a:rPr lang="en-CA" sz="1200" dirty="0">
                          <a:effectLst/>
                          <a:latin typeface="Calibri" panose="020F0502020204030204" pitchFamily="34" charset="0"/>
                        </a:rPr>
                        <a:t>British Columbia</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a:txBody>
                    <a:bodyPr/>
                    <a:lstStyle/>
                    <a:p>
                      <a:pPr algn="ctr">
                        <a:lnSpc>
                          <a:spcPct val="107000"/>
                        </a:lnSpc>
                        <a:spcAft>
                          <a:spcPts val="0"/>
                        </a:spcAft>
                      </a:pPr>
                      <a:r>
                        <a:rPr lang="en-CA" sz="1200" dirty="0">
                          <a:solidFill>
                            <a:schemeClr val="tx1">
                              <a:lumMod val="65000"/>
                              <a:lumOff val="35000"/>
                            </a:schemeClr>
                          </a:solidFill>
                          <a:effectLst/>
                          <a:latin typeface="Calibri" panose="020F0502020204030204" pitchFamily="34" charset="0"/>
                        </a:rPr>
                        <a:t>September </a:t>
                      </a:r>
                      <a:r>
                        <a:rPr lang="en-CA" sz="1200" dirty="0" smtClean="0">
                          <a:solidFill>
                            <a:schemeClr val="tx1">
                              <a:lumMod val="65000"/>
                              <a:lumOff val="35000"/>
                            </a:schemeClr>
                          </a:solidFill>
                          <a:effectLst/>
                          <a:latin typeface="Calibri" panose="020F0502020204030204" pitchFamily="34" charset="0"/>
                        </a:rPr>
                        <a:t>2008</a:t>
                      </a:r>
                      <a:endParaRPr lang="en-CA" sz="12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a:txBody>
                    <a:bodyPr/>
                    <a:lstStyle/>
                    <a:p>
                      <a:pPr algn="ctr">
                        <a:lnSpc>
                          <a:spcPct val="107000"/>
                        </a:lnSpc>
                        <a:spcAft>
                          <a:spcPts val="0"/>
                        </a:spcAft>
                      </a:pPr>
                      <a:r>
                        <a:rPr lang="en-CA" sz="1200" dirty="0">
                          <a:solidFill>
                            <a:schemeClr val="tx1">
                              <a:lumMod val="65000"/>
                              <a:lumOff val="35000"/>
                            </a:schemeClr>
                          </a:solidFill>
                          <a:effectLst/>
                          <a:latin typeface="Calibri" panose="020F0502020204030204" pitchFamily="34" charset="0"/>
                        </a:rPr>
                        <a:t>Grade 6</a:t>
                      </a:r>
                      <a:endParaRPr lang="en-CA" sz="12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a:txBody>
                    <a:bodyPr/>
                    <a:lstStyle/>
                    <a:p>
                      <a:pPr algn="ctr">
                        <a:lnSpc>
                          <a:spcPct val="107000"/>
                        </a:lnSpc>
                        <a:spcAft>
                          <a:spcPts val="0"/>
                        </a:spcAft>
                      </a:pPr>
                      <a:r>
                        <a:rPr lang="en-CA" sz="1200" dirty="0" smtClean="0">
                          <a:solidFill>
                            <a:schemeClr val="tx1">
                              <a:lumMod val="65000"/>
                              <a:lumOff val="35000"/>
                            </a:schemeClr>
                          </a:solidFill>
                          <a:effectLst/>
                          <a:latin typeface="Calibri" panose="020F0502020204030204" pitchFamily="34" charset="0"/>
                        </a:rPr>
                        <a:t>2014-2015</a:t>
                      </a:r>
                      <a:endParaRPr lang="en-CA" sz="12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CA" sz="12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21,034</a:t>
                      </a:r>
                    </a:p>
                  </a:txBody>
                  <a:tcPr marL="61232" marR="61232" marT="0" marB="0" anchor="ctr"/>
                </a:tc>
                <a:tc>
                  <a:txBody>
                    <a:bodyPr/>
                    <a:lstStyle/>
                    <a:p>
                      <a:pPr algn="ctr">
                        <a:lnSpc>
                          <a:spcPct val="107000"/>
                        </a:lnSpc>
                        <a:spcAft>
                          <a:spcPts val="0"/>
                        </a:spcAft>
                      </a:pPr>
                      <a:r>
                        <a:rPr lang="en-US" sz="12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a:t>
                      </a:r>
                      <a:endParaRPr lang="en-CA" sz="12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a:txBody>
                    <a:bodyPr/>
                    <a:lstStyle/>
                    <a:p>
                      <a:pPr algn="ctr">
                        <a:lnSpc>
                          <a:spcPct val="107000"/>
                        </a:lnSpc>
                      </a:pPr>
                      <a:r>
                        <a:rPr lang="en-CA" sz="1200" dirty="0" smtClean="0">
                          <a:solidFill>
                            <a:schemeClr val="tx1">
                              <a:lumMod val="65000"/>
                              <a:lumOff val="35000"/>
                            </a:schemeClr>
                          </a:solidFill>
                          <a:effectLst/>
                          <a:latin typeface="Calibri" panose="020F0502020204030204" pitchFamily="34" charset="0"/>
                        </a:rPr>
                        <a:t>64.8%</a:t>
                      </a:r>
                      <a:endParaRPr lang="en-CA" sz="1200" dirty="0">
                        <a:solidFill>
                          <a:schemeClr val="tx1">
                            <a:lumMod val="65000"/>
                            <a:lumOff val="35000"/>
                          </a:schemeClr>
                        </a:solidFill>
                        <a:effectLst/>
                        <a:latin typeface="Calibri" panose="020F0502020204030204" pitchFamily="34" charset="0"/>
                      </a:endParaRPr>
                    </a:p>
                  </a:txBody>
                  <a:tcPr marL="61232" marR="61232" marT="0" marB="0" anchor="ctr"/>
                </a:tc>
                <a:tc>
                  <a:txBody>
                    <a:bodyPr/>
                    <a:lstStyle/>
                    <a:p>
                      <a:pPr>
                        <a:lnSpc>
                          <a:spcPct val="107000"/>
                        </a:lnSpc>
                      </a:pPr>
                      <a:r>
                        <a:rPr lang="en-CA" sz="1200" baseline="0" dirty="0" smtClean="0">
                          <a:solidFill>
                            <a:schemeClr val="tx1">
                              <a:lumMod val="65000"/>
                              <a:lumOff val="35000"/>
                            </a:schemeClr>
                          </a:solidFill>
                          <a:effectLst/>
                          <a:latin typeface="Calibri" panose="020F0502020204030204" pitchFamily="34" charset="0"/>
                        </a:rPr>
                        <a:t>Two-dose schedule</a:t>
                      </a:r>
                      <a:endParaRPr lang="en-CA" sz="1200" dirty="0">
                        <a:solidFill>
                          <a:schemeClr val="tx1">
                            <a:lumMod val="65000"/>
                            <a:lumOff val="35000"/>
                          </a:schemeClr>
                        </a:solidFill>
                        <a:effectLst/>
                        <a:latin typeface="Calibri" panose="020F0502020204030204" pitchFamily="34" charset="0"/>
                      </a:endParaRPr>
                    </a:p>
                  </a:txBody>
                  <a:tcPr marL="61232" marR="61232" marT="0" marB="0" anchor="ctr"/>
                </a:tc>
              </a:tr>
              <a:tr h="599819">
                <a:tc>
                  <a:txBody>
                    <a:bodyPr/>
                    <a:lstStyle/>
                    <a:p>
                      <a:pPr algn="ctr">
                        <a:lnSpc>
                          <a:spcPct val="107000"/>
                        </a:lnSpc>
                        <a:spcAft>
                          <a:spcPts val="0"/>
                        </a:spcAft>
                      </a:pPr>
                      <a:r>
                        <a:rPr lang="en-CA" sz="1200" dirty="0">
                          <a:effectLst/>
                          <a:latin typeface="Calibri" panose="020F0502020204030204" pitchFamily="34" charset="0"/>
                        </a:rPr>
                        <a:t>Alberta</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a:txBody>
                    <a:bodyPr/>
                    <a:lstStyle/>
                    <a:p>
                      <a:pPr algn="ctr">
                        <a:lnSpc>
                          <a:spcPct val="107000"/>
                        </a:lnSpc>
                        <a:spcAft>
                          <a:spcPts val="0"/>
                        </a:spcAft>
                      </a:pPr>
                      <a:r>
                        <a:rPr lang="en-CA" sz="1200" dirty="0">
                          <a:solidFill>
                            <a:schemeClr val="tx1">
                              <a:lumMod val="65000"/>
                              <a:lumOff val="35000"/>
                            </a:schemeClr>
                          </a:solidFill>
                          <a:effectLst/>
                          <a:latin typeface="Calibri" panose="020F0502020204030204" pitchFamily="34" charset="0"/>
                        </a:rPr>
                        <a:t>September 2008</a:t>
                      </a:r>
                      <a:endParaRPr lang="en-CA" sz="12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a:txBody>
                    <a:bodyPr/>
                    <a:lstStyle/>
                    <a:p>
                      <a:pPr algn="ctr">
                        <a:lnSpc>
                          <a:spcPct val="107000"/>
                        </a:lnSpc>
                        <a:spcAft>
                          <a:spcPts val="0"/>
                        </a:spcAft>
                      </a:pPr>
                      <a:r>
                        <a:rPr lang="en-CA" sz="1200" dirty="0" smtClean="0">
                          <a:solidFill>
                            <a:schemeClr val="tx1">
                              <a:lumMod val="65000"/>
                              <a:lumOff val="35000"/>
                            </a:schemeClr>
                          </a:solidFill>
                          <a:effectLst/>
                          <a:latin typeface="Calibri" panose="020F0502020204030204" pitchFamily="34" charset="0"/>
                        </a:rPr>
                        <a:t>Grade 5</a:t>
                      </a:r>
                    </a:p>
                  </a:txBody>
                  <a:tcPr marL="61232" marR="61232" marT="0" marB="0" anchor="ctr"/>
                </a:tc>
                <a:tc>
                  <a:txBody>
                    <a:bodyPr/>
                    <a:lstStyle/>
                    <a:p>
                      <a:pPr algn="ctr">
                        <a:lnSpc>
                          <a:spcPct val="107000"/>
                        </a:lnSpc>
                        <a:spcAft>
                          <a:spcPts val="0"/>
                        </a:spcAft>
                      </a:pPr>
                      <a:r>
                        <a:rPr lang="en-CA" sz="1200" smtClean="0">
                          <a:solidFill>
                            <a:schemeClr val="tx1">
                              <a:lumMod val="65000"/>
                              <a:lumOff val="35000"/>
                            </a:schemeClr>
                          </a:solidFill>
                          <a:effectLst/>
                          <a:latin typeface="Calibri" panose="020F0502020204030204" pitchFamily="34" charset="0"/>
                        </a:rPr>
                        <a:t>2015-16</a:t>
                      </a:r>
                      <a:endParaRPr lang="en-CA" sz="12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a:txBody>
                    <a:bodyPr/>
                    <a:lstStyle/>
                    <a:p>
                      <a:pPr marL="0" algn="ctr" rtl="0" eaLnBrk="1" latinLnBrk="0" hangingPunct="1">
                        <a:lnSpc>
                          <a:spcPct val="107000"/>
                        </a:lnSpc>
                        <a:spcAft>
                          <a:spcPts val="0"/>
                        </a:spcAft>
                      </a:pPr>
                      <a:r>
                        <a:rPr kumimoji="0" lang="en-CA" sz="1200" kern="1200" smtClean="0">
                          <a:solidFill>
                            <a:schemeClr val="tx1">
                              <a:lumMod val="65000"/>
                              <a:lumOff val="35000"/>
                            </a:schemeClr>
                          </a:solidFill>
                          <a:effectLst/>
                          <a:latin typeface="Calibri" panose="020F0502020204030204" pitchFamily="34" charset="0"/>
                          <a:ea typeface="+mn-ea"/>
                          <a:cs typeface="+mn-cs"/>
                        </a:rPr>
                        <a:t>-------</a:t>
                      </a:r>
                      <a:endParaRPr kumimoji="0" lang="en-CA" sz="1200" kern="1200" dirty="0" smtClean="0">
                        <a:solidFill>
                          <a:schemeClr val="tx1">
                            <a:lumMod val="65000"/>
                            <a:lumOff val="35000"/>
                          </a:schemeClr>
                        </a:solidFill>
                        <a:effectLst/>
                        <a:latin typeface="Calibri" panose="020F0502020204030204" pitchFamily="34" charset="0"/>
                        <a:ea typeface="+mn-ea"/>
                        <a:cs typeface="+mn-cs"/>
                      </a:endParaRPr>
                    </a:p>
                  </a:txBody>
                  <a:tcPr marL="61232" marR="61232" marT="0" marB="0" anchor="ctr"/>
                </a:tc>
                <a:tc>
                  <a:txBody>
                    <a:bodyPr/>
                    <a:lstStyle/>
                    <a:p>
                      <a:pPr algn="ctr">
                        <a:lnSpc>
                          <a:spcPct val="107000"/>
                        </a:lnSpc>
                        <a:spcAft>
                          <a:spcPts val="0"/>
                        </a:spcAft>
                      </a:pPr>
                      <a:r>
                        <a:rPr lang="en-CA" sz="1200" dirty="0" smtClean="0">
                          <a:solidFill>
                            <a:schemeClr val="tx1">
                              <a:lumMod val="65000"/>
                              <a:lumOff val="35000"/>
                            </a:schemeClr>
                          </a:solidFill>
                          <a:effectLst/>
                          <a:latin typeface="Calibri" panose="020F0502020204030204" pitchFamily="34" charset="0"/>
                        </a:rPr>
                        <a:t>77.1%</a:t>
                      </a:r>
                    </a:p>
                  </a:txBody>
                  <a:tcPr marL="61232" marR="61232" marT="0" marB="0" anchor="ctr"/>
                </a:tc>
                <a:tc>
                  <a:txBody>
                    <a:bodyPr/>
                    <a:lstStyle/>
                    <a:p>
                      <a:pPr algn="ctr">
                        <a:lnSpc>
                          <a:spcPct val="107000"/>
                        </a:lnSpc>
                      </a:pPr>
                      <a:r>
                        <a:rPr lang="en-US" sz="1200" smtClean="0">
                          <a:solidFill>
                            <a:schemeClr val="tx1">
                              <a:lumMod val="65000"/>
                              <a:lumOff val="35000"/>
                            </a:schemeClr>
                          </a:solidFill>
                          <a:effectLst/>
                          <a:latin typeface="Calibri" panose="020F0502020204030204" pitchFamily="34" charset="0"/>
                        </a:rPr>
                        <a:t>----</a:t>
                      </a:r>
                      <a:endParaRPr lang="en-CA" sz="1200" dirty="0">
                        <a:solidFill>
                          <a:schemeClr val="tx1">
                            <a:lumMod val="65000"/>
                            <a:lumOff val="35000"/>
                          </a:schemeClr>
                        </a:solidFill>
                        <a:effectLst/>
                        <a:latin typeface="Calibri" panose="020F0502020204030204" pitchFamily="34" charset="0"/>
                      </a:endParaRPr>
                    </a:p>
                  </a:txBody>
                  <a:tcPr marL="61232" marR="61232" marT="0" marB="0" anchor="ctr"/>
                </a:tc>
                <a:tc>
                  <a:txBody>
                    <a:bodyPr/>
                    <a:lstStyle/>
                    <a:p>
                      <a:pPr algn="ctr">
                        <a:lnSpc>
                          <a:spcPct val="107000"/>
                        </a:lnSpc>
                        <a:spcAft>
                          <a:spcPts val="0"/>
                        </a:spcAft>
                      </a:pPr>
                      <a:r>
                        <a:rPr lang="en-CA" sz="1200" smtClean="0">
                          <a:solidFill>
                            <a:schemeClr val="tx1">
                              <a:lumMod val="65000"/>
                              <a:lumOff val="35000"/>
                            </a:schemeClr>
                          </a:solidFill>
                          <a:effectLst/>
                          <a:latin typeface="Calibri" panose="020F0502020204030204" pitchFamily="34" charset="0"/>
                          <a:ea typeface="+mn-ea"/>
                          <a:cs typeface="+mn-cs"/>
                        </a:rPr>
                        <a:t>68.8%</a:t>
                      </a:r>
                      <a:endParaRPr lang="en-CA" sz="1200" dirty="0" smtClean="0">
                        <a:solidFill>
                          <a:schemeClr val="tx1">
                            <a:lumMod val="65000"/>
                            <a:lumOff val="35000"/>
                          </a:schemeClr>
                        </a:solidFill>
                        <a:effectLst/>
                        <a:latin typeface="Calibri" panose="020F0502020204030204" pitchFamily="34" charset="0"/>
                        <a:ea typeface="+mn-ea"/>
                        <a:cs typeface="+mn-cs"/>
                      </a:endParaRPr>
                    </a:p>
                  </a:txBody>
                  <a:tcPr marL="61232" marR="61232" marT="0" marB="0" anchor="ctr"/>
                </a:tc>
              </a:tr>
              <a:tr h="693308">
                <a:tc>
                  <a:txBody>
                    <a:bodyPr/>
                    <a:lstStyle/>
                    <a:p>
                      <a:pPr algn="ctr">
                        <a:lnSpc>
                          <a:spcPct val="107000"/>
                        </a:lnSpc>
                        <a:spcAft>
                          <a:spcPts val="0"/>
                        </a:spcAft>
                      </a:pPr>
                      <a:r>
                        <a:rPr lang="en-CA" sz="1200" dirty="0" smtClean="0">
                          <a:effectLst/>
                          <a:latin typeface="Calibri" panose="020F0502020204030204" pitchFamily="34" charset="0"/>
                        </a:rPr>
                        <a:t>Saskatchewan</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a:txBody>
                    <a:bodyPr/>
                    <a:lstStyle/>
                    <a:p>
                      <a:pPr algn="ctr">
                        <a:lnSpc>
                          <a:spcPct val="107000"/>
                        </a:lnSpc>
                        <a:spcAft>
                          <a:spcPts val="0"/>
                        </a:spcAft>
                      </a:pPr>
                      <a:r>
                        <a:rPr lang="en-CA" sz="1200" dirty="0">
                          <a:solidFill>
                            <a:schemeClr val="tx1">
                              <a:lumMod val="65000"/>
                              <a:lumOff val="35000"/>
                            </a:schemeClr>
                          </a:solidFill>
                          <a:effectLst/>
                          <a:latin typeface="Calibri" panose="020F0502020204030204" pitchFamily="34" charset="0"/>
                        </a:rPr>
                        <a:t>September 2008</a:t>
                      </a:r>
                      <a:endParaRPr lang="en-CA" sz="12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a:txBody>
                    <a:bodyPr/>
                    <a:lstStyle/>
                    <a:p>
                      <a:pPr algn="ctr">
                        <a:lnSpc>
                          <a:spcPct val="107000"/>
                        </a:lnSpc>
                        <a:spcAft>
                          <a:spcPts val="0"/>
                        </a:spcAft>
                      </a:pPr>
                      <a:r>
                        <a:rPr lang="en-CA" sz="1200" dirty="0" smtClean="0">
                          <a:solidFill>
                            <a:schemeClr val="tx1">
                              <a:lumMod val="65000"/>
                              <a:lumOff val="35000"/>
                            </a:schemeClr>
                          </a:solidFill>
                          <a:effectLst/>
                          <a:latin typeface="Calibri" panose="020F0502020204030204" pitchFamily="34" charset="0"/>
                        </a:rPr>
                        <a:t>13 years of age (Grade 6)*</a:t>
                      </a:r>
                      <a:endParaRPr lang="en-CA" sz="12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a:txBody>
                    <a:bodyPr/>
                    <a:lstStyle/>
                    <a:p>
                      <a:pPr algn="ctr">
                        <a:lnSpc>
                          <a:spcPct val="107000"/>
                        </a:lnSpc>
                        <a:spcAft>
                          <a:spcPts val="0"/>
                        </a:spcAft>
                      </a:pPr>
                      <a:r>
                        <a:rPr lang="en-CA" sz="1200" dirty="0" smtClean="0">
                          <a:solidFill>
                            <a:schemeClr val="tx1">
                              <a:lumMod val="65000"/>
                              <a:lumOff val="35000"/>
                            </a:schemeClr>
                          </a:solidFill>
                          <a:effectLst/>
                          <a:latin typeface="Calibri" panose="020F0502020204030204" pitchFamily="34" charset="0"/>
                        </a:rPr>
                        <a:t>2012-2013</a:t>
                      </a:r>
                      <a:r>
                        <a:rPr lang="en-CA" sz="1200" dirty="0">
                          <a:solidFill>
                            <a:schemeClr val="tx1">
                              <a:lumMod val="65000"/>
                              <a:lumOff val="35000"/>
                            </a:schemeClr>
                          </a:solidFill>
                          <a:effectLst/>
                          <a:latin typeface="Calibri" panose="020F0502020204030204" pitchFamily="34" charset="0"/>
                        </a:rPr>
                        <a:t> </a:t>
                      </a:r>
                      <a:endParaRPr lang="en-CA" sz="12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a:txBody>
                    <a:bodyPr/>
                    <a:lstStyle/>
                    <a:p>
                      <a:pPr algn="ctr">
                        <a:lnSpc>
                          <a:spcPct val="107000"/>
                        </a:lnSpc>
                        <a:spcAft>
                          <a:spcPts val="0"/>
                        </a:spcAft>
                      </a:pPr>
                      <a:r>
                        <a:rPr lang="en-CA" sz="1200" dirty="0" smtClean="0">
                          <a:solidFill>
                            <a:schemeClr val="tx1">
                              <a:lumMod val="65000"/>
                              <a:lumOff val="35000"/>
                            </a:schemeClr>
                          </a:solidFill>
                          <a:effectLst/>
                          <a:latin typeface="Calibri" panose="020F0502020204030204" pitchFamily="34" charset="0"/>
                        </a:rPr>
                        <a:t>6,743</a:t>
                      </a:r>
                      <a:r>
                        <a:rPr lang="en-CA" sz="1200" dirty="0">
                          <a:solidFill>
                            <a:schemeClr val="tx1">
                              <a:lumMod val="65000"/>
                              <a:lumOff val="35000"/>
                            </a:schemeClr>
                          </a:solidFill>
                          <a:effectLst/>
                          <a:latin typeface="Calibri" panose="020F0502020204030204" pitchFamily="34" charset="0"/>
                        </a:rPr>
                        <a:t> </a:t>
                      </a:r>
                      <a:endParaRPr lang="en-CA" sz="12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a:txBody>
                    <a:bodyPr/>
                    <a:lstStyle/>
                    <a:p>
                      <a:pPr algn="ctr"/>
                      <a:r>
                        <a:rPr kumimoji="0" lang="en-CA" sz="1200" b="0" i="0" u="none" strike="noStrike" kern="1200" baseline="0" dirty="0" smtClean="0">
                          <a:solidFill>
                            <a:schemeClr val="tx1">
                              <a:lumMod val="65000"/>
                              <a:lumOff val="35000"/>
                            </a:schemeClr>
                          </a:solidFill>
                          <a:latin typeface="Calibri" panose="020F0502020204030204" pitchFamily="34" charset="0"/>
                          <a:ea typeface="+mn-ea"/>
                          <a:cs typeface="+mn-cs"/>
                        </a:rPr>
                        <a:t>80.3% </a:t>
                      </a:r>
                    </a:p>
                  </a:txBody>
                  <a:tcPr marL="61232" marR="61232" marT="0" marB="0" anchor="ctr"/>
                </a:tc>
                <a:tc>
                  <a:txBody>
                    <a:bodyPr/>
                    <a:lstStyle/>
                    <a:p>
                      <a:pPr algn="ctr"/>
                      <a:endParaRPr kumimoji="0" lang="en-CA" sz="1200" b="0" i="0" u="none" strike="noStrike" kern="1200" baseline="0" dirty="0" smtClean="0">
                        <a:solidFill>
                          <a:schemeClr val="tx1">
                            <a:lumMod val="65000"/>
                            <a:lumOff val="35000"/>
                          </a:schemeClr>
                        </a:solidFill>
                        <a:latin typeface="Calibri" panose="020F0502020204030204" pitchFamily="34" charset="0"/>
                        <a:ea typeface="+mn-ea"/>
                        <a:cs typeface="+mn-cs"/>
                      </a:endParaRPr>
                    </a:p>
                    <a:p>
                      <a:pPr algn="ctr"/>
                      <a:r>
                        <a:rPr kumimoji="0" lang="en-CA" sz="1200" b="0" i="0" u="none" strike="noStrike" kern="1200" baseline="0" dirty="0" smtClean="0">
                          <a:solidFill>
                            <a:schemeClr val="tx1">
                              <a:lumMod val="65000"/>
                              <a:lumOff val="35000"/>
                            </a:schemeClr>
                          </a:solidFill>
                          <a:latin typeface="Calibri" panose="020F0502020204030204" pitchFamily="34" charset="0"/>
                          <a:ea typeface="+mn-ea"/>
                          <a:cs typeface="+mn-cs"/>
                        </a:rPr>
                        <a:t> 78.4% </a:t>
                      </a:r>
                    </a:p>
                    <a:p>
                      <a:pPr algn="ctr">
                        <a:lnSpc>
                          <a:spcPct val="107000"/>
                        </a:lnSpc>
                      </a:pPr>
                      <a:endParaRPr lang="en-CA" sz="1200" dirty="0">
                        <a:solidFill>
                          <a:schemeClr val="tx1">
                            <a:lumMod val="65000"/>
                            <a:lumOff val="35000"/>
                          </a:schemeClr>
                        </a:solidFill>
                        <a:effectLst/>
                        <a:latin typeface="Calibri" panose="020F0502020204030204" pitchFamily="34" charset="0"/>
                      </a:endParaRPr>
                    </a:p>
                  </a:txBody>
                  <a:tcPr marL="61232" marR="61232" marT="0" marB="0" anchor="ctr"/>
                </a:tc>
                <a:tc>
                  <a:txBody>
                    <a:bodyPr/>
                    <a:lstStyle/>
                    <a:p>
                      <a:pPr algn="ctr"/>
                      <a:endParaRPr kumimoji="0" lang="en-CA" sz="1200" b="0" i="0" u="none" strike="noStrike" kern="1200" baseline="0" dirty="0" smtClean="0">
                        <a:solidFill>
                          <a:schemeClr val="tx1">
                            <a:lumMod val="65000"/>
                            <a:lumOff val="35000"/>
                          </a:schemeClr>
                        </a:solidFill>
                        <a:latin typeface="Calibri" panose="020F0502020204030204" pitchFamily="34" charset="0"/>
                        <a:ea typeface="+mn-ea"/>
                        <a:cs typeface="+mn-cs"/>
                      </a:endParaRPr>
                    </a:p>
                    <a:p>
                      <a:pPr algn="ctr"/>
                      <a:r>
                        <a:rPr kumimoji="0" lang="en-CA" sz="1200" b="0" i="0" u="none" strike="noStrike" kern="1200" baseline="0" dirty="0" smtClean="0">
                          <a:solidFill>
                            <a:schemeClr val="tx1">
                              <a:lumMod val="65000"/>
                              <a:lumOff val="35000"/>
                            </a:schemeClr>
                          </a:solidFill>
                          <a:latin typeface="Calibri" panose="020F0502020204030204" pitchFamily="34" charset="0"/>
                          <a:ea typeface="+mn-ea"/>
                          <a:cs typeface="+mn-cs"/>
                        </a:rPr>
                        <a:t> 73.7% 	</a:t>
                      </a:r>
                    </a:p>
                  </a:txBody>
                  <a:tcPr marL="61232" marR="61232" marT="0" marB="0" anchor="ctr"/>
                </a:tc>
              </a:tr>
            </a:tbl>
          </a:graphicData>
        </a:graphic>
      </p:graphicFrame>
      <p:sp>
        <p:nvSpPr>
          <p:cNvPr id="4" name="TextBox 3"/>
          <p:cNvSpPr txBox="1"/>
          <p:nvPr/>
        </p:nvSpPr>
        <p:spPr>
          <a:xfrm>
            <a:off x="409250" y="5181600"/>
            <a:ext cx="8429950" cy="400110"/>
          </a:xfrm>
          <a:prstGeom prst="rect">
            <a:avLst/>
          </a:prstGeom>
          <a:noFill/>
        </p:spPr>
        <p:txBody>
          <a:bodyPr wrap="square" rtlCol="0">
            <a:spAutoFit/>
          </a:bodyPr>
          <a:lstStyle/>
          <a:p>
            <a:r>
              <a:rPr lang="en-CA" sz="1000" dirty="0" smtClean="0">
                <a:solidFill>
                  <a:schemeClr val="tx1">
                    <a:lumMod val="65000"/>
                    <a:lumOff val="35000"/>
                  </a:schemeClr>
                </a:solidFill>
                <a:latin typeface="Calibri" panose="020F0502020204030204" pitchFamily="34" charset="0"/>
              </a:rPr>
              <a:t>*HPV </a:t>
            </a:r>
            <a:r>
              <a:rPr lang="en-CA" sz="1000" dirty="0">
                <a:solidFill>
                  <a:schemeClr val="tx1">
                    <a:lumMod val="65000"/>
                    <a:lumOff val="35000"/>
                  </a:schemeClr>
                </a:solidFill>
                <a:latin typeface="Calibri" panose="020F0502020204030204" pitchFamily="34" charset="0"/>
              </a:rPr>
              <a:t>vaccination is offered in grade 6, however, immunization information is not recorded by grade. Vaccination coverage is therefore assessed at age 13</a:t>
            </a:r>
            <a:r>
              <a:rPr lang="en-CA" sz="1000" dirty="0" smtClean="0">
                <a:solidFill>
                  <a:schemeClr val="tx1">
                    <a:lumMod val="65000"/>
                    <a:lumOff val="35000"/>
                  </a:schemeClr>
                </a:solidFill>
                <a:latin typeface="Calibri" panose="020F0502020204030204" pitchFamily="34" charset="0"/>
              </a:rPr>
              <a:t>.</a:t>
            </a:r>
          </a:p>
          <a:p>
            <a:r>
              <a:rPr lang="en-US" sz="1000" dirty="0">
                <a:solidFill>
                  <a:schemeClr val="tx1">
                    <a:lumMod val="65000"/>
                    <a:lumOff val="35000"/>
                  </a:schemeClr>
                </a:solidFill>
                <a:latin typeface="Calibri" panose="020F0502020204030204" pitchFamily="34" charset="0"/>
              </a:rPr>
              <a:t>---- No information was provided at the time the data was </a:t>
            </a:r>
            <a:r>
              <a:rPr lang="en-US" sz="1000" dirty="0" smtClean="0">
                <a:solidFill>
                  <a:schemeClr val="tx1">
                    <a:lumMod val="65000"/>
                    <a:lumOff val="35000"/>
                  </a:schemeClr>
                </a:solidFill>
                <a:latin typeface="Calibri" panose="020F0502020204030204" pitchFamily="34" charset="0"/>
              </a:rPr>
              <a:t>collected</a:t>
            </a:r>
            <a:endParaRPr lang="en-CA" sz="1000" dirty="0" smtClean="0">
              <a:solidFill>
                <a:schemeClr val="tx1">
                  <a:lumMod val="65000"/>
                  <a:lumOff val="35000"/>
                </a:schemeClr>
              </a:solidFill>
              <a:latin typeface="Calibri" panose="020F0502020204030204" pitchFamily="34" charset="0"/>
            </a:endParaRPr>
          </a:p>
        </p:txBody>
      </p:sp>
    </p:spTree>
    <p:extLst>
      <p:ext uri="{BB962C8B-B14F-4D97-AF65-F5344CB8AC3E}">
        <p14:creationId xmlns:p14="http://schemas.microsoft.com/office/powerpoint/2010/main" val="361849087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599" y="0"/>
            <a:ext cx="7391403" cy="990600"/>
          </a:xfrm>
        </p:spPr>
        <p:txBody>
          <a:bodyPr/>
          <a:lstStyle/>
          <a:p>
            <a:pPr algn="ctr"/>
            <a:r>
              <a:rPr lang="en-CA" sz="3200" b="1" dirty="0">
                <a:latin typeface="Calibri" panose="020F0502020204030204" pitchFamily="34" charset="0"/>
              </a:rPr>
              <a:t>Reported Rates for School-based HPV Immunization Programs for Girls, cont’d</a:t>
            </a:r>
            <a:endParaRPr lang="en-CA" sz="3200" dirty="0">
              <a:latin typeface="Calibri" panose="020F0502020204030204" pitchFamily="34" charset="0"/>
            </a:endParaRPr>
          </a:p>
        </p:txBody>
      </p:sp>
      <p:sp>
        <p:nvSpPr>
          <p:cNvPr id="3" name="Content Placeholder 2"/>
          <p:cNvSpPr>
            <a:spLocks noGrp="1"/>
          </p:cNvSpPr>
          <p:nvPr>
            <p:ph sz="quarter" idx="1"/>
          </p:nvPr>
        </p:nvSpPr>
        <p:spPr>
          <a:xfrm>
            <a:off x="612648" y="1600200"/>
            <a:ext cx="8153400" cy="533400"/>
          </a:xfrm>
        </p:spPr>
        <p:txBody>
          <a:bodyPr/>
          <a:lstStyle/>
          <a:p>
            <a:pPr marL="0" indent="0">
              <a:buNone/>
            </a:pPr>
            <a:r>
              <a:rPr lang="en-CA" sz="1400" dirty="0">
                <a:solidFill>
                  <a:schemeClr val="tx1">
                    <a:lumMod val="65000"/>
                    <a:lumOff val="35000"/>
                  </a:schemeClr>
                </a:solidFill>
                <a:latin typeface="Calibri" panose="020F0502020204030204" pitchFamily="34" charset="0"/>
              </a:rPr>
              <a:t>Please verify and update the HPV vaccination uptake information for girls for the </a:t>
            </a:r>
            <a:r>
              <a:rPr lang="en-CA" sz="1400" b="1" dirty="0">
                <a:solidFill>
                  <a:schemeClr val="tx1">
                    <a:lumMod val="65000"/>
                    <a:lumOff val="35000"/>
                  </a:schemeClr>
                </a:solidFill>
                <a:latin typeface="Calibri" panose="020F0502020204030204" pitchFamily="34" charset="0"/>
              </a:rPr>
              <a:t>2015/16</a:t>
            </a:r>
            <a:r>
              <a:rPr lang="en-CA" sz="1400" b="1" dirty="0" smtClean="0">
                <a:solidFill>
                  <a:schemeClr val="tx1">
                    <a:lumMod val="65000"/>
                    <a:lumOff val="35000"/>
                  </a:schemeClr>
                </a:solidFill>
                <a:latin typeface="Calibri" panose="020F0502020204030204" pitchFamily="34" charset="0"/>
              </a:rPr>
              <a:t> </a:t>
            </a:r>
            <a:r>
              <a:rPr lang="en-CA" sz="1400" b="1" dirty="0">
                <a:solidFill>
                  <a:schemeClr val="tx1">
                    <a:lumMod val="65000"/>
                    <a:lumOff val="35000"/>
                  </a:schemeClr>
                </a:solidFill>
                <a:latin typeface="Calibri" panose="020F0502020204030204" pitchFamily="34" charset="0"/>
              </a:rPr>
              <a:t>school year or most recent year possible </a:t>
            </a:r>
            <a:r>
              <a:rPr lang="en-CA" sz="1400" dirty="0">
                <a:solidFill>
                  <a:schemeClr val="tx1">
                    <a:lumMod val="65000"/>
                    <a:lumOff val="35000"/>
                  </a:schemeClr>
                </a:solidFill>
                <a:latin typeface="Calibri" panose="020F0502020204030204" pitchFamily="34" charset="0"/>
              </a:rPr>
              <a:t>in the table below. If vaccination rates are estimated, please indicate this in the table.</a:t>
            </a:r>
          </a:p>
          <a:p>
            <a:endParaRPr lang="en-CA" sz="1100" dirty="0"/>
          </a:p>
        </p:txBody>
      </p:sp>
      <p:graphicFrame>
        <p:nvGraphicFramePr>
          <p:cNvPr id="5" name="Table 4"/>
          <p:cNvGraphicFramePr>
            <a:graphicFrameLocks noGrp="1"/>
          </p:cNvGraphicFramePr>
          <p:nvPr>
            <p:extLst>
              <p:ext uri="{D42A27DB-BD31-4B8C-83A1-F6EECF244321}">
                <p14:modId xmlns:p14="http://schemas.microsoft.com/office/powerpoint/2010/main" val="2023430647"/>
              </p:ext>
            </p:extLst>
          </p:nvPr>
        </p:nvGraphicFramePr>
        <p:xfrm>
          <a:off x="672022" y="2215606"/>
          <a:ext cx="8167177" cy="3029209"/>
        </p:xfrm>
        <a:graphic>
          <a:graphicData uri="http://schemas.openxmlformats.org/drawingml/2006/table">
            <a:tbl>
              <a:tblPr firstRow="1" firstCol="1" bandRow="1">
                <a:tableStyleId>{5C22544A-7EE6-4342-B048-85BDC9FD1C3A}</a:tableStyleId>
              </a:tblPr>
              <a:tblGrid>
                <a:gridCol w="1546864"/>
                <a:gridCol w="1286314"/>
                <a:gridCol w="1066800"/>
                <a:gridCol w="1066800"/>
                <a:gridCol w="685800"/>
                <a:gridCol w="747221"/>
                <a:gridCol w="883689"/>
                <a:gridCol w="883689"/>
              </a:tblGrid>
              <a:tr h="644151">
                <a:tc rowSpan="2">
                  <a:txBody>
                    <a:bodyPr/>
                    <a:lstStyle/>
                    <a:p>
                      <a:pPr algn="ctr">
                        <a:lnSpc>
                          <a:spcPct val="107000"/>
                        </a:lnSpc>
                        <a:spcAft>
                          <a:spcPts val="0"/>
                        </a:spcAft>
                      </a:pPr>
                      <a:r>
                        <a:rPr lang="en-CA" sz="1200" dirty="0">
                          <a:effectLst/>
                          <a:latin typeface="Calibri" panose="020F0502020204030204" pitchFamily="34" charset="0"/>
                        </a:rPr>
                        <a:t>Province / Territory</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rowSpan="2">
                  <a:txBody>
                    <a:bodyPr/>
                    <a:lstStyle/>
                    <a:p>
                      <a:pPr algn="ctr">
                        <a:lnSpc>
                          <a:spcPct val="107000"/>
                        </a:lnSpc>
                        <a:spcAft>
                          <a:spcPts val="0"/>
                        </a:spcAft>
                      </a:pPr>
                      <a:r>
                        <a:rPr lang="en-CA" sz="1200" dirty="0">
                          <a:solidFill>
                            <a:schemeClr val="bg1"/>
                          </a:solidFill>
                          <a:effectLst/>
                          <a:latin typeface="Calibri" panose="020F0502020204030204" pitchFamily="34" charset="0"/>
                        </a:rPr>
                        <a:t>Date of First Implementation</a:t>
                      </a:r>
                      <a:endParaRPr lang="en-CA"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rowSpan="2">
                  <a:txBody>
                    <a:bodyPr/>
                    <a:lstStyle/>
                    <a:p>
                      <a:pPr algn="ctr">
                        <a:lnSpc>
                          <a:spcPct val="107000"/>
                        </a:lnSpc>
                        <a:spcAft>
                          <a:spcPts val="0"/>
                        </a:spcAft>
                      </a:pPr>
                      <a:r>
                        <a:rPr lang="en-CA" sz="1200" dirty="0">
                          <a:solidFill>
                            <a:schemeClr val="bg1"/>
                          </a:solidFill>
                          <a:effectLst/>
                          <a:latin typeface="Calibri" panose="020F0502020204030204" pitchFamily="34" charset="0"/>
                        </a:rPr>
                        <a:t>School </a:t>
                      </a:r>
                      <a:r>
                        <a:rPr lang="en-CA" sz="1200" dirty="0" smtClean="0">
                          <a:solidFill>
                            <a:schemeClr val="bg1"/>
                          </a:solidFill>
                          <a:effectLst/>
                          <a:latin typeface="Calibri" panose="020F0502020204030204" pitchFamily="34" charset="0"/>
                        </a:rPr>
                        <a:t>Grade When Immunization</a:t>
                      </a:r>
                      <a:r>
                        <a:rPr lang="en-CA" sz="1200" baseline="0" dirty="0" smtClean="0">
                          <a:solidFill>
                            <a:schemeClr val="bg1"/>
                          </a:solidFill>
                          <a:effectLst/>
                          <a:latin typeface="Calibri" panose="020F0502020204030204" pitchFamily="34" charset="0"/>
                        </a:rPr>
                        <a:t> Given</a:t>
                      </a:r>
                      <a:endParaRPr lang="en-CA"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rowSpan="2">
                  <a:txBody>
                    <a:bodyPr/>
                    <a:lstStyle/>
                    <a:p>
                      <a:pPr algn="ctr">
                        <a:lnSpc>
                          <a:spcPct val="107000"/>
                        </a:lnSpc>
                        <a:spcAft>
                          <a:spcPts val="0"/>
                        </a:spcAft>
                      </a:pPr>
                      <a:r>
                        <a:rPr lang="en-CA" sz="1200" dirty="0">
                          <a:solidFill>
                            <a:schemeClr val="bg1"/>
                          </a:solidFill>
                          <a:effectLst/>
                          <a:latin typeface="Calibri" panose="020F0502020204030204" pitchFamily="34" charset="0"/>
                        </a:rPr>
                        <a:t>School </a:t>
                      </a:r>
                      <a:r>
                        <a:rPr lang="en-CA" sz="1200" dirty="0" smtClean="0">
                          <a:solidFill>
                            <a:schemeClr val="bg1"/>
                          </a:solidFill>
                          <a:effectLst/>
                          <a:latin typeface="Calibri" panose="020F0502020204030204" pitchFamily="34" charset="0"/>
                        </a:rPr>
                        <a:t>Year When Immunization Given</a:t>
                      </a:r>
                      <a:endParaRPr lang="en-CA"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rowSpan="2">
                  <a:txBody>
                    <a:bodyPr/>
                    <a:lstStyle/>
                    <a:p>
                      <a:pPr algn="ctr">
                        <a:lnSpc>
                          <a:spcPct val="107000"/>
                        </a:lnSpc>
                        <a:spcAft>
                          <a:spcPts val="0"/>
                        </a:spcAft>
                      </a:pPr>
                      <a:r>
                        <a:rPr lang="en-CA" sz="1200" dirty="0">
                          <a:solidFill>
                            <a:schemeClr val="bg1"/>
                          </a:solidFill>
                          <a:effectLst/>
                          <a:latin typeface="Calibri" panose="020F0502020204030204" pitchFamily="34" charset="0"/>
                        </a:rPr>
                        <a:t>Total Size of Eligible Cohort (girls only)</a:t>
                      </a:r>
                      <a:endParaRPr lang="en-CA"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gridSpan="3">
                  <a:txBody>
                    <a:bodyPr/>
                    <a:lstStyle/>
                    <a:p>
                      <a:pPr algn="ctr">
                        <a:lnSpc>
                          <a:spcPct val="107000"/>
                        </a:lnSpc>
                        <a:spcAft>
                          <a:spcPts val="0"/>
                        </a:spcAft>
                      </a:pPr>
                      <a:r>
                        <a:rPr lang="en-CA" sz="1200" dirty="0">
                          <a:solidFill>
                            <a:schemeClr val="bg1"/>
                          </a:solidFill>
                          <a:effectLst/>
                          <a:latin typeface="Calibri" panose="020F0502020204030204" pitchFamily="34" charset="0"/>
                        </a:rPr>
                        <a:t>Immunization Uptake </a:t>
                      </a:r>
                    </a:p>
                    <a:p>
                      <a:pPr algn="ctr">
                        <a:lnSpc>
                          <a:spcPct val="107000"/>
                        </a:lnSpc>
                        <a:spcAft>
                          <a:spcPts val="0"/>
                        </a:spcAft>
                      </a:pPr>
                      <a:r>
                        <a:rPr lang="en-CA" sz="1200" dirty="0">
                          <a:solidFill>
                            <a:schemeClr val="bg1"/>
                          </a:solidFill>
                          <a:effectLst/>
                          <a:latin typeface="Calibri" panose="020F0502020204030204" pitchFamily="34" charset="0"/>
                        </a:rPr>
                        <a:t>(girls only) </a:t>
                      </a:r>
                      <a:endParaRPr lang="en-CA"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hMerge="1">
                  <a:txBody>
                    <a:bodyPr/>
                    <a:lstStyle/>
                    <a:p>
                      <a:endParaRPr lang="en-CA"/>
                    </a:p>
                  </a:txBody>
                  <a:tcPr/>
                </a:tc>
                <a:tc hMerge="1">
                  <a:txBody>
                    <a:bodyPr/>
                    <a:lstStyle/>
                    <a:p>
                      <a:endParaRPr lang="en-CA"/>
                    </a:p>
                  </a:txBody>
                  <a:tcPr/>
                </a:tc>
              </a:tr>
              <a:tr h="592297">
                <a:tc vMerge="1">
                  <a:txBody>
                    <a:bodyPr/>
                    <a:lstStyle/>
                    <a:p>
                      <a:endParaRPr lang="en-CA"/>
                    </a:p>
                  </a:txBody>
                  <a:tcPr/>
                </a:tc>
                <a:tc vMerge="1">
                  <a:txBody>
                    <a:bodyPr/>
                    <a:lstStyle/>
                    <a:p>
                      <a:endParaRPr lang="en-CA"/>
                    </a:p>
                  </a:txBody>
                  <a:tcPr/>
                </a:tc>
                <a:tc vMerge="1">
                  <a:txBody>
                    <a:bodyPr/>
                    <a:lstStyle/>
                    <a:p>
                      <a:endParaRPr lang="en-CA"/>
                    </a:p>
                  </a:txBody>
                  <a:tcPr/>
                </a:tc>
                <a:tc vMerge="1">
                  <a:txBody>
                    <a:bodyPr/>
                    <a:lstStyle/>
                    <a:p>
                      <a:endParaRPr lang="en-CA"/>
                    </a:p>
                  </a:txBody>
                  <a:tcPr/>
                </a:tc>
                <a:tc vMerge="1">
                  <a:txBody>
                    <a:bodyPr/>
                    <a:lstStyle/>
                    <a:p>
                      <a:endParaRPr lang="en-CA"/>
                    </a:p>
                  </a:txBody>
                  <a:tcPr/>
                </a:tc>
                <a:tc>
                  <a:txBody>
                    <a:bodyPr/>
                    <a:lstStyle/>
                    <a:p>
                      <a:pPr algn="ctr">
                        <a:lnSpc>
                          <a:spcPct val="107000"/>
                        </a:lnSpc>
                        <a:spcAft>
                          <a:spcPts val="0"/>
                        </a:spcAft>
                      </a:pPr>
                      <a:r>
                        <a:rPr lang="en-CA" sz="1200" dirty="0">
                          <a:solidFill>
                            <a:schemeClr val="bg1"/>
                          </a:solidFill>
                          <a:effectLst/>
                          <a:latin typeface="Calibri" panose="020F0502020204030204" pitchFamily="34" charset="0"/>
                        </a:rPr>
                        <a:t>1st dose</a:t>
                      </a:r>
                      <a:endParaRPr lang="en-CA"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solidFill>
                      <a:schemeClr val="accent1"/>
                    </a:solidFill>
                  </a:tcPr>
                </a:tc>
                <a:tc>
                  <a:txBody>
                    <a:bodyPr/>
                    <a:lstStyle/>
                    <a:p>
                      <a:pPr algn="ctr">
                        <a:lnSpc>
                          <a:spcPct val="107000"/>
                        </a:lnSpc>
                        <a:spcAft>
                          <a:spcPts val="0"/>
                        </a:spcAft>
                      </a:pPr>
                      <a:r>
                        <a:rPr lang="en-CA" sz="1200" dirty="0">
                          <a:solidFill>
                            <a:schemeClr val="bg1"/>
                          </a:solidFill>
                          <a:effectLst/>
                          <a:latin typeface="Calibri" panose="020F0502020204030204" pitchFamily="34" charset="0"/>
                        </a:rPr>
                        <a:t>2nd dose</a:t>
                      </a:r>
                      <a:endParaRPr lang="en-CA"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solidFill>
                      <a:schemeClr val="accent1"/>
                    </a:solidFill>
                  </a:tcPr>
                </a:tc>
                <a:tc>
                  <a:txBody>
                    <a:bodyPr/>
                    <a:lstStyle/>
                    <a:p>
                      <a:pPr algn="ctr">
                        <a:lnSpc>
                          <a:spcPct val="107000"/>
                        </a:lnSpc>
                        <a:spcAft>
                          <a:spcPts val="0"/>
                        </a:spcAft>
                      </a:pPr>
                      <a:r>
                        <a:rPr lang="en-CA" sz="1200" dirty="0">
                          <a:solidFill>
                            <a:schemeClr val="bg1"/>
                          </a:solidFill>
                          <a:effectLst/>
                          <a:latin typeface="Calibri" panose="020F0502020204030204" pitchFamily="34" charset="0"/>
                        </a:rPr>
                        <a:t>3rd </a:t>
                      </a:r>
                      <a:r>
                        <a:rPr lang="en-CA" sz="1200" dirty="0" smtClean="0">
                          <a:solidFill>
                            <a:schemeClr val="bg1"/>
                          </a:solidFill>
                          <a:effectLst/>
                          <a:latin typeface="Calibri" panose="020F0502020204030204" pitchFamily="34" charset="0"/>
                        </a:rPr>
                        <a:t>dose (if applicable)</a:t>
                      </a:r>
                      <a:endParaRPr lang="en-CA"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solidFill>
                      <a:schemeClr val="accent1"/>
                    </a:solidFill>
                  </a:tcPr>
                </a:tc>
              </a:tr>
              <a:tr h="573197">
                <a:tc>
                  <a:txBody>
                    <a:bodyPr/>
                    <a:lstStyle/>
                    <a:p>
                      <a:pPr algn="ctr">
                        <a:lnSpc>
                          <a:spcPct val="107000"/>
                        </a:lnSpc>
                        <a:spcAft>
                          <a:spcPts val="0"/>
                        </a:spcAft>
                      </a:pPr>
                      <a:r>
                        <a:rPr lang="en-CA" sz="1200" dirty="0">
                          <a:effectLst/>
                          <a:latin typeface="Calibri" panose="020F0502020204030204" pitchFamily="34" charset="0"/>
                        </a:rPr>
                        <a:t>Manitoba</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a:txBody>
                    <a:bodyPr/>
                    <a:lstStyle/>
                    <a:p>
                      <a:pPr algn="ctr">
                        <a:lnSpc>
                          <a:spcPct val="107000"/>
                        </a:lnSpc>
                        <a:spcAft>
                          <a:spcPts val="0"/>
                        </a:spcAft>
                      </a:pPr>
                      <a:r>
                        <a:rPr lang="en-CA" sz="1200" dirty="0">
                          <a:solidFill>
                            <a:schemeClr val="tx1">
                              <a:lumMod val="65000"/>
                              <a:lumOff val="35000"/>
                            </a:schemeClr>
                          </a:solidFill>
                          <a:effectLst/>
                          <a:latin typeface="Calibri" panose="020F0502020204030204" pitchFamily="34" charset="0"/>
                        </a:rPr>
                        <a:t>September 2008</a:t>
                      </a:r>
                      <a:endParaRPr lang="en-CA" sz="12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a:txBody>
                    <a:bodyPr/>
                    <a:lstStyle/>
                    <a:p>
                      <a:pPr algn="ctr">
                        <a:lnSpc>
                          <a:spcPct val="107000"/>
                        </a:lnSpc>
                        <a:spcAft>
                          <a:spcPts val="0"/>
                        </a:spcAft>
                      </a:pPr>
                      <a:r>
                        <a:rPr lang="en-CA" sz="1200" dirty="0">
                          <a:solidFill>
                            <a:schemeClr val="tx1">
                              <a:lumMod val="65000"/>
                              <a:lumOff val="35000"/>
                            </a:schemeClr>
                          </a:solidFill>
                          <a:effectLst/>
                          <a:latin typeface="Calibri" panose="020F0502020204030204" pitchFamily="34" charset="0"/>
                        </a:rPr>
                        <a:t>Grade 6</a:t>
                      </a:r>
                      <a:endParaRPr lang="en-CA" sz="12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a:txBody>
                    <a:bodyPr/>
                    <a:lstStyle/>
                    <a:p>
                      <a:pPr algn="ctr">
                        <a:lnSpc>
                          <a:spcPct val="107000"/>
                        </a:lnSpc>
                        <a:spcAft>
                          <a:spcPts val="0"/>
                        </a:spcAft>
                      </a:pPr>
                      <a:r>
                        <a:rPr lang="en-CA" sz="1200" dirty="0" smtClean="0">
                          <a:solidFill>
                            <a:schemeClr val="tx1">
                              <a:lumMod val="65000"/>
                              <a:lumOff val="35000"/>
                            </a:schemeClr>
                          </a:solidFill>
                          <a:effectLst/>
                          <a:latin typeface="Calibri" panose="020F0502020204030204" pitchFamily="34" charset="0"/>
                        </a:rPr>
                        <a:t>2015-2016</a:t>
                      </a:r>
                      <a:endParaRPr lang="en-CA" sz="12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solidFill>
                      <a:srgbClr val="E7F1F0"/>
                    </a:solidFill>
                  </a:tcPr>
                </a:tc>
                <a:tc>
                  <a:txBody>
                    <a:bodyPr/>
                    <a:lstStyle/>
                    <a:p>
                      <a:pPr algn="ctr">
                        <a:lnSpc>
                          <a:spcPct val="107000"/>
                        </a:lnSpc>
                        <a:spcAft>
                          <a:spcPts val="0"/>
                        </a:spcAft>
                      </a:pPr>
                      <a:r>
                        <a:rPr lang="en-CA" sz="12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7,735</a:t>
                      </a:r>
                      <a:endParaRPr lang="en-CA" sz="12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solidFill>
                      <a:srgbClr val="E7F1F0"/>
                    </a:solidFill>
                  </a:tcPr>
                </a:tc>
                <a:tc>
                  <a:txBody>
                    <a:bodyPr/>
                    <a:lstStyle/>
                    <a:p>
                      <a:pPr algn="ctr">
                        <a:lnSpc>
                          <a:spcPct val="107000"/>
                        </a:lnSpc>
                        <a:spcAft>
                          <a:spcPts val="0"/>
                        </a:spcAft>
                      </a:pPr>
                      <a:r>
                        <a:rPr lang="en-CA" sz="12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69.0%</a:t>
                      </a:r>
                      <a:endParaRPr lang="en-CA" sz="12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solidFill>
                      <a:srgbClr val="E7F1F0"/>
                    </a:solidFill>
                  </a:tcPr>
                </a:tc>
                <a:tc>
                  <a:txBody>
                    <a:bodyPr/>
                    <a:lstStyle/>
                    <a:p>
                      <a:pPr algn="ctr">
                        <a:lnSpc>
                          <a:spcPct val="107000"/>
                        </a:lnSpc>
                        <a:spcAft>
                          <a:spcPts val="0"/>
                        </a:spcAft>
                      </a:pPr>
                      <a:r>
                        <a:rPr lang="en-CA" sz="12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62.2%</a:t>
                      </a:r>
                      <a:endParaRPr lang="en-CA" sz="12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solidFill>
                      <a:srgbClr val="E7F1F0"/>
                    </a:solidFill>
                  </a:tcPr>
                </a:tc>
                <a:tc>
                  <a:txBody>
                    <a:bodyPr/>
                    <a:lstStyle/>
                    <a:p>
                      <a:pPr algn="ctr">
                        <a:lnSpc>
                          <a:spcPct val="107000"/>
                        </a:lnSpc>
                        <a:spcAft>
                          <a:spcPts val="0"/>
                        </a:spcAft>
                      </a:pPr>
                      <a:r>
                        <a:rPr lang="en-CA" sz="12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Two-dose schedule</a:t>
                      </a:r>
                      <a:endParaRPr lang="en-CA" sz="12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solidFill>
                      <a:srgbClr val="E7F1F0"/>
                    </a:solidFill>
                  </a:tcPr>
                </a:tc>
              </a:tr>
              <a:tr h="574304">
                <a:tc>
                  <a:txBody>
                    <a:bodyPr/>
                    <a:lstStyle/>
                    <a:p>
                      <a:pPr algn="ctr">
                        <a:lnSpc>
                          <a:spcPct val="107000"/>
                        </a:lnSpc>
                        <a:spcAft>
                          <a:spcPts val="0"/>
                        </a:spcAft>
                      </a:pPr>
                      <a:r>
                        <a:rPr lang="en-CA" sz="1200" dirty="0" smtClean="0">
                          <a:effectLst/>
                          <a:latin typeface="Calibri" panose="020F0502020204030204" pitchFamily="34" charset="0"/>
                        </a:rPr>
                        <a:t>Ontario</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a:txBody>
                    <a:bodyPr/>
                    <a:lstStyle/>
                    <a:p>
                      <a:pPr algn="ctr">
                        <a:lnSpc>
                          <a:spcPct val="107000"/>
                        </a:lnSpc>
                        <a:spcAft>
                          <a:spcPts val="0"/>
                        </a:spcAft>
                      </a:pPr>
                      <a:r>
                        <a:rPr lang="en-CA" sz="1200" dirty="0">
                          <a:solidFill>
                            <a:schemeClr val="tx1">
                              <a:lumMod val="65000"/>
                              <a:lumOff val="35000"/>
                            </a:schemeClr>
                          </a:solidFill>
                          <a:effectLst/>
                          <a:latin typeface="Calibri" panose="020F0502020204030204" pitchFamily="34" charset="0"/>
                        </a:rPr>
                        <a:t>September 2007</a:t>
                      </a:r>
                      <a:endParaRPr lang="en-CA" sz="12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a:txBody>
                    <a:bodyPr/>
                    <a:lstStyle/>
                    <a:p>
                      <a:pPr algn="ctr">
                        <a:lnSpc>
                          <a:spcPct val="107000"/>
                        </a:lnSpc>
                        <a:spcAft>
                          <a:spcPts val="0"/>
                        </a:spcAft>
                      </a:pPr>
                      <a:r>
                        <a:rPr lang="en-CA" sz="1200" b="0" dirty="0" smtClean="0">
                          <a:solidFill>
                            <a:schemeClr val="tx1">
                              <a:lumMod val="65000"/>
                              <a:lumOff val="35000"/>
                            </a:schemeClr>
                          </a:solidFill>
                          <a:effectLst/>
                          <a:latin typeface="Calibri" panose="020F0502020204030204" pitchFamily="34" charset="0"/>
                        </a:rPr>
                        <a:t>Grade 7</a:t>
                      </a:r>
                      <a:endParaRPr lang="en-CA" sz="1200" b="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a:txBody>
                    <a:bodyPr/>
                    <a:lstStyle/>
                    <a:p>
                      <a:pPr algn="ctr">
                        <a:lnSpc>
                          <a:spcPct val="107000"/>
                        </a:lnSpc>
                        <a:spcAft>
                          <a:spcPts val="0"/>
                        </a:spcAft>
                      </a:pPr>
                      <a:r>
                        <a:rPr lang="en-US" sz="12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a:t>
                      </a:r>
                      <a:endParaRPr lang="en-CA" sz="12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a:txBody>
                    <a:bodyPr/>
                    <a:lstStyle/>
                    <a:p>
                      <a:pPr algn="ctr">
                        <a:lnSpc>
                          <a:spcPct val="107000"/>
                        </a:lnSpc>
                        <a:spcAft>
                          <a:spcPts val="0"/>
                        </a:spcAft>
                      </a:pPr>
                      <a:r>
                        <a:rPr lang="en-CA" sz="12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N/A</a:t>
                      </a:r>
                      <a:endParaRPr lang="en-CA" sz="12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a:txBody>
                    <a:bodyPr/>
                    <a:lstStyle/>
                    <a:p>
                      <a:pPr algn="ctr">
                        <a:lnSpc>
                          <a:spcPct val="107000"/>
                        </a:lnSpc>
                        <a:spcAft>
                          <a:spcPts val="0"/>
                        </a:spcAft>
                      </a:pPr>
                      <a:r>
                        <a:rPr lang="en-CA" sz="12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N/A</a:t>
                      </a:r>
                      <a:endParaRPr lang="en-CA" sz="12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a:txBody>
                    <a:bodyPr/>
                    <a:lstStyle/>
                    <a:p>
                      <a:pPr algn="ctr">
                        <a:lnSpc>
                          <a:spcPct val="107000"/>
                        </a:lnSpc>
                        <a:spcAft>
                          <a:spcPts val="0"/>
                        </a:spcAft>
                      </a:pPr>
                      <a:r>
                        <a:rPr lang="en-CA" sz="12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N/A</a:t>
                      </a:r>
                      <a:endParaRPr lang="en-CA" sz="12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a:txBody>
                    <a:bodyPr/>
                    <a:lstStyle/>
                    <a:p>
                      <a:pPr algn="ctr">
                        <a:lnSpc>
                          <a:spcPct val="107000"/>
                        </a:lnSpc>
                        <a:spcAft>
                          <a:spcPts val="0"/>
                        </a:spcAft>
                      </a:pPr>
                      <a:r>
                        <a:rPr lang="en-US" sz="12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Two-dose schedule</a:t>
                      </a:r>
                      <a:endParaRPr lang="en-CA" sz="12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r>
              <a:tr h="645260">
                <a:tc>
                  <a:txBody>
                    <a:bodyPr/>
                    <a:lstStyle/>
                    <a:p>
                      <a:pPr algn="ctr">
                        <a:lnSpc>
                          <a:spcPct val="107000"/>
                        </a:lnSpc>
                        <a:spcAft>
                          <a:spcPts val="0"/>
                        </a:spcAft>
                      </a:pPr>
                      <a:r>
                        <a:rPr lang="en-CA" sz="1200" dirty="0">
                          <a:effectLst/>
                          <a:latin typeface="Calibri" panose="020F0502020204030204" pitchFamily="34" charset="0"/>
                        </a:rPr>
                        <a:t>Quebec</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a:txBody>
                    <a:bodyPr/>
                    <a:lstStyle/>
                    <a:p>
                      <a:pPr algn="ctr">
                        <a:lnSpc>
                          <a:spcPct val="107000"/>
                        </a:lnSpc>
                        <a:spcAft>
                          <a:spcPts val="0"/>
                        </a:spcAft>
                      </a:pPr>
                      <a:r>
                        <a:rPr lang="en-CA" sz="1200" dirty="0">
                          <a:solidFill>
                            <a:schemeClr val="tx1">
                              <a:lumMod val="65000"/>
                              <a:lumOff val="35000"/>
                            </a:schemeClr>
                          </a:solidFill>
                          <a:effectLst/>
                          <a:latin typeface="Calibri" panose="020F0502020204030204" pitchFamily="34" charset="0"/>
                        </a:rPr>
                        <a:t>September 2008</a:t>
                      </a:r>
                      <a:endParaRPr lang="en-CA" sz="12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a:txBody>
                    <a:bodyPr/>
                    <a:lstStyle/>
                    <a:p>
                      <a:pPr algn="ctr">
                        <a:lnSpc>
                          <a:spcPct val="107000"/>
                        </a:lnSpc>
                        <a:spcAft>
                          <a:spcPts val="0"/>
                        </a:spcAft>
                      </a:pPr>
                      <a:r>
                        <a:rPr lang="en-CA" sz="1200" dirty="0">
                          <a:solidFill>
                            <a:schemeClr val="tx1">
                              <a:lumMod val="65000"/>
                              <a:lumOff val="35000"/>
                            </a:schemeClr>
                          </a:solidFill>
                          <a:effectLst/>
                          <a:latin typeface="Calibri" panose="020F0502020204030204" pitchFamily="34" charset="0"/>
                        </a:rPr>
                        <a:t>Grade </a:t>
                      </a:r>
                      <a:r>
                        <a:rPr lang="en-CA" sz="1200" dirty="0" smtClean="0">
                          <a:solidFill>
                            <a:schemeClr val="tx1">
                              <a:lumMod val="65000"/>
                              <a:lumOff val="35000"/>
                            </a:schemeClr>
                          </a:solidFill>
                          <a:effectLst/>
                          <a:latin typeface="Calibri" panose="020F0502020204030204" pitchFamily="34" charset="0"/>
                        </a:rPr>
                        <a:t>4</a:t>
                      </a:r>
                      <a:endParaRPr lang="en-CA" sz="12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a:txBody>
                    <a:bodyPr/>
                    <a:lstStyle/>
                    <a:p>
                      <a:pPr algn="ctr">
                        <a:lnSpc>
                          <a:spcPct val="107000"/>
                        </a:lnSpc>
                        <a:spcAft>
                          <a:spcPts val="0"/>
                        </a:spcAft>
                      </a:pPr>
                      <a:r>
                        <a:rPr lang="en-CA" sz="1200" dirty="0">
                          <a:solidFill>
                            <a:schemeClr val="tx1">
                              <a:lumMod val="65000"/>
                              <a:lumOff val="35000"/>
                            </a:schemeClr>
                          </a:solidFill>
                          <a:effectLst/>
                          <a:latin typeface="Calibri" panose="020F0502020204030204" pitchFamily="34" charset="0"/>
                        </a:rPr>
                        <a:t> </a:t>
                      </a:r>
                      <a:r>
                        <a:rPr lang="en-CA" sz="1200" dirty="0" smtClean="0">
                          <a:solidFill>
                            <a:schemeClr val="tx1">
                              <a:lumMod val="65000"/>
                              <a:lumOff val="35000"/>
                            </a:schemeClr>
                          </a:solidFill>
                          <a:effectLst/>
                          <a:latin typeface="Calibri" panose="020F0502020204030204" pitchFamily="34" charset="0"/>
                        </a:rPr>
                        <a:t>2015-2016</a:t>
                      </a:r>
                      <a:endParaRPr lang="en-CA" sz="12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a:txBody>
                    <a:bodyPr/>
                    <a:lstStyle/>
                    <a:p>
                      <a:pPr algn="ctr">
                        <a:lnSpc>
                          <a:spcPct val="107000"/>
                        </a:lnSpc>
                        <a:spcAft>
                          <a:spcPts val="0"/>
                        </a:spcAft>
                      </a:pPr>
                      <a:r>
                        <a:rPr kumimoji="0" lang="en-CA" sz="1200" kern="1200" dirty="0">
                          <a:solidFill>
                            <a:schemeClr val="tx1">
                              <a:lumMod val="65000"/>
                              <a:lumOff val="35000"/>
                            </a:schemeClr>
                          </a:solidFill>
                          <a:effectLst/>
                          <a:latin typeface="Calibri" panose="020F0502020204030204" pitchFamily="34" charset="0"/>
                          <a:ea typeface="+mn-ea"/>
                          <a:cs typeface="+mn-cs"/>
                        </a:rPr>
                        <a:t> </a:t>
                      </a:r>
                      <a:r>
                        <a:rPr kumimoji="0" lang="en-CA" sz="1200" kern="1200" dirty="0" smtClean="0">
                          <a:solidFill>
                            <a:schemeClr val="tx1">
                              <a:lumMod val="65000"/>
                              <a:lumOff val="35000"/>
                            </a:schemeClr>
                          </a:solidFill>
                          <a:effectLst/>
                          <a:latin typeface="Calibri" panose="020F0502020204030204" pitchFamily="34" charset="0"/>
                          <a:ea typeface="+mn-ea"/>
                          <a:cs typeface="+mn-cs"/>
                        </a:rPr>
                        <a:t>40,692</a:t>
                      </a:r>
                      <a:endParaRPr kumimoji="0" lang="en-CA" sz="1200" kern="1200" dirty="0">
                        <a:solidFill>
                          <a:schemeClr val="tx1">
                            <a:lumMod val="65000"/>
                            <a:lumOff val="35000"/>
                          </a:schemeClr>
                        </a:solidFill>
                        <a:effectLst/>
                        <a:latin typeface="Calibri" panose="020F0502020204030204" pitchFamily="34" charset="0"/>
                        <a:ea typeface="+mn-ea"/>
                        <a:cs typeface="+mn-cs"/>
                      </a:endParaRPr>
                    </a:p>
                  </a:txBody>
                  <a:tcPr marL="61232" marR="61232" marT="0" marB="0" anchor="ctr"/>
                </a:tc>
                <a:tc>
                  <a:txBody>
                    <a:bodyPr/>
                    <a:lstStyle/>
                    <a:p>
                      <a:pPr algn="ctr">
                        <a:lnSpc>
                          <a:spcPct val="107000"/>
                        </a:lnSpc>
                        <a:spcAft>
                          <a:spcPts val="0"/>
                        </a:spcAft>
                      </a:pPr>
                      <a:r>
                        <a:rPr lang="en-CA" sz="1200" dirty="0" smtClean="0">
                          <a:solidFill>
                            <a:schemeClr val="tx1">
                              <a:lumMod val="65000"/>
                              <a:lumOff val="35000"/>
                            </a:schemeClr>
                          </a:solidFill>
                          <a:effectLst/>
                          <a:latin typeface="Calibri" panose="020F0502020204030204" pitchFamily="34" charset="0"/>
                        </a:rPr>
                        <a:t>78.5%</a:t>
                      </a:r>
                    </a:p>
                  </a:txBody>
                  <a:tcPr marL="61232" marR="61232" marT="0" marB="0" anchor="ctr"/>
                </a:tc>
                <a:tc>
                  <a:txBody>
                    <a:bodyPr/>
                    <a:lstStyle/>
                    <a:p>
                      <a:pPr algn="ctr">
                        <a:lnSpc>
                          <a:spcPct val="107000"/>
                        </a:lnSpc>
                        <a:spcAft>
                          <a:spcPts val="0"/>
                        </a:spcAft>
                      </a:pPr>
                      <a:r>
                        <a:rPr lang="en-CA" sz="1200" dirty="0" smtClean="0">
                          <a:solidFill>
                            <a:schemeClr val="tx1">
                              <a:lumMod val="65000"/>
                              <a:lumOff val="35000"/>
                            </a:schemeClr>
                          </a:solidFill>
                          <a:effectLst/>
                          <a:latin typeface="Calibri" panose="020F0502020204030204" pitchFamily="34" charset="0"/>
                        </a:rPr>
                        <a:t>73.1%</a:t>
                      </a:r>
                      <a:endParaRPr lang="en-CA" sz="12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en-CA" sz="1200" baseline="0" dirty="0" smtClean="0">
                          <a:solidFill>
                            <a:schemeClr val="tx1">
                              <a:lumMod val="65000"/>
                              <a:lumOff val="35000"/>
                            </a:schemeClr>
                          </a:solidFill>
                          <a:effectLst/>
                          <a:latin typeface="Calibri" panose="020F0502020204030204" pitchFamily="34" charset="0"/>
                        </a:rPr>
                        <a:t>Two-dose schedule</a:t>
                      </a:r>
                      <a:endParaRPr lang="en-CA" sz="1200" dirty="0" smtClean="0">
                        <a:solidFill>
                          <a:schemeClr val="tx1">
                            <a:lumMod val="65000"/>
                            <a:lumOff val="35000"/>
                          </a:schemeClr>
                        </a:solidFill>
                        <a:effectLst/>
                        <a:latin typeface="Calibri" panose="020F0502020204030204" pitchFamily="34" charset="0"/>
                      </a:endParaRPr>
                    </a:p>
                  </a:txBody>
                  <a:tcPr marL="61232" marR="61232" marT="0" marB="0" anchor="ctr"/>
                </a:tc>
              </a:tr>
            </a:tbl>
          </a:graphicData>
        </a:graphic>
      </p:graphicFrame>
      <p:sp>
        <p:nvSpPr>
          <p:cNvPr id="4" name="Rectangle 3"/>
          <p:cNvSpPr/>
          <p:nvPr/>
        </p:nvSpPr>
        <p:spPr>
          <a:xfrm>
            <a:off x="672022" y="5244815"/>
            <a:ext cx="7084049" cy="400110"/>
          </a:xfrm>
          <a:prstGeom prst="rect">
            <a:avLst/>
          </a:prstGeom>
        </p:spPr>
        <p:txBody>
          <a:bodyPr wrap="square">
            <a:spAutoFit/>
          </a:bodyPr>
          <a:lstStyle/>
          <a:p>
            <a:r>
              <a:rPr lang="en-US" sz="1000" dirty="0">
                <a:solidFill>
                  <a:schemeClr val="tx1">
                    <a:lumMod val="65000"/>
                    <a:lumOff val="35000"/>
                  </a:schemeClr>
                </a:solidFill>
                <a:latin typeface="Calibri" panose="020F0502020204030204" pitchFamily="34" charset="0"/>
              </a:rPr>
              <a:t>---- No information was provided at the time the data was </a:t>
            </a:r>
            <a:r>
              <a:rPr lang="en-US" sz="1000" dirty="0" smtClean="0">
                <a:solidFill>
                  <a:schemeClr val="tx1">
                    <a:lumMod val="65000"/>
                    <a:lumOff val="35000"/>
                  </a:schemeClr>
                </a:solidFill>
                <a:latin typeface="Calibri" panose="020F0502020204030204" pitchFamily="34" charset="0"/>
              </a:rPr>
              <a:t>collected</a:t>
            </a:r>
          </a:p>
          <a:p>
            <a:r>
              <a:rPr lang="en-US" sz="1000" dirty="0">
                <a:solidFill>
                  <a:schemeClr val="tx1">
                    <a:lumMod val="65000"/>
                    <a:lumOff val="35000"/>
                  </a:schemeClr>
                </a:solidFill>
                <a:latin typeface="Calibri" panose="020F0502020204030204" pitchFamily="34" charset="0"/>
              </a:rPr>
              <a:t>N/A: Not </a:t>
            </a:r>
            <a:r>
              <a:rPr lang="en-US" sz="1000" dirty="0" smtClean="0">
                <a:solidFill>
                  <a:schemeClr val="tx1">
                    <a:lumMod val="65000"/>
                    <a:lumOff val="35000"/>
                  </a:schemeClr>
                </a:solidFill>
                <a:latin typeface="Calibri" panose="020F0502020204030204" pitchFamily="34" charset="0"/>
              </a:rPr>
              <a:t>applicable</a:t>
            </a:r>
            <a:endParaRPr lang="en-US" sz="1000" dirty="0">
              <a:solidFill>
                <a:schemeClr val="tx1">
                  <a:lumMod val="65000"/>
                  <a:lumOff val="35000"/>
                </a:schemeClr>
              </a:solidFill>
              <a:latin typeface="Calibri" panose="020F0502020204030204" pitchFamily="34" charset="0"/>
            </a:endParaRPr>
          </a:p>
        </p:txBody>
      </p:sp>
    </p:spTree>
    <p:extLst>
      <p:ext uri="{BB962C8B-B14F-4D97-AF65-F5344CB8AC3E}">
        <p14:creationId xmlns:p14="http://schemas.microsoft.com/office/powerpoint/2010/main" val="72124881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599" y="0"/>
            <a:ext cx="7010403" cy="990600"/>
          </a:xfrm>
        </p:spPr>
        <p:txBody>
          <a:bodyPr/>
          <a:lstStyle/>
          <a:p>
            <a:pPr algn="ctr"/>
            <a:r>
              <a:rPr lang="en-CA" sz="3200" b="1" dirty="0">
                <a:latin typeface="Calibri" panose="020F0502020204030204" pitchFamily="34" charset="0"/>
              </a:rPr>
              <a:t>Reported Rates for School-based HPV Immunization Programs for Girls, cont’d</a:t>
            </a:r>
            <a:endParaRPr lang="en-CA" sz="3200" dirty="0">
              <a:latin typeface="Calibri" panose="020F0502020204030204" pitchFamily="34" charset="0"/>
            </a:endParaRPr>
          </a:p>
        </p:txBody>
      </p:sp>
      <p:sp>
        <p:nvSpPr>
          <p:cNvPr id="3" name="Content Placeholder 2"/>
          <p:cNvSpPr>
            <a:spLocks noGrp="1"/>
          </p:cNvSpPr>
          <p:nvPr>
            <p:ph sz="quarter" idx="1"/>
          </p:nvPr>
        </p:nvSpPr>
        <p:spPr>
          <a:xfrm>
            <a:off x="457200" y="1600200"/>
            <a:ext cx="8308848" cy="497423"/>
          </a:xfrm>
        </p:spPr>
        <p:txBody>
          <a:bodyPr/>
          <a:lstStyle/>
          <a:p>
            <a:pPr marL="0" indent="0">
              <a:buNone/>
            </a:pPr>
            <a:r>
              <a:rPr lang="en-CA" sz="1400" dirty="0" smtClean="0">
                <a:solidFill>
                  <a:schemeClr val="tx1">
                    <a:lumMod val="65000"/>
                    <a:lumOff val="35000"/>
                  </a:schemeClr>
                </a:solidFill>
                <a:latin typeface="Calibri" panose="020F0502020204030204" pitchFamily="34" charset="0"/>
              </a:rPr>
              <a:t>Please </a:t>
            </a:r>
            <a:r>
              <a:rPr lang="en-CA" sz="1400" dirty="0">
                <a:solidFill>
                  <a:schemeClr val="tx1">
                    <a:lumMod val="65000"/>
                    <a:lumOff val="35000"/>
                  </a:schemeClr>
                </a:solidFill>
                <a:latin typeface="Calibri" panose="020F0502020204030204" pitchFamily="34" charset="0"/>
              </a:rPr>
              <a:t>verify and update the HPV vaccination uptake information for girls for the </a:t>
            </a:r>
            <a:r>
              <a:rPr lang="en-CA" sz="1400" b="1" dirty="0">
                <a:solidFill>
                  <a:schemeClr val="tx1">
                    <a:lumMod val="65000"/>
                    <a:lumOff val="35000"/>
                  </a:schemeClr>
                </a:solidFill>
                <a:latin typeface="Calibri" panose="020F0502020204030204" pitchFamily="34" charset="0"/>
              </a:rPr>
              <a:t>2015/16</a:t>
            </a:r>
            <a:r>
              <a:rPr lang="en-CA" sz="1400" b="1" dirty="0" smtClean="0">
                <a:solidFill>
                  <a:schemeClr val="tx1">
                    <a:lumMod val="65000"/>
                    <a:lumOff val="35000"/>
                  </a:schemeClr>
                </a:solidFill>
                <a:latin typeface="Calibri" panose="020F0502020204030204" pitchFamily="34" charset="0"/>
              </a:rPr>
              <a:t> </a:t>
            </a:r>
            <a:r>
              <a:rPr lang="en-CA" sz="1400" b="1" dirty="0">
                <a:solidFill>
                  <a:schemeClr val="tx1">
                    <a:lumMod val="65000"/>
                    <a:lumOff val="35000"/>
                  </a:schemeClr>
                </a:solidFill>
                <a:latin typeface="Calibri" panose="020F0502020204030204" pitchFamily="34" charset="0"/>
              </a:rPr>
              <a:t>school year or most recent year possible </a:t>
            </a:r>
            <a:r>
              <a:rPr lang="en-CA" sz="1400" dirty="0">
                <a:solidFill>
                  <a:schemeClr val="tx1">
                    <a:lumMod val="65000"/>
                    <a:lumOff val="35000"/>
                  </a:schemeClr>
                </a:solidFill>
                <a:latin typeface="Calibri" panose="020F0502020204030204" pitchFamily="34" charset="0"/>
              </a:rPr>
              <a:t>in the table below. If vaccination rates are estimated, please indicate this in the table.</a:t>
            </a:r>
          </a:p>
          <a:p>
            <a:endParaRPr lang="en-CA" sz="1100" dirty="0" smtClean="0"/>
          </a:p>
          <a:p>
            <a:endParaRPr lang="en-CA" sz="1100" dirty="0"/>
          </a:p>
          <a:p>
            <a:endParaRPr lang="en-CA" sz="1100" dirty="0" smtClean="0"/>
          </a:p>
          <a:p>
            <a:endParaRPr lang="en-CA" sz="1100" dirty="0"/>
          </a:p>
          <a:p>
            <a:endParaRPr lang="en-CA" sz="1100" dirty="0" smtClean="0"/>
          </a:p>
          <a:p>
            <a:endParaRPr lang="en-CA" sz="1100" dirty="0"/>
          </a:p>
          <a:p>
            <a:endParaRPr lang="en-CA" sz="1100" dirty="0" smtClean="0"/>
          </a:p>
          <a:p>
            <a:endParaRPr lang="en-CA" sz="1100" dirty="0"/>
          </a:p>
          <a:p>
            <a:endParaRPr lang="en-CA" sz="1100" dirty="0" smtClean="0"/>
          </a:p>
          <a:p>
            <a:endParaRPr lang="en-CA" sz="1100" dirty="0"/>
          </a:p>
          <a:p>
            <a:pPr marL="0" indent="0">
              <a:buNone/>
            </a:pPr>
            <a:endParaRPr lang="en-CA" sz="1000" dirty="0" smtClean="0"/>
          </a:p>
          <a:p>
            <a:pPr marL="0" indent="0">
              <a:buNone/>
            </a:pPr>
            <a:endParaRPr lang="en-CA" sz="800" dirty="0" smtClean="0"/>
          </a:p>
          <a:p>
            <a:pPr marL="0" indent="0">
              <a:spcBef>
                <a:spcPts val="0"/>
              </a:spcBef>
              <a:buNone/>
            </a:pPr>
            <a:endParaRPr lang="en-CA" sz="800" dirty="0"/>
          </a:p>
        </p:txBody>
      </p:sp>
      <p:graphicFrame>
        <p:nvGraphicFramePr>
          <p:cNvPr id="5" name="Table 4"/>
          <p:cNvGraphicFramePr>
            <a:graphicFrameLocks noGrp="1"/>
          </p:cNvGraphicFramePr>
          <p:nvPr>
            <p:extLst>
              <p:ext uri="{D42A27DB-BD31-4B8C-83A1-F6EECF244321}">
                <p14:modId xmlns:p14="http://schemas.microsoft.com/office/powerpoint/2010/main" val="3488790658"/>
              </p:ext>
            </p:extLst>
          </p:nvPr>
        </p:nvGraphicFramePr>
        <p:xfrm>
          <a:off x="436727" y="2126056"/>
          <a:ext cx="8305803" cy="3546192"/>
        </p:xfrm>
        <a:graphic>
          <a:graphicData uri="http://schemas.openxmlformats.org/drawingml/2006/table">
            <a:tbl>
              <a:tblPr firstRow="1" firstCol="1" bandRow="1">
                <a:tableStyleId>{5C22544A-7EE6-4342-B048-85BDC9FD1C3A}</a:tableStyleId>
              </a:tblPr>
              <a:tblGrid>
                <a:gridCol w="1573120"/>
                <a:gridCol w="1246278"/>
                <a:gridCol w="1066800"/>
                <a:gridCol w="1066800"/>
                <a:gridCol w="914400"/>
                <a:gridCol w="838200"/>
                <a:gridCol w="701517"/>
                <a:gridCol w="898688"/>
              </a:tblGrid>
              <a:tr h="1067638">
                <a:tc rowSpan="2">
                  <a:txBody>
                    <a:bodyPr/>
                    <a:lstStyle/>
                    <a:p>
                      <a:pPr algn="ctr">
                        <a:lnSpc>
                          <a:spcPct val="107000"/>
                        </a:lnSpc>
                        <a:spcAft>
                          <a:spcPts val="0"/>
                        </a:spcAft>
                      </a:pPr>
                      <a:r>
                        <a:rPr lang="en-CA" sz="1200" dirty="0">
                          <a:effectLst/>
                          <a:latin typeface="Calibri" panose="020F0502020204030204" pitchFamily="34" charset="0"/>
                        </a:rPr>
                        <a:t>Province / Territory</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rowSpan="2">
                  <a:txBody>
                    <a:bodyPr/>
                    <a:lstStyle/>
                    <a:p>
                      <a:pPr algn="ctr">
                        <a:lnSpc>
                          <a:spcPct val="107000"/>
                        </a:lnSpc>
                        <a:spcAft>
                          <a:spcPts val="0"/>
                        </a:spcAft>
                      </a:pPr>
                      <a:r>
                        <a:rPr lang="en-CA" sz="1200" dirty="0">
                          <a:solidFill>
                            <a:schemeClr val="bg1"/>
                          </a:solidFill>
                          <a:effectLst/>
                          <a:latin typeface="Calibri" panose="020F0502020204030204" pitchFamily="34" charset="0"/>
                        </a:rPr>
                        <a:t>Date of First Implementation</a:t>
                      </a:r>
                      <a:endParaRPr lang="en-CA"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rowSpan="2">
                  <a:txBody>
                    <a:bodyPr/>
                    <a:lstStyle/>
                    <a:p>
                      <a:pPr algn="ctr">
                        <a:lnSpc>
                          <a:spcPct val="107000"/>
                        </a:lnSpc>
                        <a:spcAft>
                          <a:spcPts val="0"/>
                        </a:spcAft>
                      </a:pPr>
                      <a:r>
                        <a:rPr lang="en-CA" sz="1200" dirty="0">
                          <a:solidFill>
                            <a:schemeClr val="bg1"/>
                          </a:solidFill>
                          <a:effectLst/>
                          <a:latin typeface="Calibri" panose="020F0502020204030204" pitchFamily="34" charset="0"/>
                        </a:rPr>
                        <a:t>School </a:t>
                      </a:r>
                      <a:r>
                        <a:rPr lang="en-CA" sz="1200" dirty="0" smtClean="0">
                          <a:solidFill>
                            <a:schemeClr val="bg1"/>
                          </a:solidFill>
                          <a:effectLst/>
                          <a:latin typeface="Calibri" panose="020F0502020204030204" pitchFamily="34" charset="0"/>
                        </a:rPr>
                        <a:t>Grade When Immunization</a:t>
                      </a:r>
                      <a:r>
                        <a:rPr lang="en-CA" sz="1200" baseline="0" dirty="0" smtClean="0">
                          <a:solidFill>
                            <a:schemeClr val="bg1"/>
                          </a:solidFill>
                          <a:effectLst/>
                          <a:latin typeface="Calibri" panose="020F0502020204030204" pitchFamily="34" charset="0"/>
                        </a:rPr>
                        <a:t> Given</a:t>
                      </a:r>
                      <a:endParaRPr lang="en-CA"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rowSpan="2">
                  <a:txBody>
                    <a:bodyPr/>
                    <a:lstStyle/>
                    <a:p>
                      <a:pPr algn="ctr">
                        <a:lnSpc>
                          <a:spcPct val="107000"/>
                        </a:lnSpc>
                        <a:spcAft>
                          <a:spcPts val="0"/>
                        </a:spcAft>
                      </a:pPr>
                      <a:r>
                        <a:rPr lang="en-CA" sz="1200" dirty="0">
                          <a:solidFill>
                            <a:schemeClr val="bg1"/>
                          </a:solidFill>
                          <a:effectLst/>
                          <a:latin typeface="Calibri" panose="020F0502020204030204" pitchFamily="34" charset="0"/>
                        </a:rPr>
                        <a:t>School </a:t>
                      </a:r>
                      <a:r>
                        <a:rPr lang="en-CA" sz="1200" dirty="0" smtClean="0">
                          <a:solidFill>
                            <a:schemeClr val="bg1"/>
                          </a:solidFill>
                          <a:effectLst/>
                          <a:latin typeface="Calibri" panose="020F0502020204030204" pitchFamily="34" charset="0"/>
                        </a:rPr>
                        <a:t>Year When Immunization Given</a:t>
                      </a:r>
                      <a:endParaRPr lang="en-CA"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rowSpan="2">
                  <a:txBody>
                    <a:bodyPr/>
                    <a:lstStyle/>
                    <a:p>
                      <a:pPr algn="ctr">
                        <a:lnSpc>
                          <a:spcPct val="107000"/>
                        </a:lnSpc>
                        <a:spcAft>
                          <a:spcPts val="0"/>
                        </a:spcAft>
                      </a:pPr>
                      <a:r>
                        <a:rPr lang="en-CA" sz="1200" dirty="0">
                          <a:solidFill>
                            <a:schemeClr val="bg1"/>
                          </a:solidFill>
                          <a:effectLst/>
                          <a:latin typeface="Calibri" panose="020F0502020204030204" pitchFamily="34" charset="0"/>
                        </a:rPr>
                        <a:t>Total Size of Eligible Cohort (girls only)</a:t>
                      </a:r>
                      <a:endParaRPr lang="en-CA"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gridSpan="3">
                  <a:txBody>
                    <a:bodyPr/>
                    <a:lstStyle/>
                    <a:p>
                      <a:pPr algn="ctr">
                        <a:lnSpc>
                          <a:spcPct val="107000"/>
                        </a:lnSpc>
                        <a:spcAft>
                          <a:spcPts val="0"/>
                        </a:spcAft>
                      </a:pPr>
                      <a:r>
                        <a:rPr lang="en-CA" sz="1200" dirty="0">
                          <a:solidFill>
                            <a:schemeClr val="bg1"/>
                          </a:solidFill>
                          <a:effectLst/>
                          <a:latin typeface="Calibri" panose="020F0502020204030204" pitchFamily="34" charset="0"/>
                        </a:rPr>
                        <a:t>Immunization Uptake </a:t>
                      </a:r>
                    </a:p>
                    <a:p>
                      <a:pPr algn="ctr">
                        <a:lnSpc>
                          <a:spcPct val="107000"/>
                        </a:lnSpc>
                        <a:spcAft>
                          <a:spcPts val="0"/>
                        </a:spcAft>
                      </a:pPr>
                      <a:r>
                        <a:rPr lang="en-CA" sz="1200" dirty="0">
                          <a:solidFill>
                            <a:schemeClr val="bg1"/>
                          </a:solidFill>
                          <a:effectLst/>
                          <a:latin typeface="Calibri" panose="020F0502020204030204" pitchFamily="34" charset="0"/>
                        </a:rPr>
                        <a:t>(girls only) </a:t>
                      </a:r>
                      <a:endParaRPr lang="en-CA"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hMerge="1">
                  <a:txBody>
                    <a:bodyPr/>
                    <a:lstStyle/>
                    <a:p>
                      <a:endParaRPr lang="en-CA"/>
                    </a:p>
                  </a:txBody>
                  <a:tcPr/>
                </a:tc>
                <a:tc hMerge="1">
                  <a:txBody>
                    <a:bodyPr/>
                    <a:lstStyle/>
                    <a:p>
                      <a:endParaRPr lang="en-CA"/>
                    </a:p>
                  </a:txBody>
                  <a:tcPr/>
                </a:tc>
              </a:tr>
              <a:tr h="100875">
                <a:tc vMerge="1">
                  <a:txBody>
                    <a:bodyPr/>
                    <a:lstStyle/>
                    <a:p>
                      <a:endParaRPr lang="en-CA"/>
                    </a:p>
                  </a:txBody>
                  <a:tcPr/>
                </a:tc>
                <a:tc vMerge="1">
                  <a:txBody>
                    <a:bodyPr/>
                    <a:lstStyle/>
                    <a:p>
                      <a:endParaRPr lang="en-CA"/>
                    </a:p>
                  </a:txBody>
                  <a:tcPr/>
                </a:tc>
                <a:tc vMerge="1">
                  <a:txBody>
                    <a:bodyPr/>
                    <a:lstStyle/>
                    <a:p>
                      <a:endParaRPr lang="en-CA"/>
                    </a:p>
                  </a:txBody>
                  <a:tcPr/>
                </a:tc>
                <a:tc vMerge="1">
                  <a:txBody>
                    <a:bodyPr/>
                    <a:lstStyle/>
                    <a:p>
                      <a:endParaRPr lang="en-CA"/>
                    </a:p>
                  </a:txBody>
                  <a:tcPr/>
                </a:tc>
                <a:tc vMerge="1">
                  <a:txBody>
                    <a:bodyPr/>
                    <a:lstStyle/>
                    <a:p>
                      <a:endParaRPr lang="en-CA"/>
                    </a:p>
                  </a:txBody>
                  <a:tcPr/>
                </a:tc>
                <a:tc>
                  <a:txBody>
                    <a:bodyPr/>
                    <a:lstStyle/>
                    <a:p>
                      <a:pPr algn="ctr">
                        <a:lnSpc>
                          <a:spcPct val="107000"/>
                        </a:lnSpc>
                        <a:spcAft>
                          <a:spcPts val="0"/>
                        </a:spcAft>
                      </a:pPr>
                      <a:r>
                        <a:rPr lang="en-CA" sz="1200" dirty="0">
                          <a:solidFill>
                            <a:schemeClr val="bg1"/>
                          </a:solidFill>
                          <a:effectLst/>
                          <a:latin typeface="Calibri" panose="020F0502020204030204" pitchFamily="34" charset="0"/>
                        </a:rPr>
                        <a:t>1st dose</a:t>
                      </a:r>
                      <a:endParaRPr lang="en-CA"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solidFill>
                      <a:schemeClr val="accent1"/>
                    </a:solidFill>
                  </a:tcPr>
                </a:tc>
                <a:tc>
                  <a:txBody>
                    <a:bodyPr/>
                    <a:lstStyle/>
                    <a:p>
                      <a:pPr algn="ctr">
                        <a:lnSpc>
                          <a:spcPct val="107000"/>
                        </a:lnSpc>
                        <a:spcAft>
                          <a:spcPts val="0"/>
                        </a:spcAft>
                      </a:pPr>
                      <a:r>
                        <a:rPr lang="en-CA" sz="1200" dirty="0">
                          <a:solidFill>
                            <a:schemeClr val="bg1"/>
                          </a:solidFill>
                          <a:effectLst/>
                          <a:latin typeface="Calibri" panose="020F0502020204030204" pitchFamily="34" charset="0"/>
                        </a:rPr>
                        <a:t>2nd dose</a:t>
                      </a:r>
                      <a:endParaRPr lang="en-CA"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solidFill>
                      <a:schemeClr val="accent1"/>
                    </a:solidFill>
                  </a:tcPr>
                </a:tc>
                <a:tc>
                  <a:txBody>
                    <a:bodyPr/>
                    <a:lstStyle/>
                    <a:p>
                      <a:pPr algn="ctr">
                        <a:lnSpc>
                          <a:spcPct val="107000"/>
                        </a:lnSpc>
                        <a:spcAft>
                          <a:spcPts val="0"/>
                        </a:spcAft>
                      </a:pPr>
                      <a:r>
                        <a:rPr lang="en-CA" sz="1200" dirty="0">
                          <a:solidFill>
                            <a:schemeClr val="bg1"/>
                          </a:solidFill>
                          <a:effectLst/>
                          <a:latin typeface="Calibri" panose="020F0502020204030204" pitchFamily="34" charset="0"/>
                        </a:rPr>
                        <a:t>3rd </a:t>
                      </a:r>
                      <a:r>
                        <a:rPr lang="en-CA" sz="1200" dirty="0" smtClean="0">
                          <a:solidFill>
                            <a:schemeClr val="bg1"/>
                          </a:solidFill>
                          <a:effectLst/>
                          <a:latin typeface="Calibri" panose="020F0502020204030204" pitchFamily="34" charset="0"/>
                        </a:rPr>
                        <a:t>dose (if applicable)</a:t>
                      </a:r>
                      <a:endParaRPr lang="en-CA"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solidFill>
                      <a:schemeClr val="accent1"/>
                    </a:solidFill>
                  </a:tcPr>
                </a:tc>
              </a:tr>
              <a:tr h="538416">
                <a:tc>
                  <a:txBody>
                    <a:bodyPr/>
                    <a:lstStyle/>
                    <a:p>
                      <a:pPr algn="ctr">
                        <a:lnSpc>
                          <a:spcPct val="107000"/>
                        </a:lnSpc>
                        <a:spcAft>
                          <a:spcPts val="0"/>
                        </a:spcAft>
                      </a:pPr>
                      <a:r>
                        <a:rPr lang="en-CA" sz="1200" dirty="0">
                          <a:effectLst/>
                          <a:latin typeface="Calibri" panose="020F0502020204030204" pitchFamily="34" charset="0"/>
                        </a:rPr>
                        <a:t>New Brunswick</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a:txBody>
                    <a:bodyPr/>
                    <a:lstStyle/>
                    <a:p>
                      <a:pPr algn="ctr">
                        <a:lnSpc>
                          <a:spcPct val="107000"/>
                        </a:lnSpc>
                        <a:spcAft>
                          <a:spcPts val="0"/>
                        </a:spcAft>
                      </a:pPr>
                      <a:r>
                        <a:rPr lang="en-CA" sz="1200" dirty="0">
                          <a:solidFill>
                            <a:schemeClr val="tx1">
                              <a:lumMod val="65000"/>
                              <a:lumOff val="35000"/>
                            </a:schemeClr>
                          </a:solidFill>
                          <a:effectLst/>
                          <a:latin typeface="Calibri" panose="020F0502020204030204" pitchFamily="34" charset="0"/>
                        </a:rPr>
                        <a:t>September 2008</a:t>
                      </a:r>
                      <a:endParaRPr lang="en-CA" sz="12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a:txBody>
                    <a:bodyPr/>
                    <a:lstStyle/>
                    <a:p>
                      <a:pPr algn="ctr">
                        <a:lnSpc>
                          <a:spcPct val="107000"/>
                        </a:lnSpc>
                        <a:spcAft>
                          <a:spcPts val="0"/>
                        </a:spcAft>
                      </a:pPr>
                      <a:r>
                        <a:rPr lang="en-CA" sz="1200" dirty="0">
                          <a:solidFill>
                            <a:schemeClr val="tx1">
                              <a:lumMod val="65000"/>
                              <a:lumOff val="35000"/>
                            </a:schemeClr>
                          </a:solidFill>
                          <a:effectLst/>
                          <a:latin typeface="Calibri" panose="020F0502020204030204" pitchFamily="34" charset="0"/>
                        </a:rPr>
                        <a:t>Grade 7</a:t>
                      </a:r>
                      <a:endParaRPr lang="en-CA" sz="12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a:txBody>
                    <a:bodyPr/>
                    <a:lstStyle/>
                    <a:p>
                      <a:pPr algn="ctr">
                        <a:lnSpc>
                          <a:spcPct val="107000"/>
                        </a:lnSpc>
                        <a:spcAft>
                          <a:spcPts val="0"/>
                        </a:spcAft>
                      </a:pPr>
                      <a:r>
                        <a:rPr lang="en-US" sz="12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2015-2016</a:t>
                      </a:r>
                      <a:endParaRPr lang="en-CA" sz="12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a:txBody>
                    <a:bodyPr/>
                    <a:lstStyle/>
                    <a:p>
                      <a:pPr algn="ctr">
                        <a:lnSpc>
                          <a:spcPct val="107000"/>
                        </a:lnSpc>
                        <a:spcAft>
                          <a:spcPts val="0"/>
                        </a:spcAft>
                      </a:pPr>
                      <a:r>
                        <a:rPr lang="en-US" sz="12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3,605</a:t>
                      </a:r>
                      <a:endParaRPr lang="en-CA" sz="12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a:txBody>
                    <a:bodyPr/>
                    <a:lstStyle/>
                    <a:p>
                      <a:pPr algn="ctr">
                        <a:lnSpc>
                          <a:spcPct val="107000"/>
                        </a:lnSpc>
                        <a:spcAft>
                          <a:spcPts val="0"/>
                        </a:spcAft>
                      </a:pPr>
                      <a:r>
                        <a:rPr kumimoji="0" lang="en-CA" sz="1200" kern="1200" dirty="0" smtClean="0">
                          <a:solidFill>
                            <a:schemeClr val="tx1">
                              <a:lumMod val="65000"/>
                              <a:lumOff val="35000"/>
                            </a:schemeClr>
                          </a:solidFill>
                          <a:effectLst/>
                          <a:latin typeface="Calibri" panose="020F0502020204030204" pitchFamily="34" charset="0"/>
                          <a:ea typeface="+mn-ea"/>
                          <a:cs typeface="+mn-cs"/>
                        </a:rPr>
                        <a:t> 78.9%</a:t>
                      </a:r>
                      <a:endParaRPr kumimoji="0" lang="en-CA" sz="1200" kern="1200" dirty="0">
                        <a:solidFill>
                          <a:schemeClr val="tx1">
                            <a:lumMod val="65000"/>
                            <a:lumOff val="35000"/>
                          </a:schemeClr>
                        </a:solidFill>
                        <a:effectLst/>
                        <a:latin typeface="Calibri" panose="020F0502020204030204" pitchFamily="34" charset="0"/>
                        <a:ea typeface="+mn-ea"/>
                        <a:cs typeface="+mn-cs"/>
                      </a:endParaRPr>
                    </a:p>
                  </a:txBody>
                  <a:tcPr marL="61232" marR="61232" marT="0" marB="0" anchor="ctr">
                    <a:solidFill>
                      <a:srgbClr val="E7F1F0"/>
                    </a:solidFill>
                  </a:tcPr>
                </a:tc>
                <a:tc>
                  <a:txBody>
                    <a:bodyPr/>
                    <a:lstStyle/>
                    <a:p>
                      <a:pPr algn="ctr">
                        <a:lnSpc>
                          <a:spcPct val="107000"/>
                        </a:lnSpc>
                        <a:spcAft>
                          <a:spcPts val="0"/>
                        </a:spcAft>
                      </a:pPr>
                      <a:r>
                        <a:rPr kumimoji="0" lang="en-CA" sz="1200" kern="1200" dirty="0" smtClean="0">
                          <a:solidFill>
                            <a:schemeClr val="tx1">
                              <a:lumMod val="65000"/>
                              <a:lumOff val="35000"/>
                            </a:schemeClr>
                          </a:solidFill>
                          <a:effectLst/>
                          <a:latin typeface="Calibri" panose="020F0502020204030204" pitchFamily="34" charset="0"/>
                          <a:ea typeface="+mn-ea"/>
                          <a:cs typeface="+mn-cs"/>
                        </a:rPr>
                        <a:t>75.4%</a:t>
                      </a:r>
                      <a:r>
                        <a:rPr kumimoji="0" lang="en-CA" sz="1200" kern="1200" dirty="0">
                          <a:solidFill>
                            <a:schemeClr val="tx1">
                              <a:lumMod val="65000"/>
                              <a:lumOff val="35000"/>
                            </a:schemeClr>
                          </a:solidFill>
                          <a:effectLst/>
                          <a:latin typeface="Calibri" panose="020F0502020204030204" pitchFamily="34" charset="0"/>
                          <a:ea typeface="+mn-ea"/>
                          <a:cs typeface="+mn-cs"/>
                        </a:rPr>
                        <a:t> </a:t>
                      </a:r>
                    </a:p>
                  </a:txBody>
                  <a:tcPr marL="61232" marR="61232" marT="0" marB="0" anchor="ctr">
                    <a:solidFill>
                      <a:srgbClr val="E7F1F0"/>
                    </a:solidFill>
                  </a:tcPr>
                </a:tc>
                <a:tc>
                  <a:txBody>
                    <a:bodyPr/>
                    <a:lstStyle/>
                    <a:p>
                      <a:pPr algn="ctr">
                        <a:lnSpc>
                          <a:spcPct val="107000"/>
                        </a:lnSpc>
                        <a:spcAft>
                          <a:spcPts val="0"/>
                        </a:spcAft>
                      </a:pPr>
                      <a:r>
                        <a:rPr lang="en-CA" sz="1200" dirty="0" smtClean="0">
                          <a:solidFill>
                            <a:schemeClr val="tx1">
                              <a:lumMod val="65000"/>
                              <a:lumOff val="35000"/>
                            </a:schemeClr>
                          </a:solidFill>
                          <a:effectLst/>
                          <a:latin typeface="Calibri" panose="020F0502020204030204" pitchFamily="34" charset="0"/>
                        </a:rPr>
                        <a:t>N/A</a:t>
                      </a:r>
                      <a:endParaRPr lang="en-CA" sz="12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r>
              <a:tr h="471892">
                <a:tc>
                  <a:txBody>
                    <a:bodyPr/>
                    <a:lstStyle/>
                    <a:p>
                      <a:pPr algn="ctr">
                        <a:lnSpc>
                          <a:spcPct val="107000"/>
                        </a:lnSpc>
                        <a:spcAft>
                          <a:spcPts val="0"/>
                        </a:spcAft>
                      </a:pPr>
                      <a:r>
                        <a:rPr lang="en-CA" sz="1200" dirty="0">
                          <a:effectLst/>
                          <a:latin typeface="Calibri" panose="020F0502020204030204" pitchFamily="34" charset="0"/>
                        </a:rPr>
                        <a:t>Nova Scotia</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a:txBody>
                    <a:bodyPr/>
                    <a:lstStyle/>
                    <a:p>
                      <a:pPr algn="ctr">
                        <a:lnSpc>
                          <a:spcPct val="107000"/>
                        </a:lnSpc>
                        <a:spcAft>
                          <a:spcPts val="0"/>
                        </a:spcAft>
                      </a:pPr>
                      <a:r>
                        <a:rPr lang="en-CA" sz="1200" dirty="0">
                          <a:solidFill>
                            <a:schemeClr val="tx1">
                              <a:lumMod val="65000"/>
                              <a:lumOff val="35000"/>
                            </a:schemeClr>
                          </a:solidFill>
                          <a:effectLst/>
                          <a:latin typeface="Calibri" panose="020F0502020204030204" pitchFamily="34" charset="0"/>
                        </a:rPr>
                        <a:t>September 2007</a:t>
                      </a:r>
                      <a:endParaRPr lang="en-CA" sz="12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a:txBody>
                    <a:bodyPr/>
                    <a:lstStyle/>
                    <a:p>
                      <a:pPr algn="ctr">
                        <a:lnSpc>
                          <a:spcPct val="107000"/>
                        </a:lnSpc>
                        <a:spcAft>
                          <a:spcPts val="0"/>
                        </a:spcAft>
                      </a:pPr>
                      <a:r>
                        <a:rPr lang="en-CA" sz="1200" dirty="0">
                          <a:solidFill>
                            <a:schemeClr val="tx1">
                              <a:lumMod val="65000"/>
                              <a:lumOff val="35000"/>
                            </a:schemeClr>
                          </a:solidFill>
                          <a:effectLst/>
                          <a:latin typeface="Calibri" panose="020F0502020204030204" pitchFamily="34" charset="0"/>
                        </a:rPr>
                        <a:t>Grade 7</a:t>
                      </a:r>
                      <a:endParaRPr lang="en-CA" sz="12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a:txBody>
                    <a:bodyPr/>
                    <a:lstStyle/>
                    <a:p>
                      <a:pPr algn="ctr">
                        <a:lnSpc>
                          <a:spcPct val="107000"/>
                        </a:lnSpc>
                        <a:spcAft>
                          <a:spcPts val="0"/>
                        </a:spcAft>
                      </a:pPr>
                      <a:r>
                        <a:rPr kumimoji="0" lang="en-CA" sz="1200" kern="1200" dirty="0">
                          <a:solidFill>
                            <a:schemeClr val="tx1">
                              <a:lumMod val="65000"/>
                              <a:lumOff val="35000"/>
                            </a:schemeClr>
                          </a:solidFill>
                          <a:effectLst/>
                          <a:latin typeface="Calibri" panose="020F0502020204030204" pitchFamily="34" charset="0"/>
                          <a:ea typeface="+mn-ea"/>
                          <a:cs typeface="+mn-cs"/>
                        </a:rPr>
                        <a:t>2014-2015</a:t>
                      </a:r>
                    </a:p>
                  </a:txBody>
                  <a:tcPr marL="61232" marR="61232" marT="0" marB="0" anchor="ctr"/>
                </a:tc>
                <a:tc>
                  <a:txBody>
                    <a:bodyPr/>
                    <a:lstStyle/>
                    <a:p>
                      <a:pPr algn="ctr">
                        <a:lnSpc>
                          <a:spcPct val="107000"/>
                        </a:lnSpc>
                        <a:spcAft>
                          <a:spcPts val="0"/>
                        </a:spcAft>
                      </a:pPr>
                      <a:r>
                        <a:rPr kumimoji="0" lang="en-CA" sz="1200" kern="1200" dirty="0">
                          <a:solidFill>
                            <a:schemeClr val="tx1">
                              <a:lumMod val="65000"/>
                              <a:lumOff val="35000"/>
                            </a:schemeClr>
                          </a:solidFill>
                          <a:effectLst/>
                          <a:latin typeface="Calibri" panose="020F0502020204030204" pitchFamily="34" charset="0"/>
                          <a:ea typeface="+mn-ea"/>
                          <a:cs typeface="+mn-cs"/>
                        </a:rPr>
                        <a:t>4,413</a:t>
                      </a:r>
                    </a:p>
                  </a:txBody>
                  <a:tcPr marL="61232" marR="61232" marT="0" marB="0" anchor="ctr"/>
                </a:tc>
                <a:tc>
                  <a:txBody>
                    <a:bodyPr/>
                    <a:lstStyle/>
                    <a:p>
                      <a:pPr algn="ctr">
                        <a:lnSpc>
                          <a:spcPct val="107000"/>
                        </a:lnSpc>
                        <a:spcAft>
                          <a:spcPts val="0"/>
                        </a:spcAft>
                      </a:pPr>
                      <a:r>
                        <a:rPr kumimoji="0" lang="en-CA" sz="1200" kern="1200" dirty="0">
                          <a:solidFill>
                            <a:schemeClr val="tx1">
                              <a:lumMod val="65000"/>
                              <a:lumOff val="35000"/>
                            </a:schemeClr>
                          </a:solidFill>
                          <a:effectLst/>
                          <a:latin typeface="Calibri" panose="020F0502020204030204" pitchFamily="34" charset="0"/>
                          <a:ea typeface="+mn-ea"/>
                          <a:cs typeface="+mn-cs"/>
                        </a:rPr>
                        <a:t>87.9 %</a:t>
                      </a:r>
                    </a:p>
                  </a:txBody>
                  <a:tcPr marL="61232" marR="61232" marT="0" marB="0" anchor="ctr"/>
                </a:tc>
                <a:tc>
                  <a:txBody>
                    <a:bodyPr/>
                    <a:lstStyle/>
                    <a:p>
                      <a:pPr algn="ctr">
                        <a:lnSpc>
                          <a:spcPct val="107000"/>
                        </a:lnSpc>
                        <a:spcAft>
                          <a:spcPts val="0"/>
                        </a:spcAft>
                      </a:pPr>
                      <a:r>
                        <a:rPr kumimoji="0" lang="en-CA" sz="1200" kern="1200" dirty="0">
                          <a:solidFill>
                            <a:schemeClr val="tx1">
                              <a:lumMod val="65000"/>
                              <a:lumOff val="35000"/>
                            </a:schemeClr>
                          </a:solidFill>
                          <a:effectLst/>
                          <a:latin typeface="Calibri" panose="020F0502020204030204" pitchFamily="34" charset="0"/>
                          <a:ea typeface="+mn-ea"/>
                          <a:cs typeface="+mn-cs"/>
                        </a:rPr>
                        <a:t>83.2%</a:t>
                      </a:r>
                    </a:p>
                  </a:txBody>
                  <a:tcPr marL="61232" marR="61232" marT="0" marB="0" anchor="ctr"/>
                </a:tc>
                <a:tc>
                  <a:txBody>
                    <a:bodyPr/>
                    <a:lstStyle/>
                    <a:p>
                      <a:pPr algn="ctr">
                        <a:lnSpc>
                          <a:spcPct val="107000"/>
                        </a:lnSpc>
                        <a:spcAft>
                          <a:spcPts val="0"/>
                        </a:spcAft>
                      </a:pPr>
                      <a:r>
                        <a:rPr kumimoji="0" lang="en-CA" sz="1200" kern="1200" dirty="0">
                          <a:solidFill>
                            <a:schemeClr val="tx1">
                              <a:lumMod val="65000"/>
                              <a:lumOff val="35000"/>
                            </a:schemeClr>
                          </a:solidFill>
                          <a:effectLst/>
                          <a:latin typeface="Calibri" panose="020F0502020204030204" pitchFamily="34" charset="0"/>
                          <a:ea typeface="+mn-ea"/>
                          <a:cs typeface="+mn-cs"/>
                        </a:rPr>
                        <a:t>75.6%</a:t>
                      </a:r>
                    </a:p>
                  </a:txBody>
                  <a:tcPr marL="61232" marR="61232" marT="0" marB="0" anchor="ctr"/>
                </a:tc>
              </a:tr>
              <a:tr h="538416">
                <a:tc>
                  <a:txBody>
                    <a:bodyPr/>
                    <a:lstStyle/>
                    <a:p>
                      <a:pPr algn="ctr">
                        <a:lnSpc>
                          <a:spcPct val="107000"/>
                        </a:lnSpc>
                        <a:spcAft>
                          <a:spcPts val="0"/>
                        </a:spcAft>
                      </a:pPr>
                      <a:r>
                        <a:rPr lang="en-CA" sz="1200" dirty="0">
                          <a:effectLst/>
                          <a:latin typeface="Calibri" panose="020F0502020204030204" pitchFamily="34" charset="0"/>
                        </a:rPr>
                        <a:t>Prince Edward </a:t>
                      </a:r>
                      <a:r>
                        <a:rPr lang="en-CA" sz="1200" dirty="0" smtClean="0">
                          <a:effectLst/>
                          <a:latin typeface="Calibri" panose="020F0502020204030204" pitchFamily="34" charset="0"/>
                        </a:rPr>
                        <a:t>Island</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a:txBody>
                    <a:bodyPr/>
                    <a:lstStyle/>
                    <a:p>
                      <a:pPr algn="ctr">
                        <a:lnSpc>
                          <a:spcPct val="107000"/>
                        </a:lnSpc>
                        <a:spcAft>
                          <a:spcPts val="0"/>
                        </a:spcAft>
                      </a:pPr>
                      <a:r>
                        <a:rPr lang="en-CA" sz="1200" dirty="0">
                          <a:solidFill>
                            <a:schemeClr val="tx1">
                              <a:lumMod val="65000"/>
                              <a:lumOff val="35000"/>
                            </a:schemeClr>
                          </a:solidFill>
                          <a:effectLst/>
                          <a:latin typeface="Calibri" panose="020F0502020204030204" pitchFamily="34" charset="0"/>
                        </a:rPr>
                        <a:t>September 2007</a:t>
                      </a:r>
                      <a:endParaRPr lang="en-CA" sz="12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a:txBody>
                    <a:bodyPr/>
                    <a:lstStyle/>
                    <a:p>
                      <a:pPr algn="ctr">
                        <a:lnSpc>
                          <a:spcPct val="107000"/>
                        </a:lnSpc>
                        <a:spcAft>
                          <a:spcPts val="0"/>
                        </a:spcAft>
                      </a:pPr>
                      <a:r>
                        <a:rPr lang="en-CA" sz="1200" dirty="0">
                          <a:solidFill>
                            <a:schemeClr val="tx1">
                              <a:lumMod val="65000"/>
                              <a:lumOff val="35000"/>
                            </a:schemeClr>
                          </a:solidFill>
                          <a:effectLst/>
                          <a:latin typeface="Calibri" panose="020F0502020204030204" pitchFamily="34" charset="0"/>
                        </a:rPr>
                        <a:t>Grade 6</a:t>
                      </a:r>
                      <a:endParaRPr lang="en-CA" sz="12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a:txBody>
                    <a:bodyPr/>
                    <a:lstStyle/>
                    <a:p>
                      <a:pPr algn="ctr">
                        <a:lnSpc>
                          <a:spcPct val="107000"/>
                        </a:lnSpc>
                        <a:spcAft>
                          <a:spcPts val="0"/>
                        </a:spcAft>
                      </a:pPr>
                      <a:r>
                        <a:rPr kumimoji="0" lang="pt-BR" sz="1200" kern="1200" dirty="0" smtClean="0">
                          <a:solidFill>
                            <a:schemeClr val="tx1">
                              <a:lumMod val="65000"/>
                              <a:lumOff val="35000"/>
                            </a:schemeClr>
                          </a:solidFill>
                          <a:effectLst/>
                          <a:latin typeface="Calibri" panose="020F0502020204030204" pitchFamily="34" charset="0"/>
                          <a:ea typeface="+mn-ea"/>
                          <a:cs typeface="+mn-cs"/>
                        </a:rPr>
                        <a:t>2015-2016</a:t>
                      </a:r>
                      <a:endParaRPr kumimoji="0" lang="en-CA" sz="1200" kern="1200" dirty="0">
                        <a:solidFill>
                          <a:schemeClr val="tx1">
                            <a:lumMod val="65000"/>
                            <a:lumOff val="35000"/>
                          </a:schemeClr>
                        </a:solidFill>
                        <a:effectLst/>
                        <a:latin typeface="Calibri" panose="020F0502020204030204" pitchFamily="34" charset="0"/>
                        <a:ea typeface="+mn-ea"/>
                        <a:cs typeface="+mn-cs"/>
                      </a:endParaRPr>
                    </a:p>
                  </a:txBody>
                  <a:tcPr marL="61232" marR="61232" marT="0" marB="0" anchor="ctr"/>
                </a:tc>
                <a:tc>
                  <a:txBody>
                    <a:bodyPr/>
                    <a:lstStyle/>
                    <a:p>
                      <a:pPr algn="ctr">
                        <a:lnSpc>
                          <a:spcPct val="107000"/>
                        </a:lnSpc>
                        <a:spcAft>
                          <a:spcPts val="0"/>
                        </a:spcAft>
                      </a:pPr>
                      <a:r>
                        <a:rPr kumimoji="0" lang="pt-BR" sz="1200" kern="1200" dirty="0" smtClean="0">
                          <a:solidFill>
                            <a:schemeClr val="tx1">
                              <a:lumMod val="65000"/>
                              <a:lumOff val="35000"/>
                            </a:schemeClr>
                          </a:solidFill>
                          <a:effectLst/>
                          <a:latin typeface="Calibri" panose="020F0502020204030204" pitchFamily="34" charset="0"/>
                          <a:ea typeface="+mn-ea"/>
                          <a:cs typeface="+mn-cs"/>
                        </a:rPr>
                        <a:t>820</a:t>
                      </a:r>
                      <a:endParaRPr kumimoji="0" lang="en-CA" sz="1200" kern="1200" dirty="0">
                        <a:solidFill>
                          <a:schemeClr val="tx1">
                            <a:lumMod val="65000"/>
                            <a:lumOff val="35000"/>
                          </a:schemeClr>
                        </a:solidFill>
                        <a:effectLst/>
                        <a:latin typeface="Calibri" panose="020F0502020204030204" pitchFamily="34" charset="0"/>
                        <a:ea typeface="+mn-ea"/>
                        <a:cs typeface="+mn-cs"/>
                      </a:endParaRPr>
                    </a:p>
                  </a:txBody>
                  <a:tcPr marL="61232" marR="61232" marT="0" marB="0" anchor="ctr"/>
                </a:tc>
                <a:tc>
                  <a:txBody>
                    <a:bodyPr/>
                    <a:lstStyle/>
                    <a:p>
                      <a:pPr algn="ctr">
                        <a:lnSpc>
                          <a:spcPct val="107000"/>
                        </a:lnSpc>
                      </a:pPr>
                      <a:r>
                        <a:rPr kumimoji="0" lang="pt-BR" sz="1200" kern="1200" dirty="0" smtClean="0">
                          <a:solidFill>
                            <a:schemeClr val="tx1">
                              <a:lumMod val="65000"/>
                              <a:lumOff val="35000"/>
                            </a:schemeClr>
                          </a:solidFill>
                          <a:effectLst/>
                          <a:latin typeface="Calibri" panose="020F0502020204030204" pitchFamily="34" charset="0"/>
                          <a:ea typeface="+mn-ea"/>
                          <a:cs typeface="+mn-cs"/>
                        </a:rPr>
                        <a:t>86.8%</a:t>
                      </a:r>
                      <a:endParaRPr kumimoji="0" lang="en-CA" sz="1200" kern="1200" dirty="0">
                        <a:solidFill>
                          <a:schemeClr val="tx1">
                            <a:lumMod val="65000"/>
                            <a:lumOff val="35000"/>
                          </a:schemeClr>
                        </a:solidFill>
                        <a:effectLst/>
                        <a:latin typeface="Calibri" panose="020F0502020204030204" pitchFamily="34" charset="0"/>
                        <a:ea typeface="+mn-ea"/>
                        <a:cs typeface="+mn-cs"/>
                      </a:endParaRPr>
                    </a:p>
                  </a:txBody>
                  <a:tcPr marL="61232" marR="61232" marT="0" marB="0" anchor="ctr"/>
                </a:tc>
                <a:tc>
                  <a:txBody>
                    <a:bodyPr/>
                    <a:lstStyle/>
                    <a:p>
                      <a:pPr algn="ctr">
                        <a:lnSpc>
                          <a:spcPct val="107000"/>
                        </a:lnSpc>
                      </a:pPr>
                      <a:r>
                        <a:rPr kumimoji="0" lang="pt-BR" sz="1200" kern="1200" dirty="0" smtClean="0">
                          <a:solidFill>
                            <a:schemeClr val="tx1">
                              <a:lumMod val="65000"/>
                              <a:lumOff val="35000"/>
                            </a:schemeClr>
                          </a:solidFill>
                          <a:effectLst/>
                          <a:latin typeface="Calibri" panose="020F0502020204030204" pitchFamily="34" charset="0"/>
                          <a:ea typeface="+mn-ea"/>
                          <a:cs typeface="+mn-cs"/>
                        </a:rPr>
                        <a:t>84.3%</a:t>
                      </a:r>
                      <a:endParaRPr kumimoji="0" lang="en-CA" sz="1200" kern="1200" dirty="0">
                        <a:solidFill>
                          <a:schemeClr val="tx1">
                            <a:lumMod val="65000"/>
                            <a:lumOff val="35000"/>
                          </a:schemeClr>
                        </a:solidFill>
                        <a:effectLst/>
                        <a:latin typeface="Calibri" panose="020F0502020204030204" pitchFamily="34" charset="0"/>
                        <a:ea typeface="+mn-ea"/>
                        <a:cs typeface="+mn-cs"/>
                      </a:endParaRPr>
                    </a:p>
                  </a:txBody>
                  <a:tcPr marL="61232" marR="61232" marT="0" marB="0" anchor="ctr"/>
                </a:tc>
                <a:tc>
                  <a:txBody>
                    <a:bodyPr/>
                    <a:lstStyle/>
                    <a:p>
                      <a:pPr algn="ctr">
                        <a:lnSpc>
                          <a:spcPct val="107000"/>
                        </a:lnSpc>
                        <a:spcAft>
                          <a:spcPts val="0"/>
                        </a:spcAft>
                      </a:pPr>
                      <a:r>
                        <a:rPr kumimoji="0" lang="pt-BR" sz="1200" kern="1200" dirty="0" smtClean="0">
                          <a:solidFill>
                            <a:schemeClr val="tx1">
                              <a:lumMod val="65000"/>
                              <a:lumOff val="35000"/>
                            </a:schemeClr>
                          </a:solidFill>
                          <a:effectLst/>
                          <a:latin typeface="Calibri" panose="020F0502020204030204" pitchFamily="34" charset="0"/>
                          <a:ea typeface="+mn-ea"/>
                          <a:cs typeface="+mn-cs"/>
                        </a:rPr>
                        <a:t>N/A</a:t>
                      </a:r>
                      <a:endParaRPr kumimoji="0" lang="en-CA" sz="1200" kern="1200" dirty="0">
                        <a:solidFill>
                          <a:schemeClr val="tx1">
                            <a:lumMod val="65000"/>
                            <a:lumOff val="35000"/>
                          </a:schemeClr>
                        </a:solidFill>
                        <a:effectLst/>
                        <a:latin typeface="Calibri" panose="020F0502020204030204" pitchFamily="34" charset="0"/>
                        <a:ea typeface="+mn-ea"/>
                        <a:cs typeface="+mn-cs"/>
                      </a:endParaRPr>
                    </a:p>
                  </a:txBody>
                  <a:tcPr marL="61232" marR="61232" marT="0" marB="0" anchor="ctr"/>
                </a:tc>
              </a:tr>
              <a:tr h="538416">
                <a:tc>
                  <a:txBody>
                    <a:bodyPr/>
                    <a:lstStyle/>
                    <a:p>
                      <a:pPr algn="ctr">
                        <a:lnSpc>
                          <a:spcPct val="107000"/>
                        </a:lnSpc>
                        <a:spcAft>
                          <a:spcPts val="0"/>
                        </a:spcAft>
                      </a:pPr>
                      <a:r>
                        <a:rPr lang="en-CA" sz="1200" b="1" dirty="0">
                          <a:effectLst/>
                          <a:latin typeface="Calibri" panose="020F0502020204030204" pitchFamily="34" charset="0"/>
                        </a:rPr>
                        <a:t>Newfoundland and Labrador</a:t>
                      </a:r>
                      <a:endParaRPr lang="en-CA"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a:txBody>
                    <a:bodyPr/>
                    <a:lstStyle/>
                    <a:p>
                      <a:pPr algn="ctr">
                        <a:lnSpc>
                          <a:spcPct val="107000"/>
                        </a:lnSpc>
                        <a:spcAft>
                          <a:spcPts val="0"/>
                        </a:spcAft>
                      </a:pPr>
                      <a:r>
                        <a:rPr lang="en-CA" sz="1200" b="0" dirty="0">
                          <a:solidFill>
                            <a:schemeClr val="tx1">
                              <a:lumMod val="65000"/>
                              <a:lumOff val="35000"/>
                            </a:schemeClr>
                          </a:solidFill>
                          <a:effectLst/>
                          <a:latin typeface="Calibri" panose="020F0502020204030204" pitchFamily="34" charset="0"/>
                        </a:rPr>
                        <a:t>September 2007</a:t>
                      </a:r>
                      <a:endParaRPr lang="en-CA" sz="1200" b="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a:txBody>
                    <a:bodyPr/>
                    <a:lstStyle/>
                    <a:p>
                      <a:pPr algn="ctr">
                        <a:lnSpc>
                          <a:spcPct val="107000"/>
                        </a:lnSpc>
                        <a:spcAft>
                          <a:spcPts val="0"/>
                        </a:spcAft>
                      </a:pPr>
                      <a:r>
                        <a:rPr lang="en-CA" sz="1200" b="0" dirty="0">
                          <a:solidFill>
                            <a:schemeClr val="tx1">
                              <a:lumMod val="65000"/>
                              <a:lumOff val="35000"/>
                            </a:schemeClr>
                          </a:solidFill>
                          <a:effectLst/>
                          <a:latin typeface="Calibri" panose="020F0502020204030204" pitchFamily="34" charset="0"/>
                        </a:rPr>
                        <a:t>Grade 6</a:t>
                      </a:r>
                      <a:endParaRPr lang="en-CA" sz="1200" b="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a:txBody>
                    <a:bodyPr/>
                    <a:lstStyle/>
                    <a:p>
                      <a:pPr algn="ctr">
                        <a:lnSpc>
                          <a:spcPct val="107000"/>
                        </a:lnSpc>
                        <a:spcAft>
                          <a:spcPts val="0"/>
                        </a:spcAft>
                      </a:pPr>
                      <a:r>
                        <a:rPr lang="en-CA" sz="1200" dirty="0" smtClean="0">
                          <a:solidFill>
                            <a:schemeClr val="tx1">
                              <a:lumMod val="65000"/>
                              <a:lumOff val="35000"/>
                            </a:schemeClr>
                          </a:solidFill>
                          <a:effectLst/>
                          <a:latin typeface="Calibri" panose="020F0502020204030204" pitchFamily="34" charset="0"/>
                        </a:rPr>
                        <a:t>2015-2016</a:t>
                      </a:r>
                      <a:endParaRPr lang="en-CA" sz="12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CA" sz="1200" dirty="0" smtClean="0">
                          <a:solidFill>
                            <a:schemeClr val="tx1">
                              <a:lumMod val="65000"/>
                              <a:lumOff val="35000"/>
                            </a:schemeClr>
                          </a:solidFill>
                          <a:effectLst/>
                          <a:latin typeface="Calibri" panose="020F0502020204030204" pitchFamily="34" charset="0"/>
                        </a:rPr>
                        <a:t>2,791</a:t>
                      </a:r>
                      <a:endParaRPr lang="en-CA" sz="12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a:txBody>
                    <a:bodyPr/>
                    <a:lstStyle/>
                    <a:p>
                      <a:pPr algn="ctr">
                        <a:lnSpc>
                          <a:spcPct val="107000"/>
                        </a:lnSpc>
                        <a:spcAft>
                          <a:spcPts val="0"/>
                        </a:spcAft>
                      </a:pPr>
                      <a:r>
                        <a:rPr lang="en-US" sz="12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a:t>
                      </a:r>
                      <a:endParaRPr lang="en-CA" sz="12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a:txBody>
                    <a:bodyPr/>
                    <a:lstStyle/>
                    <a:p>
                      <a:pPr algn="ctr">
                        <a:lnSpc>
                          <a:spcPct val="107000"/>
                        </a:lnSpc>
                        <a:spcAft>
                          <a:spcPts val="0"/>
                        </a:spcAft>
                      </a:pPr>
                      <a:r>
                        <a:rPr lang="en-CA" sz="1200" dirty="0" smtClean="0">
                          <a:solidFill>
                            <a:schemeClr val="tx1">
                              <a:lumMod val="65000"/>
                              <a:lumOff val="35000"/>
                            </a:schemeClr>
                          </a:solidFill>
                          <a:effectLst/>
                          <a:latin typeface="Calibri" panose="020F0502020204030204" pitchFamily="34" charset="0"/>
                        </a:rPr>
                        <a:t>92%</a:t>
                      </a:r>
                      <a:endParaRPr lang="en-CA" sz="12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a:txBody>
                    <a:bodyPr/>
                    <a:lstStyle/>
                    <a:p>
                      <a:pPr algn="ctr">
                        <a:lnSpc>
                          <a:spcPct val="107000"/>
                        </a:lnSpc>
                        <a:spcAft>
                          <a:spcPts val="0"/>
                        </a:spcAft>
                      </a:pPr>
                      <a:r>
                        <a:rPr lang="en-US" sz="12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a:t>
                      </a:r>
                      <a:endParaRPr lang="en-CA" sz="12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r>
            </a:tbl>
          </a:graphicData>
        </a:graphic>
      </p:graphicFrame>
      <p:sp>
        <p:nvSpPr>
          <p:cNvPr id="4" name="Rectangle 3"/>
          <p:cNvSpPr/>
          <p:nvPr/>
        </p:nvSpPr>
        <p:spPr>
          <a:xfrm>
            <a:off x="436727" y="5657463"/>
            <a:ext cx="4572000" cy="400110"/>
          </a:xfrm>
          <a:prstGeom prst="rect">
            <a:avLst/>
          </a:prstGeom>
        </p:spPr>
        <p:txBody>
          <a:bodyPr>
            <a:spAutoFit/>
          </a:bodyPr>
          <a:lstStyle/>
          <a:p>
            <a:pPr>
              <a:spcBef>
                <a:spcPts val="0"/>
              </a:spcBef>
            </a:pPr>
            <a:r>
              <a:rPr lang="en-US" sz="1000" dirty="0">
                <a:solidFill>
                  <a:schemeClr val="tx1">
                    <a:lumMod val="65000"/>
                    <a:lumOff val="35000"/>
                  </a:schemeClr>
                </a:solidFill>
                <a:latin typeface="Calibri" panose="020F0502020204030204" pitchFamily="34" charset="0"/>
              </a:rPr>
              <a:t>---- No information was provided at the time the data was </a:t>
            </a:r>
            <a:r>
              <a:rPr lang="en-US" sz="1000" dirty="0" smtClean="0">
                <a:solidFill>
                  <a:schemeClr val="tx1">
                    <a:lumMod val="65000"/>
                    <a:lumOff val="35000"/>
                  </a:schemeClr>
                </a:solidFill>
                <a:latin typeface="Calibri" panose="020F0502020204030204" pitchFamily="34" charset="0"/>
              </a:rPr>
              <a:t>collected</a:t>
            </a:r>
          </a:p>
          <a:p>
            <a:pPr>
              <a:spcBef>
                <a:spcPts val="0"/>
              </a:spcBef>
            </a:pPr>
            <a:r>
              <a:rPr lang="en-US" sz="1000" dirty="0">
                <a:solidFill>
                  <a:schemeClr val="tx1">
                    <a:lumMod val="65000"/>
                    <a:lumOff val="35000"/>
                  </a:schemeClr>
                </a:solidFill>
                <a:latin typeface="Calibri" panose="020F0502020204030204" pitchFamily="34" charset="0"/>
              </a:rPr>
              <a:t>N/A: Not </a:t>
            </a:r>
            <a:r>
              <a:rPr lang="en-US" sz="1000" dirty="0" smtClean="0">
                <a:solidFill>
                  <a:schemeClr val="tx1">
                    <a:lumMod val="65000"/>
                    <a:lumOff val="35000"/>
                  </a:schemeClr>
                </a:solidFill>
                <a:latin typeface="Calibri" panose="020F0502020204030204" pitchFamily="34" charset="0"/>
              </a:rPr>
              <a:t>applicable</a:t>
            </a:r>
            <a:endParaRPr lang="en-US" sz="1000" dirty="0">
              <a:solidFill>
                <a:schemeClr val="tx1">
                  <a:lumMod val="65000"/>
                  <a:lumOff val="35000"/>
                </a:schemeClr>
              </a:solidFill>
              <a:latin typeface="Calibri" panose="020F0502020204030204" pitchFamily="34" charset="0"/>
            </a:endParaRPr>
          </a:p>
        </p:txBody>
      </p:sp>
    </p:spTree>
    <p:extLst>
      <p:ext uri="{BB962C8B-B14F-4D97-AF65-F5344CB8AC3E}">
        <p14:creationId xmlns:p14="http://schemas.microsoft.com/office/powerpoint/2010/main" val="69276463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4999" y="0"/>
            <a:ext cx="7086601" cy="990600"/>
          </a:xfrm>
        </p:spPr>
        <p:txBody>
          <a:bodyPr/>
          <a:lstStyle/>
          <a:p>
            <a:pPr algn="ctr"/>
            <a:r>
              <a:rPr lang="en-CA" sz="3200" b="1" dirty="0">
                <a:latin typeface="Calibri" panose="020F0502020204030204" pitchFamily="34" charset="0"/>
              </a:rPr>
              <a:t>Reported Rates for School-based HPV Immunization Programs for </a:t>
            </a:r>
            <a:r>
              <a:rPr lang="en-CA" sz="3200" b="1" dirty="0" smtClean="0">
                <a:latin typeface="Calibri" panose="020F0502020204030204" pitchFamily="34" charset="0"/>
              </a:rPr>
              <a:t>Boys</a:t>
            </a:r>
            <a:endParaRPr lang="en-CA" sz="3200" dirty="0">
              <a:latin typeface="Calibri" panose="020F0502020204030204" pitchFamily="34" charset="0"/>
            </a:endParaRPr>
          </a:p>
        </p:txBody>
      </p:sp>
      <p:sp>
        <p:nvSpPr>
          <p:cNvPr id="3" name="Content Placeholder 2"/>
          <p:cNvSpPr>
            <a:spLocks noGrp="1"/>
          </p:cNvSpPr>
          <p:nvPr>
            <p:ph sz="quarter" idx="1"/>
          </p:nvPr>
        </p:nvSpPr>
        <p:spPr>
          <a:xfrm>
            <a:off x="612648" y="1600199"/>
            <a:ext cx="8153400" cy="498741"/>
          </a:xfrm>
        </p:spPr>
        <p:txBody>
          <a:bodyPr/>
          <a:lstStyle/>
          <a:p>
            <a:pPr marL="0" indent="0">
              <a:buNone/>
            </a:pPr>
            <a:r>
              <a:rPr lang="en-CA" sz="1400" dirty="0">
                <a:solidFill>
                  <a:schemeClr val="tx1">
                    <a:lumMod val="65000"/>
                    <a:lumOff val="35000"/>
                  </a:schemeClr>
                </a:solidFill>
                <a:latin typeface="Calibri" panose="020F0502020204030204" pitchFamily="34" charset="0"/>
              </a:rPr>
              <a:t>Please verify and update the HPV </a:t>
            </a:r>
            <a:r>
              <a:rPr lang="en-CA" sz="1400" dirty="0" smtClean="0">
                <a:solidFill>
                  <a:schemeClr val="tx1">
                    <a:lumMod val="65000"/>
                    <a:lumOff val="35000"/>
                  </a:schemeClr>
                </a:solidFill>
                <a:latin typeface="Calibri" panose="020F0502020204030204" pitchFamily="34" charset="0"/>
              </a:rPr>
              <a:t>vaccination uptake </a:t>
            </a:r>
            <a:r>
              <a:rPr lang="en-CA" sz="1400" dirty="0">
                <a:solidFill>
                  <a:schemeClr val="tx1">
                    <a:lumMod val="65000"/>
                    <a:lumOff val="35000"/>
                  </a:schemeClr>
                </a:solidFill>
                <a:latin typeface="Calibri" panose="020F0502020204030204" pitchFamily="34" charset="0"/>
              </a:rPr>
              <a:t>information </a:t>
            </a:r>
            <a:r>
              <a:rPr lang="en-CA" sz="1400" dirty="0" smtClean="0">
                <a:solidFill>
                  <a:schemeClr val="tx1">
                    <a:lumMod val="65000"/>
                    <a:lumOff val="35000"/>
                  </a:schemeClr>
                </a:solidFill>
                <a:latin typeface="Calibri" panose="020F0502020204030204" pitchFamily="34" charset="0"/>
              </a:rPr>
              <a:t>for boys for the </a:t>
            </a:r>
            <a:r>
              <a:rPr lang="en-CA" sz="1400" b="1" dirty="0">
                <a:solidFill>
                  <a:schemeClr val="tx1">
                    <a:lumMod val="65000"/>
                    <a:lumOff val="35000"/>
                  </a:schemeClr>
                </a:solidFill>
                <a:latin typeface="Calibri" panose="020F0502020204030204" pitchFamily="34" charset="0"/>
              </a:rPr>
              <a:t>2015/16 school year or most recent year </a:t>
            </a:r>
            <a:r>
              <a:rPr lang="en-CA" sz="1400" b="1" dirty="0" smtClean="0">
                <a:solidFill>
                  <a:schemeClr val="tx1">
                    <a:lumMod val="65000"/>
                    <a:lumOff val="35000"/>
                  </a:schemeClr>
                </a:solidFill>
                <a:latin typeface="Calibri" panose="020F0502020204030204" pitchFamily="34" charset="0"/>
              </a:rPr>
              <a:t>possible </a:t>
            </a:r>
            <a:r>
              <a:rPr lang="en-CA" sz="1400" dirty="0" smtClean="0">
                <a:solidFill>
                  <a:schemeClr val="tx1">
                    <a:lumMod val="65000"/>
                    <a:lumOff val="35000"/>
                  </a:schemeClr>
                </a:solidFill>
                <a:latin typeface="Calibri" panose="020F0502020204030204" pitchFamily="34" charset="0"/>
              </a:rPr>
              <a:t>in the table below. </a:t>
            </a:r>
            <a:r>
              <a:rPr lang="en-CA" sz="1400" dirty="0">
                <a:solidFill>
                  <a:schemeClr val="tx1">
                    <a:lumMod val="65000"/>
                    <a:lumOff val="35000"/>
                  </a:schemeClr>
                </a:solidFill>
                <a:latin typeface="Calibri" panose="020F0502020204030204" pitchFamily="34" charset="0"/>
              </a:rPr>
              <a:t>If vaccination rates are estimated, please indicate this in the table.</a:t>
            </a:r>
          </a:p>
          <a:p>
            <a:endParaRPr lang="en-CA" sz="1200" dirty="0"/>
          </a:p>
          <a:p>
            <a:endParaRPr lang="en-CA" sz="1200" dirty="0" smtClean="0"/>
          </a:p>
          <a:p>
            <a:endParaRPr lang="en-CA" sz="1200" dirty="0"/>
          </a:p>
          <a:p>
            <a:endParaRPr lang="en-CA" sz="1200" dirty="0" smtClean="0"/>
          </a:p>
          <a:p>
            <a:endParaRPr lang="en-CA" sz="1200" dirty="0"/>
          </a:p>
          <a:p>
            <a:endParaRPr lang="en-CA" sz="1200" dirty="0" smtClean="0"/>
          </a:p>
          <a:p>
            <a:endParaRPr lang="en-CA" sz="1200" dirty="0"/>
          </a:p>
          <a:p>
            <a:endParaRPr lang="en-CA" sz="1200" dirty="0" smtClean="0"/>
          </a:p>
          <a:p>
            <a:endParaRPr lang="en-CA" sz="1200" dirty="0"/>
          </a:p>
          <a:p>
            <a:endParaRPr lang="en-CA" sz="1200" dirty="0" smtClean="0"/>
          </a:p>
          <a:p>
            <a:endParaRPr lang="en-CA" sz="1200" dirty="0"/>
          </a:p>
          <a:p>
            <a:pPr marL="0" indent="0">
              <a:spcBef>
                <a:spcPts val="0"/>
              </a:spcBef>
              <a:buNone/>
            </a:pPr>
            <a:endParaRPr lang="en-CA" sz="800" dirty="0" smtClean="0">
              <a:solidFill>
                <a:schemeClr val="tx2"/>
              </a:solidFill>
            </a:endParaRPr>
          </a:p>
          <a:p>
            <a:pPr marL="0" indent="0">
              <a:spcBef>
                <a:spcPts val="0"/>
              </a:spcBef>
              <a:buNone/>
            </a:pPr>
            <a:endParaRPr lang="en-CA" sz="800" dirty="0">
              <a:solidFill>
                <a:schemeClr val="tx2"/>
              </a:solidFill>
            </a:endParaRPr>
          </a:p>
          <a:p>
            <a:pPr marL="0" indent="0">
              <a:spcBef>
                <a:spcPts val="0"/>
              </a:spcBef>
              <a:buNone/>
            </a:pPr>
            <a:endParaRPr lang="en-CA" sz="800" dirty="0" smtClean="0">
              <a:solidFill>
                <a:schemeClr val="tx2"/>
              </a:solidFill>
            </a:endParaRPr>
          </a:p>
          <a:p>
            <a:pPr marL="0" indent="0">
              <a:spcBef>
                <a:spcPts val="0"/>
              </a:spcBef>
              <a:buNone/>
            </a:pPr>
            <a:endParaRPr lang="en-CA" sz="800" dirty="0">
              <a:solidFill>
                <a:schemeClr val="tx2"/>
              </a:solidFill>
            </a:endParaRPr>
          </a:p>
          <a:p>
            <a:pPr marL="0" indent="0">
              <a:spcBef>
                <a:spcPts val="0"/>
              </a:spcBef>
              <a:buNone/>
            </a:pPr>
            <a:endParaRPr lang="en-CA" sz="800" dirty="0" smtClean="0">
              <a:solidFill>
                <a:schemeClr val="tx2"/>
              </a:solidFill>
            </a:endParaRPr>
          </a:p>
          <a:p>
            <a:pPr marL="0" indent="0">
              <a:spcBef>
                <a:spcPts val="0"/>
              </a:spcBef>
              <a:buNone/>
            </a:pPr>
            <a:endParaRPr lang="en-CA" sz="1200" dirty="0"/>
          </a:p>
          <a:p>
            <a:endParaRPr lang="en-CA" sz="1100" dirty="0"/>
          </a:p>
        </p:txBody>
      </p:sp>
      <p:graphicFrame>
        <p:nvGraphicFramePr>
          <p:cNvPr id="5" name="Table 4"/>
          <p:cNvGraphicFramePr>
            <a:graphicFrameLocks noGrp="1"/>
          </p:cNvGraphicFramePr>
          <p:nvPr>
            <p:extLst>
              <p:ext uri="{D42A27DB-BD31-4B8C-83A1-F6EECF244321}">
                <p14:modId xmlns:p14="http://schemas.microsoft.com/office/powerpoint/2010/main" val="867743673"/>
              </p:ext>
            </p:extLst>
          </p:nvPr>
        </p:nvGraphicFramePr>
        <p:xfrm>
          <a:off x="457198" y="2098940"/>
          <a:ext cx="8305810" cy="3227304"/>
        </p:xfrm>
        <a:graphic>
          <a:graphicData uri="http://schemas.openxmlformats.org/drawingml/2006/table">
            <a:tbl>
              <a:tblPr firstRow="1" firstCol="1" bandRow="1">
                <a:tableStyleId>{5C22544A-7EE6-4342-B048-85BDC9FD1C3A}</a:tableStyleId>
              </a:tblPr>
              <a:tblGrid>
                <a:gridCol w="1573119"/>
                <a:gridCol w="1456839"/>
                <a:gridCol w="1008644"/>
                <a:gridCol w="1066800"/>
                <a:gridCol w="614631"/>
                <a:gridCol w="788397"/>
                <a:gridCol w="898690"/>
                <a:gridCol w="898690"/>
              </a:tblGrid>
              <a:tr h="478294">
                <a:tc rowSpan="2">
                  <a:txBody>
                    <a:bodyPr/>
                    <a:lstStyle/>
                    <a:p>
                      <a:pPr algn="ctr">
                        <a:lnSpc>
                          <a:spcPct val="107000"/>
                        </a:lnSpc>
                        <a:spcAft>
                          <a:spcPts val="0"/>
                        </a:spcAft>
                      </a:pPr>
                      <a:r>
                        <a:rPr lang="en-CA" sz="1200" dirty="0">
                          <a:solidFill>
                            <a:schemeClr val="bg1"/>
                          </a:solidFill>
                          <a:effectLst/>
                          <a:latin typeface="Calibri" panose="020F0502020204030204" pitchFamily="34" charset="0"/>
                        </a:rPr>
                        <a:t>Province / Territory</a:t>
                      </a:r>
                      <a:endParaRPr lang="en-CA"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rowSpan="2">
                  <a:txBody>
                    <a:bodyPr/>
                    <a:lstStyle/>
                    <a:p>
                      <a:pPr algn="ctr">
                        <a:lnSpc>
                          <a:spcPct val="107000"/>
                        </a:lnSpc>
                        <a:spcAft>
                          <a:spcPts val="0"/>
                        </a:spcAft>
                      </a:pPr>
                      <a:r>
                        <a:rPr lang="en-CA" sz="1200" dirty="0">
                          <a:solidFill>
                            <a:schemeClr val="bg1"/>
                          </a:solidFill>
                          <a:effectLst/>
                          <a:latin typeface="Calibri" panose="020F0502020204030204" pitchFamily="34" charset="0"/>
                        </a:rPr>
                        <a:t>Date of First Implementation</a:t>
                      </a:r>
                      <a:endParaRPr lang="en-CA"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rowSpan="2">
                  <a:txBody>
                    <a:bodyPr/>
                    <a:lstStyle/>
                    <a:p>
                      <a:pPr algn="ctr">
                        <a:lnSpc>
                          <a:spcPct val="107000"/>
                        </a:lnSpc>
                        <a:spcAft>
                          <a:spcPts val="0"/>
                        </a:spcAft>
                      </a:pPr>
                      <a:r>
                        <a:rPr lang="en-CA" sz="1200" dirty="0">
                          <a:solidFill>
                            <a:schemeClr val="bg1"/>
                          </a:solidFill>
                          <a:effectLst/>
                          <a:latin typeface="Calibri" panose="020F0502020204030204" pitchFamily="34" charset="0"/>
                        </a:rPr>
                        <a:t>School </a:t>
                      </a:r>
                      <a:r>
                        <a:rPr lang="en-CA" sz="1200" dirty="0" smtClean="0">
                          <a:solidFill>
                            <a:schemeClr val="bg1"/>
                          </a:solidFill>
                          <a:effectLst/>
                          <a:latin typeface="Calibri" panose="020F0502020204030204" pitchFamily="34" charset="0"/>
                        </a:rPr>
                        <a:t>Grade When Immunization Given</a:t>
                      </a:r>
                      <a:endParaRPr lang="en-CA"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rowSpan="2">
                  <a:txBody>
                    <a:bodyPr/>
                    <a:lstStyle/>
                    <a:p>
                      <a:pPr algn="ctr">
                        <a:lnSpc>
                          <a:spcPct val="107000"/>
                        </a:lnSpc>
                        <a:spcAft>
                          <a:spcPts val="0"/>
                        </a:spcAft>
                      </a:pPr>
                      <a:r>
                        <a:rPr lang="en-CA" sz="1200" dirty="0">
                          <a:solidFill>
                            <a:schemeClr val="bg1"/>
                          </a:solidFill>
                          <a:effectLst/>
                          <a:latin typeface="Calibri" panose="020F0502020204030204" pitchFamily="34" charset="0"/>
                        </a:rPr>
                        <a:t>School </a:t>
                      </a:r>
                      <a:r>
                        <a:rPr lang="en-CA" sz="1200" dirty="0" smtClean="0">
                          <a:solidFill>
                            <a:schemeClr val="bg1"/>
                          </a:solidFill>
                          <a:effectLst/>
                          <a:latin typeface="Calibri" panose="020F0502020204030204" pitchFamily="34" charset="0"/>
                        </a:rPr>
                        <a:t>Year When Immunization Given</a:t>
                      </a:r>
                      <a:endParaRPr lang="en-CA"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rowSpan="2">
                  <a:txBody>
                    <a:bodyPr/>
                    <a:lstStyle/>
                    <a:p>
                      <a:pPr algn="ctr">
                        <a:lnSpc>
                          <a:spcPct val="107000"/>
                        </a:lnSpc>
                        <a:spcAft>
                          <a:spcPts val="0"/>
                        </a:spcAft>
                      </a:pPr>
                      <a:r>
                        <a:rPr lang="en-CA" sz="1200" dirty="0">
                          <a:solidFill>
                            <a:schemeClr val="bg1"/>
                          </a:solidFill>
                          <a:effectLst/>
                          <a:latin typeface="Calibri" panose="020F0502020204030204" pitchFamily="34" charset="0"/>
                        </a:rPr>
                        <a:t>Total Size of Eligible Cohort </a:t>
                      </a:r>
                      <a:r>
                        <a:rPr lang="en-CA" sz="1200" dirty="0" smtClean="0">
                          <a:solidFill>
                            <a:schemeClr val="bg1"/>
                          </a:solidFill>
                          <a:effectLst/>
                          <a:latin typeface="Calibri" panose="020F0502020204030204" pitchFamily="34" charset="0"/>
                        </a:rPr>
                        <a:t>(boys </a:t>
                      </a:r>
                      <a:r>
                        <a:rPr lang="en-CA" sz="1200" dirty="0">
                          <a:solidFill>
                            <a:schemeClr val="bg1"/>
                          </a:solidFill>
                          <a:effectLst/>
                          <a:latin typeface="Calibri" panose="020F0502020204030204" pitchFamily="34" charset="0"/>
                        </a:rPr>
                        <a:t>only)</a:t>
                      </a:r>
                      <a:endParaRPr lang="en-CA"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gridSpan="3">
                  <a:txBody>
                    <a:bodyPr/>
                    <a:lstStyle/>
                    <a:p>
                      <a:pPr algn="ctr">
                        <a:lnSpc>
                          <a:spcPct val="107000"/>
                        </a:lnSpc>
                        <a:spcAft>
                          <a:spcPts val="0"/>
                        </a:spcAft>
                      </a:pPr>
                      <a:r>
                        <a:rPr lang="en-CA" sz="1200" dirty="0">
                          <a:solidFill>
                            <a:schemeClr val="bg1"/>
                          </a:solidFill>
                          <a:effectLst/>
                          <a:latin typeface="Calibri" panose="020F0502020204030204" pitchFamily="34" charset="0"/>
                        </a:rPr>
                        <a:t>Immunization Uptake </a:t>
                      </a:r>
                    </a:p>
                    <a:p>
                      <a:pPr algn="ctr">
                        <a:lnSpc>
                          <a:spcPct val="107000"/>
                        </a:lnSpc>
                        <a:spcAft>
                          <a:spcPts val="0"/>
                        </a:spcAft>
                      </a:pPr>
                      <a:r>
                        <a:rPr lang="en-CA" sz="1200" dirty="0" smtClean="0">
                          <a:solidFill>
                            <a:schemeClr val="bg1"/>
                          </a:solidFill>
                          <a:effectLst/>
                          <a:latin typeface="Calibri" panose="020F0502020204030204" pitchFamily="34" charset="0"/>
                        </a:rPr>
                        <a:t>(boys only</a:t>
                      </a:r>
                      <a:r>
                        <a:rPr lang="en-CA" sz="1200" dirty="0">
                          <a:solidFill>
                            <a:schemeClr val="bg1"/>
                          </a:solidFill>
                          <a:effectLst/>
                          <a:latin typeface="Calibri" panose="020F0502020204030204" pitchFamily="34" charset="0"/>
                        </a:rPr>
                        <a:t>) </a:t>
                      </a:r>
                      <a:endParaRPr lang="en-CA"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hMerge="1">
                  <a:txBody>
                    <a:bodyPr/>
                    <a:lstStyle/>
                    <a:p>
                      <a:endParaRPr lang="en-CA"/>
                    </a:p>
                  </a:txBody>
                  <a:tcPr/>
                </a:tc>
                <a:tc hMerge="1">
                  <a:txBody>
                    <a:bodyPr/>
                    <a:lstStyle/>
                    <a:p>
                      <a:endParaRPr lang="en-CA"/>
                    </a:p>
                  </a:txBody>
                  <a:tcPr/>
                </a:tc>
              </a:tr>
              <a:tr h="428234">
                <a:tc vMerge="1">
                  <a:txBody>
                    <a:bodyPr/>
                    <a:lstStyle/>
                    <a:p>
                      <a:endParaRPr lang="en-CA"/>
                    </a:p>
                  </a:txBody>
                  <a:tcPr/>
                </a:tc>
                <a:tc vMerge="1">
                  <a:txBody>
                    <a:bodyPr/>
                    <a:lstStyle/>
                    <a:p>
                      <a:endParaRPr lang="en-CA"/>
                    </a:p>
                  </a:txBody>
                  <a:tcPr/>
                </a:tc>
                <a:tc vMerge="1">
                  <a:txBody>
                    <a:bodyPr/>
                    <a:lstStyle/>
                    <a:p>
                      <a:endParaRPr lang="en-CA"/>
                    </a:p>
                  </a:txBody>
                  <a:tcPr/>
                </a:tc>
                <a:tc vMerge="1">
                  <a:txBody>
                    <a:bodyPr/>
                    <a:lstStyle/>
                    <a:p>
                      <a:endParaRPr lang="en-CA"/>
                    </a:p>
                  </a:txBody>
                  <a:tcPr/>
                </a:tc>
                <a:tc vMerge="1">
                  <a:txBody>
                    <a:bodyPr/>
                    <a:lstStyle/>
                    <a:p>
                      <a:endParaRPr lang="en-CA"/>
                    </a:p>
                  </a:txBody>
                  <a:tcPr/>
                </a:tc>
                <a:tc>
                  <a:txBody>
                    <a:bodyPr/>
                    <a:lstStyle/>
                    <a:p>
                      <a:pPr algn="ctr">
                        <a:lnSpc>
                          <a:spcPct val="107000"/>
                        </a:lnSpc>
                        <a:spcAft>
                          <a:spcPts val="0"/>
                        </a:spcAft>
                      </a:pPr>
                      <a:r>
                        <a:rPr lang="en-CA" sz="1200" dirty="0">
                          <a:solidFill>
                            <a:schemeClr val="bg1"/>
                          </a:solidFill>
                          <a:effectLst/>
                          <a:latin typeface="Calibri" panose="020F0502020204030204" pitchFamily="34" charset="0"/>
                        </a:rPr>
                        <a:t>1st dose</a:t>
                      </a:r>
                      <a:endParaRPr lang="en-CA"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solidFill>
                      <a:schemeClr val="accent1"/>
                    </a:solidFill>
                  </a:tcPr>
                </a:tc>
                <a:tc>
                  <a:txBody>
                    <a:bodyPr/>
                    <a:lstStyle/>
                    <a:p>
                      <a:pPr algn="ctr">
                        <a:lnSpc>
                          <a:spcPct val="107000"/>
                        </a:lnSpc>
                        <a:spcAft>
                          <a:spcPts val="0"/>
                        </a:spcAft>
                      </a:pPr>
                      <a:r>
                        <a:rPr lang="en-CA" sz="1200" dirty="0">
                          <a:solidFill>
                            <a:schemeClr val="bg1"/>
                          </a:solidFill>
                          <a:effectLst/>
                          <a:latin typeface="Calibri" panose="020F0502020204030204" pitchFamily="34" charset="0"/>
                        </a:rPr>
                        <a:t>2nd dose</a:t>
                      </a:r>
                      <a:endParaRPr lang="en-CA"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solidFill>
                      <a:schemeClr val="accent1"/>
                    </a:solidFill>
                  </a:tcPr>
                </a:tc>
                <a:tc>
                  <a:txBody>
                    <a:bodyPr/>
                    <a:lstStyle/>
                    <a:p>
                      <a:pPr algn="ctr">
                        <a:lnSpc>
                          <a:spcPct val="107000"/>
                        </a:lnSpc>
                        <a:spcAft>
                          <a:spcPts val="0"/>
                        </a:spcAft>
                      </a:pPr>
                      <a:r>
                        <a:rPr lang="en-CA" sz="1200" dirty="0">
                          <a:solidFill>
                            <a:schemeClr val="bg1"/>
                          </a:solidFill>
                          <a:effectLst/>
                          <a:latin typeface="Calibri" panose="020F0502020204030204" pitchFamily="34" charset="0"/>
                        </a:rPr>
                        <a:t>3rd </a:t>
                      </a:r>
                      <a:r>
                        <a:rPr lang="en-CA" sz="1200" dirty="0" smtClean="0">
                          <a:solidFill>
                            <a:schemeClr val="bg1"/>
                          </a:solidFill>
                          <a:effectLst/>
                          <a:latin typeface="Calibri" panose="020F0502020204030204" pitchFamily="34" charset="0"/>
                        </a:rPr>
                        <a:t>dose (if applicable)</a:t>
                      </a:r>
                      <a:endParaRPr lang="en-CA"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solidFill>
                      <a:schemeClr val="accent1"/>
                    </a:solidFill>
                  </a:tcPr>
                </a:tc>
              </a:tr>
              <a:tr h="448206">
                <a:tc>
                  <a:txBody>
                    <a:bodyPr/>
                    <a:lstStyle/>
                    <a:p>
                      <a:pPr algn="ctr">
                        <a:lnSpc>
                          <a:spcPct val="107000"/>
                        </a:lnSpc>
                        <a:spcAft>
                          <a:spcPts val="0"/>
                        </a:spcAft>
                      </a:pPr>
                      <a:r>
                        <a:rPr lang="en-CA" sz="1200" b="1" dirty="0">
                          <a:effectLst/>
                          <a:latin typeface="Calibri" panose="020F0502020204030204" pitchFamily="34" charset="0"/>
                        </a:rPr>
                        <a:t>Northwest Territories</a:t>
                      </a:r>
                      <a:endParaRPr lang="en-CA"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a:txBody>
                    <a:bodyPr/>
                    <a:lstStyle/>
                    <a:p>
                      <a:pPr algn="ctr">
                        <a:lnSpc>
                          <a:spcPct val="107000"/>
                        </a:lnSpc>
                        <a:spcAft>
                          <a:spcPts val="0"/>
                        </a:spcAft>
                      </a:pPr>
                      <a:r>
                        <a:rPr lang="en-US" sz="1200" b="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a:t>
                      </a:r>
                      <a:endParaRPr lang="en-CA" sz="1200" b="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a:txBody>
                    <a:bodyPr/>
                    <a:lstStyle/>
                    <a:p>
                      <a:pPr algn="ctr">
                        <a:lnSpc>
                          <a:spcPct val="107000"/>
                        </a:lnSpc>
                        <a:spcAft>
                          <a:spcPts val="0"/>
                        </a:spcAft>
                      </a:pPr>
                      <a:r>
                        <a:rPr lang="en-US" sz="1200" b="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a:t>
                      </a:r>
                      <a:endParaRPr lang="en-CA" sz="1200" b="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a:txBody>
                    <a:bodyPr/>
                    <a:lstStyle/>
                    <a:p>
                      <a:pPr algn="ctr">
                        <a:lnSpc>
                          <a:spcPct val="107000"/>
                        </a:lnSpc>
                        <a:spcAft>
                          <a:spcPts val="0"/>
                        </a:spcAft>
                      </a:pPr>
                      <a:r>
                        <a:rPr lang="en-US" sz="1200" b="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a:t>
                      </a:r>
                      <a:endParaRPr lang="en-CA" sz="1200" b="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a:txBody>
                    <a:bodyPr/>
                    <a:lstStyle/>
                    <a:p>
                      <a:pPr algn="ctr">
                        <a:lnSpc>
                          <a:spcPct val="107000"/>
                        </a:lnSpc>
                        <a:spcAft>
                          <a:spcPts val="0"/>
                        </a:spcAft>
                      </a:pPr>
                      <a:r>
                        <a:rPr lang="en-US" sz="1200" b="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a:t>
                      </a:r>
                      <a:endParaRPr lang="en-CA" sz="1200" b="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lnB w="12700" cmpd="sng">
                      <a:noFill/>
                    </a:lnB>
                  </a:tcPr>
                </a:tc>
                <a:tc>
                  <a:txBody>
                    <a:bodyPr/>
                    <a:lstStyle/>
                    <a:p>
                      <a:pPr algn="ctr">
                        <a:lnSpc>
                          <a:spcPct val="107000"/>
                        </a:lnSpc>
                        <a:spcAft>
                          <a:spcPts val="0"/>
                        </a:spcAft>
                      </a:pPr>
                      <a:r>
                        <a:rPr lang="en-US" sz="1200" b="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a:t>
                      </a:r>
                      <a:endParaRPr lang="en-CA" sz="1200" b="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lnB w="12700" cmpd="sng">
                      <a:noFill/>
                    </a:lnB>
                  </a:tcPr>
                </a:tc>
                <a:tc>
                  <a:txBody>
                    <a:bodyPr/>
                    <a:lstStyle/>
                    <a:p>
                      <a:pPr algn="ctr">
                        <a:lnSpc>
                          <a:spcPct val="107000"/>
                        </a:lnSpc>
                        <a:spcAft>
                          <a:spcPts val="0"/>
                        </a:spcAft>
                      </a:pPr>
                      <a:r>
                        <a:rPr lang="en-US" sz="1200" b="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a:t>
                      </a:r>
                      <a:endParaRPr lang="en-CA" sz="1200" b="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lnB w="12700" cmpd="sng">
                      <a:noFill/>
                    </a:lnB>
                  </a:tcPr>
                </a:tc>
                <a:tc>
                  <a:txBody>
                    <a:bodyPr/>
                    <a:lstStyle/>
                    <a:p>
                      <a:pPr algn="ctr">
                        <a:lnSpc>
                          <a:spcPct val="107000"/>
                        </a:lnSpc>
                        <a:spcAft>
                          <a:spcPts val="0"/>
                        </a:spcAft>
                      </a:pPr>
                      <a:r>
                        <a:rPr lang="en-US" sz="1200" b="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a:t>
                      </a:r>
                      <a:endParaRPr lang="en-CA" sz="1200" b="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lnB w="12700" cmpd="sng">
                      <a:noFill/>
                    </a:lnB>
                  </a:tcPr>
                </a:tc>
              </a:tr>
              <a:tr h="698330">
                <a:tc>
                  <a:txBody>
                    <a:bodyPr/>
                    <a:lstStyle/>
                    <a:p>
                      <a:pPr algn="ctr">
                        <a:lnSpc>
                          <a:spcPct val="107000"/>
                        </a:lnSpc>
                        <a:spcAft>
                          <a:spcPts val="0"/>
                        </a:spcAft>
                      </a:pPr>
                      <a:r>
                        <a:rPr lang="en-CA" sz="1200" b="1" dirty="0">
                          <a:effectLst/>
                          <a:latin typeface="Calibri" panose="020F0502020204030204" pitchFamily="34" charset="0"/>
                        </a:rPr>
                        <a:t>Yukon</a:t>
                      </a:r>
                      <a:endParaRPr lang="en-CA"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a:txBody>
                    <a:bodyPr/>
                    <a:lstStyle/>
                    <a:p>
                      <a:pPr algn="ctr">
                        <a:lnSpc>
                          <a:spcPct val="107000"/>
                        </a:lnSpc>
                        <a:spcAft>
                          <a:spcPts val="0"/>
                        </a:spcAft>
                      </a:pPr>
                      <a:r>
                        <a:rPr lang="en-US" sz="12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a:t>
                      </a:r>
                      <a:endParaRPr lang="en-CA" sz="12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a:txBody>
                    <a:bodyPr/>
                    <a:lstStyle/>
                    <a:p>
                      <a:pPr algn="ctr">
                        <a:lnSpc>
                          <a:spcPct val="107000"/>
                        </a:lnSpc>
                        <a:spcAft>
                          <a:spcPts val="0"/>
                        </a:spcAft>
                      </a:pPr>
                      <a:r>
                        <a:rPr lang="en-US" sz="12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a:t>
                      </a:r>
                      <a:endParaRPr lang="en-CA" sz="12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a:txBody>
                    <a:bodyPr/>
                    <a:lstStyle/>
                    <a:p>
                      <a:pPr algn="ctr">
                        <a:lnSpc>
                          <a:spcPct val="107000"/>
                        </a:lnSpc>
                        <a:spcAft>
                          <a:spcPts val="0"/>
                        </a:spcAft>
                      </a:pPr>
                      <a:r>
                        <a:rPr lang="en-US" sz="12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a:t>
                      </a:r>
                      <a:endParaRPr lang="en-CA" sz="12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lnR w="12700" cmpd="sng">
                      <a:noFill/>
                    </a:lnR>
                  </a:tcPr>
                </a:tc>
                <a:tc>
                  <a:txBody>
                    <a:bodyPr/>
                    <a:lstStyle/>
                    <a:p>
                      <a:pPr algn="ctr">
                        <a:lnSpc>
                          <a:spcPct val="107000"/>
                        </a:lnSpc>
                        <a:spcAft>
                          <a:spcPts val="0"/>
                        </a:spcAft>
                      </a:pPr>
                      <a:r>
                        <a:rPr lang="en-US" sz="12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a:t>
                      </a:r>
                      <a:endParaRPr lang="en-CA" sz="12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lnSpc>
                          <a:spcPct val="107000"/>
                        </a:lnSpc>
                        <a:spcAft>
                          <a:spcPts val="0"/>
                        </a:spcAft>
                      </a:pPr>
                      <a:r>
                        <a:rPr lang="en-US" sz="12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a:t>
                      </a:r>
                      <a:endParaRPr lang="en-CA" sz="12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lnSpc>
                          <a:spcPct val="107000"/>
                        </a:lnSpc>
                        <a:spcAft>
                          <a:spcPts val="0"/>
                        </a:spcAft>
                      </a:pPr>
                      <a:r>
                        <a:rPr lang="en-US" sz="12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a:t>
                      </a:r>
                      <a:endParaRPr lang="en-CA" sz="12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lnSpc>
                          <a:spcPct val="107000"/>
                        </a:lnSpc>
                        <a:spcAft>
                          <a:spcPts val="0"/>
                        </a:spcAft>
                      </a:pPr>
                      <a:r>
                        <a:rPr lang="en-US" sz="12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a:t>
                      </a:r>
                      <a:endParaRPr lang="en-CA" sz="12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r>
              <a:tr h="906526">
                <a:tc>
                  <a:txBody>
                    <a:bodyPr/>
                    <a:lstStyle/>
                    <a:p>
                      <a:pPr algn="ctr">
                        <a:lnSpc>
                          <a:spcPct val="107000"/>
                        </a:lnSpc>
                        <a:spcAft>
                          <a:spcPts val="0"/>
                        </a:spcAft>
                      </a:pPr>
                      <a:r>
                        <a:rPr lang="en-CA" sz="1200" b="1" dirty="0" smtClean="0">
                          <a:effectLst/>
                          <a:latin typeface="Calibri" panose="020F0502020204030204" pitchFamily="34" charset="0"/>
                        </a:rPr>
                        <a:t>Nunavut</a:t>
                      </a:r>
                      <a:endParaRPr lang="en-CA"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a:txBody>
                    <a:bodyPr/>
                    <a:lstStyle/>
                    <a:p>
                      <a:pPr algn="ctr">
                        <a:lnSpc>
                          <a:spcPct val="107000"/>
                        </a:lnSpc>
                        <a:spcAft>
                          <a:spcPts val="0"/>
                        </a:spcAft>
                      </a:pPr>
                      <a:r>
                        <a:rPr lang="en-US" sz="12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a:t>
                      </a:r>
                      <a:endParaRPr lang="en-CA" sz="12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a:txBody>
                    <a:bodyPr/>
                    <a:lstStyle/>
                    <a:p>
                      <a:pPr algn="ctr">
                        <a:lnSpc>
                          <a:spcPct val="107000"/>
                        </a:lnSpc>
                        <a:spcAft>
                          <a:spcPts val="0"/>
                        </a:spcAft>
                      </a:pPr>
                      <a:r>
                        <a:rPr lang="en-US" sz="12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a:t>
                      </a:r>
                      <a:endParaRPr lang="en-CA" sz="12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a:txBody>
                    <a:bodyPr/>
                    <a:lstStyle/>
                    <a:p>
                      <a:pPr algn="ctr">
                        <a:lnSpc>
                          <a:spcPct val="107000"/>
                        </a:lnSpc>
                        <a:spcAft>
                          <a:spcPts val="0"/>
                        </a:spcAft>
                      </a:pPr>
                      <a:r>
                        <a:rPr lang="en-US" sz="12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a:t>
                      </a:r>
                      <a:endParaRPr lang="en-CA" sz="12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lnR w="12700" cmpd="sng">
                      <a:noFill/>
                    </a:lnR>
                  </a:tcPr>
                </a:tc>
                <a:tc>
                  <a:txBody>
                    <a:bodyPr/>
                    <a:lstStyle/>
                    <a:p>
                      <a:pPr algn="ctr">
                        <a:lnSpc>
                          <a:spcPct val="107000"/>
                        </a:lnSpc>
                        <a:spcAft>
                          <a:spcPts val="0"/>
                        </a:spcAft>
                      </a:pPr>
                      <a:r>
                        <a:rPr lang="en-US" sz="12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a:t>
                      </a:r>
                      <a:endParaRPr lang="en-CA" sz="12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lnSpc>
                          <a:spcPct val="107000"/>
                        </a:lnSpc>
                        <a:spcAft>
                          <a:spcPts val="0"/>
                        </a:spcAft>
                      </a:pPr>
                      <a:r>
                        <a:rPr lang="en-US" sz="12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a:t>
                      </a:r>
                      <a:endParaRPr lang="en-CA" sz="12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lnSpc>
                          <a:spcPct val="107000"/>
                        </a:lnSpc>
                        <a:spcAft>
                          <a:spcPts val="0"/>
                        </a:spcAft>
                      </a:pPr>
                      <a:r>
                        <a:rPr lang="en-US" sz="12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a:t>
                      </a:r>
                      <a:endParaRPr lang="en-CA" sz="12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lnSpc>
                          <a:spcPct val="107000"/>
                        </a:lnSpc>
                        <a:spcAft>
                          <a:spcPts val="0"/>
                        </a:spcAft>
                      </a:pPr>
                      <a:r>
                        <a:rPr lang="en-US" sz="12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a:t>
                      </a:r>
                      <a:endParaRPr lang="en-CA" sz="12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sp>
        <p:nvSpPr>
          <p:cNvPr id="6" name="Rectangle 5"/>
          <p:cNvSpPr/>
          <p:nvPr/>
        </p:nvSpPr>
        <p:spPr>
          <a:xfrm>
            <a:off x="434452" y="5796140"/>
            <a:ext cx="4572000" cy="246221"/>
          </a:xfrm>
          <a:prstGeom prst="rect">
            <a:avLst/>
          </a:prstGeom>
        </p:spPr>
        <p:txBody>
          <a:bodyPr>
            <a:spAutoFit/>
          </a:bodyPr>
          <a:lstStyle/>
          <a:p>
            <a:pPr>
              <a:spcBef>
                <a:spcPts val="0"/>
              </a:spcBef>
            </a:pPr>
            <a:r>
              <a:rPr lang="en-US" sz="1000" dirty="0">
                <a:solidFill>
                  <a:schemeClr val="tx1">
                    <a:lumMod val="65000"/>
                    <a:lumOff val="35000"/>
                  </a:schemeClr>
                </a:solidFill>
                <a:latin typeface="Calibri" panose="020F0502020204030204" pitchFamily="34" charset="0"/>
              </a:rPr>
              <a:t>---- No information was provided at the time the data was collected</a:t>
            </a:r>
            <a:endParaRPr lang="en-CA" sz="1000" dirty="0">
              <a:solidFill>
                <a:schemeClr val="tx1">
                  <a:lumMod val="65000"/>
                  <a:lumOff val="35000"/>
                </a:schemeClr>
              </a:solidFill>
              <a:latin typeface="Calibri" panose="020F0502020204030204" pitchFamily="34" charset="0"/>
            </a:endParaRPr>
          </a:p>
        </p:txBody>
      </p:sp>
    </p:spTree>
    <p:extLst>
      <p:ext uri="{BB962C8B-B14F-4D97-AF65-F5344CB8AC3E}">
        <p14:creationId xmlns:p14="http://schemas.microsoft.com/office/powerpoint/2010/main" val="271996321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8901" y="0"/>
            <a:ext cx="7242048" cy="990600"/>
          </a:xfrm>
        </p:spPr>
        <p:txBody>
          <a:bodyPr/>
          <a:lstStyle/>
          <a:p>
            <a:pPr algn="ctr"/>
            <a:r>
              <a:rPr lang="en-CA" sz="3200" b="1" dirty="0">
                <a:latin typeface="Calibri" panose="020F0502020204030204" pitchFamily="34" charset="0"/>
              </a:rPr>
              <a:t>Reported Rates for School-based HPV Immunization Programs for </a:t>
            </a:r>
            <a:r>
              <a:rPr lang="en-CA" sz="3200" b="1" dirty="0" smtClean="0">
                <a:latin typeface="Calibri" panose="020F0502020204030204" pitchFamily="34" charset="0"/>
              </a:rPr>
              <a:t>Boys, cont’d</a:t>
            </a:r>
            <a:endParaRPr lang="en-CA" sz="3200" b="1" dirty="0">
              <a:latin typeface="Calibri" panose="020F0502020204030204" pitchFamily="34" charset="0"/>
            </a:endParaRPr>
          </a:p>
        </p:txBody>
      </p:sp>
      <p:sp>
        <p:nvSpPr>
          <p:cNvPr id="3" name="Content Placeholder 2"/>
          <p:cNvSpPr>
            <a:spLocks noGrp="1"/>
          </p:cNvSpPr>
          <p:nvPr>
            <p:ph sz="quarter" idx="1"/>
          </p:nvPr>
        </p:nvSpPr>
        <p:spPr>
          <a:xfrm>
            <a:off x="612648" y="1600200"/>
            <a:ext cx="8153400" cy="689400"/>
          </a:xfrm>
        </p:spPr>
        <p:txBody>
          <a:bodyPr/>
          <a:lstStyle/>
          <a:p>
            <a:pPr marL="0" indent="0">
              <a:buNone/>
            </a:pPr>
            <a:r>
              <a:rPr lang="en-CA" sz="1400" dirty="0" smtClean="0">
                <a:solidFill>
                  <a:schemeClr val="tx1">
                    <a:lumMod val="65000"/>
                    <a:lumOff val="35000"/>
                  </a:schemeClr>
                </a:solidFill>
                <a:latin typeface="Calibri" panose="020F0502020204030204" pitchFamily="34" charset="0"/>
              </a:rPr>
              <a:t>Please </a:t>
            </a:r>
            <a:r>
              <a:rPr lang="en-CA" sz="1400" dirty="0">
                <a:solidFill>
                  <a:schemeClr val="tx1">
                    <a:lumMod val="65000"/>
                    <a:lumOff val="35000"/>
                  </a:schemeClr>
                </a:solidFill>
                <a:latin typeface="Calibri" panose="020F0502020204030204" pitchFamily="34" charset="0"/>
              </a:rPr>
              <a:t>verify and update the HPV vaccination uptake information for </a:t>
            </a:r>
            <a:r>
              <a:rPr lang="en-CA" sz="1400" dirty="0" smtClean="0">
                <a:solidFill>
                  <a:schemeClr val="tx1">
                    <a:lumMod val="65000"/>
                    <a:lumOff val="35000"/>
                  </a:schemeClr>
                </a:solidFill>
                <a:latin typeface="Calibri" panose="020F0502020204030204" pitchFamily="34" charset="0"/>
              </a:rPr>
              <a:t>boys for </a:t>
            </a:r>
            <a:r>
              <a:rPr lang="en-CA" sz="1400" dirty="0">
                <a:solidFill>
                  <a:schemeClr val="tx1">
                    <a:lumMod val="65000"/>
                    <a:lumOff val="35000"/>
                  </a:schemeClr>
                </a:solidFill>
                <a:latin typeface="Calibri" panose="020F0502020204030204" pitchFamily="34" charset="0"/>
              </a:rPr>
              <a:t>the </a:t>
            </a:r>
            <a:r>
              <a:rPr lang="en-CA" sz="1400" b="1" dirty="0">
                <a:solidFill>
                  <a:schemeClr val="tx1">
                    <a:lumMod val="65000"/>
                    <a:lumOff val="35000"/>
                  </a:schemeClr>
                </a:solidFill>
                <a:latin typeface="Calibri" panose="020F0502020204030204" pitchFamily="34" charset="0"/>
              </a:rPr>
              <a:t>2015/16</a:t>
            </a:r>
            <a:r>
              <a:rPr lang="en-CA" sz="1400" b="1" dirty="0" smtClean="0">
                <a:solidFill>
                  <a:schemeClr val="tx1">
                    <a:lumMod val="65000"/>
                    <a:lumOff val="35000"/>
                  </a:schemeClr>
                </a:solidFill>
                <a:latin typeface="Calibri" panose="020F0502020204030204" pitchFamily="34" charset="0"/>
              </a:rPr>
              <a:t> </a:t>
            </a:r>
            <a:r>
              <a:rPr lang="en-CA" sz="1400" b="1" dirty="0">
                <a:solidFill>
                  <a:schemeClr val="tx1">
                    <a:lumMod val="65000"/>
                    <a:lumOff val="35000"/>
                  </a:schemeClr>
                </a:solidFill>
                <a:latin typeface="Calibri" panose="020F0502020204030204" pitchFamily="34" charset="0"/>
              </a:rPr>
              <a:t>school year or most recent year possible </a:t>
            </a:r>
            <a:r>
              <a:rPr lang="en-CA" sz="1400" dirty="0">
                <a:solidFill>
                  <a:schemeClr val="tx1">
                    <a:lumMod val="65000"/>
                    <a:lumOff val="35000"/>
                  </a:schemeClr>
                </a:solidFill>
                <a:latin typeface="Calibri" panose="020F0502020204030204" pitchFamily="34" charset="0"/>
              </a:rPr>
              <a:t>in the table below. If vaccination rates are estimated, please indicate this in the table.</a:t>
            </a:r>
          </a:p>
          <a:p>
            <a:endParaRPr lang="en-CA" sz="1200" dirty="0" smtClean="0">
              <a:latin typeface="Calibri" panose="020F0502020204030204" pitchFamily="34" charset="0"/>
            </a:endParaRPr>
          </a:p>
          <a:p>
            <a:endParaRPr lang="en-CA" sz="1100" dirty="0" smtClean="0"/>
          </a:p>
        </p:txBody>
      </p:sp>
      <p:graphicFrame>
        <p:nvGraphicFramePr>
          <p:cNvPr id="15" name="Table 14"/>
          <p:cNvGraphicFramePr>
            <a:graphicFrameLocks noGrp="1"/>
          </p:cNvGraphicFramePr>
          <p:nvPr>
            <p:extLst>
              <p:ext uri="{D42A27DB-BD31-4B8C-83A1-F6EECF244321}">
                <p14:modId xmlns:p14="http://schemas.microsoft.com/office/powerpoint/2010/main" val="3597519474"/>
              </p:ext>
            </p:extLst>
          </p:nvPr>
        </p:nvGraphicFramePr>
        <p:xfrm>
          <a:off x="457200" y="2289600"/>
          <a:ext cx="8353749" cy="2868563"/>
        </p:xfrm>
        <a:graphic>
          <a:graphicData uri="http://schemas.openxmlformats.org/drawingml/2006/table">
            <a:tbl>
              <a:tblPr firstRow="1" firstCol="1" bandRow="1">
                <a:tableStyleId>{5C22544A-7EE6-4342-B048-85BDC9FD1C3A}</a:tableStyleId>
              </a:tblPr>
              <a:tblGrid>
                <a:gridCol w="1582201"/>
                <a:gridCol w="1199639"/>
                <a:gridCol w="1056633"/>
                <a:gridCol w="1096906"/>
                <a:gridCol w="783504"/>
                <a:gridCol w="827116"/>
                <a:gridCol w="903875"/>
                <a:gridCol w="903875"/>
              </a:tblGrid>
              <a:tr h="608192">
                <a:tc rowSpan="2">
                  <a:txBody>
                    <a:bodyPr/>
                    <a:lstStyle/>
                    <a:p>
                      <a:pPr algn="ctr">
                        <a:lnSpc>
                          <a:spcPct val="107000"/>
                        </a:lnSpc>
                        <a:spcAft>
                          <a:spcPts val="0"/>
                        </a:spcAft>
                      </a:pPr>
                      <a:r>
                        <a:rPr lang="en-CA" sz="1200" dirty="0">
                          <a:solidFill>
                            <a:schemeClr val="bg1"/>
                          </a:solidFill>
                          <a:effectLst/>
                          <a:latin typeface="Calibri" panose="020F0502020204030204" pitchFamily="34" charset="0"/>
                        </a:rPr>
                        <a:t>Province / Territory</a:t>
                      </a:r>
                      <a:endParaRPr lang="en-CA"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rowSpan="2">
                  <a:txBody>
                    <a:bodyPr/>
                    <a:lstStyle/>
                    <a:p>
                      <a:pPr algn="ctr">
                        <a:lnSpc>
                          <a:spcPct val="107000"/>
                        </a:lnSpc>
                        <a:spcAft>
                          <a:spcPts val="0"/>
                        </a:spcAft>
                      </a:pPr>
                      <a:r>
                        <a:rPr lang="en-CA" sz="1200" dirty="0">
                          <a:solidFill>
                            <a:schemeClr val="bg1"/>
                          </a:solidFill>
                          <a:effectLst/>
                          <a:latin typeface="Calibri" panose="020F0502020204030204" pitchFamily="34" charset="0"/>
                        </a:rPr>
                        <a:t>Date of First Implementation</a:t>
                      </a:r>
                      <a:endParaRPr lang="en-CA"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rowSpan="2">
                  <a:txBody>
                    <a:bodyPr/>
                    <a:lstStyle/>
                    <a:p>
                      <a:pPr algn="ctr">
                        <a:lnSpc>
                          <a:spcPct val="107000"/>
                        </a:lnSpc>
                        <a:spcAft>
                          <a:spcPts val="0"/>
                        </a:spcAft>
                      </a:pPr>
                      <a:r>
                        <a:rPr lang="en-CA" sz="1200" dirty="0">
                          <a:solidFill>
                            <a:schemeClr val="bg1"/>
                          </a:solidFill>
                          <a:effectLst/>
                          <a:latin typeface="Calibri" panose="020F0502020204030204" pitchFamily="34" charset="0"/>
                        </a:rPr>
                        <a:t>School </a:t>
                      </a:r>
                      <a:r>
                        <a:rPr lang="en-CA" sz="1200" dirty="0" smtClean="0">
                          <a:solidFill>
                            <a:schemeClr val="bg1"/>
                          </a:solidFill>
                          <a:effectLst/>
                          <a:latin typeface="Calibri" panose="020F0502020204030204" pitchFamily="34" charset="0"/>
                        </a:rPr>
                        <a:t>Grade When Immunization Given</a:t>
                      </a:r>
                      <a:endParaRPr lang="en-CA"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rowSpan="2">
                  <a:txBody>
                    <a:bodyPr/>
                    <a:lstStyle/>
                    <a:p>
                      <a:pPr algn="ctr">
                        <a:lnSpc>
                          <a:spcPct val="107000"/>
                        </a:lnSpc>
                        <a:spcAft>
                          <a:spcPts val="0"/>
                        </a:spcAft>
                      </a:pPr>
                      <a:r>
                        <a:rPr lang="en-CA" sz="1200" dirty="0">
                          <a:solidFill>
                            <a:schemeClr val="bg1"/>
                          </a:solidFill>
                          <a:effectLst/>
                          <a:latin typeface="Calibri" panose="020F0502020204030204" pitchFamily="34" charset="0"/>
                        </a:rPr>
                        <a:t>School </a:t>
                      </a:r>
                      <a:r>
                        <a:rPr lang="en-CA" sz="1200" dirty="0" smtClean="0">
                          <a:solidFill>
                            <a:schemeClr val="bg1"/>
                          </a:solidFill>
                          <a:effectLst/>
                          <a:latin typeface="Calibri" panose="020F0502020204030204" pitchFamily="34" charset="0"/>
                        </a:rPr>
                        <a:t>Year When Immunization Given</a:t>
                      </a:r>
                      <a:endParaRPr lang="en-CA"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rowSpan="2">
                  <a:txBody>
                    <a:bodyPr/>
                    <a:lstStyle/>
                    <a:p>
                      <a:pPr algn="ctr">
                        <a:lnSpc>
                          <a:spcPct val="107000"/>
                        </a:lnSpc>
                        <a:spcAft>
                          <a:spcPts val="0"/>
                        </a:spcAft>
                      </a:pPr>
                      <a:r>
                        <a:rPr lang="en-CA" sz="1200" dirty="0">
                          <a:solidFill>
                            <a:schemeClr val="bg1"/>
                          </a:solidFill>
                          <a:effectLst/>
                          <a:latin typeface="Calibri" panose="020F0502020204030204" pitchFamily="34" charset="0"/>
                        </a:rPr>
                        <a:t>Total Size of Eligible Cohort </a:t>
                      </a:r>
                      <a:r>
                        <a:rPr lang="en-CA" sz="1200" dirty="0" smtClean="0">
                          <a:solidFill>
                            <a:schemeClr val="bg1"/>
                          </a:solidFill>
                          <a:effectLst/>
                          <a:latin typeface="Calibri" panose="020F0502020204030204" pitchFamily="34" charset="0"/>
                        </a:rPr>
                        <a:t>(boys </a:t>
                      </a:r>
                      <a:r>
                        <a:rPr lang="en-CA" sz="1200" dirty="0">
                          <a:solidFill>
                            <a:schemeClr val="bg1"/>
                          </a:solidFill>
                          <a:effectLst/>
                          <a:latin typeface="Calibri" panose="020F0502020204030204" pitchFamily="34" charset="0"/>
                        </a:rPr>
                        <a:t>only)</a:t>
                      </a:r>
                      <a:endParaRPr lang="en-CA"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gridSpan="3">
                  <a:txBody>
                    <a:bodyPr/>
                    <a:lstStyle/>
                    <a:p>
                      <a:pPr algn="ctr">
                        <a:lnSpc>
                          <a:spcPct val="107000"/>
                        </a:lnSpc>
                        <a:spcAft>
                          <a:spcPts val="0"/>
                        </a:spcAft>
                      </a:pPr>
                      <a:r>
                        <a:rPr lang="en-CA" sz="1200" dirty="0">
                          <a:solidFill>
                            <a:schemeClr val="bg1"/>
                          </a:solidFill>
                          <a:effectLst/>
                          <a:latin typeface="Calibri" panose="020F0502020204030204" pitchFamily="34" charset="0"/>
                        </a:rPr>
                        <a:t>Immunization Uptake </a:t>
                      </a:r>
                    </a:p>
                    <a:p>
                      <a:pPr algn="ctr">
                        <a:lnSpc>
                          <a:spcPct val="107000"/>
                        </a:lnSpc>
                        <a:spcAft>
                          <a:spcPts val="0"/>
                        </a:spcAft>
                      </a:pPr>
                      <a:r>
                        <a:rPr lang="en-CA" sz="1200" dirty="0" smtClean="0">
                          <a:solidFill>
                            <a:schemeClr val="bg1"/>
                          </a:solidFill>
                          <a:effectLst/>
                          <a:latin typeface="Calibri" panose="020F0502020204030204" pitchFamily="34" charset="0"/>
                        </a:rPr>
                        <a:t>(boys only</a:t>
                      </a:r>
                      <a:r>
                        <a:rPr lang="en-CA" sz="1200" dirty="0">
                          <a:solidFill>
                            <a:schemeClr val="bg1"/>
                          </a:solidFill>
                          <a:effectLst/>
                          <a:latin typeface="Calibri" panose="020F0502020204030204" pitchFamily="34" charset="0"/>
                        </a:rPr>
                        <a:t>) </a:t>
                      </a:r>
                      <a:endParaRPr lang="en-CA"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hMerge="1">
                  <a:txBody>
                    <a:bodyPr/>
                    <a:lstStyle/>
                    <a:p>
                      <a:endParaRPr lang="en-CA"/>
                    </a:p>
                  </a:txBody>
                  <a:tcPr/>
                </a:tc>
                <a:tc hMerge="1">
                  <a:txBody>
                    <a:bodyPr/>
                    <a:lstStyle/>
                    <a:p>
                      <a:endParaRPr lang="en-CA"/>
                    </a:p>
                  </a:txBody>
                  <a:tcPr/>
                </a:tc>
              </a:tr>
              <a:tr h="405112">
                <a:tc vMerge="1">
                  <a:txBody>
                    <a:bodyPr/>
                    <a:lstStyle/>
                    <a:p>
                      <a:endParaRPr lang="en-CA"/>
                    </a:p>
                  </a:txBody>
                  <a:tcPr/>
                </a:tc>
                <a:tc vMerge="1">
                  <a:txBody>
                    <a:bodyPr/>
                    <a:lstStyle/>
                    <a:p>
                      <a:endParaRPr lang="en-CA"/>
                    </a:p>
                  </a:txBody>
                  <a:tcPr/>
                </a:tc>
                <a:tc vMerge="1">
                  <a:txBody>
                    <a:bodyPr/>
                    <a:lstStyle/>
                    <a:p>
                      <a:endParaRPr lang="en-CA"/>
                    </a:p>
                  </a:txBody>
                  <a:tcPr/>
                </a:tc>
                <a:tc vMerge="1">
                  <a:txBody>
                    <a:bodyPr/>
                    <a:lstStyle/>
                    <a:p>
                      <a:endParaRPr lang="en-CA"/>
                    </a:p>
                  </a:txBody>
                  <a:tcPr/>
                </a:tc>
                <a:tc vMerge="1">
                  <a:txBody>
                    <a:bodyPr/>
                    <a:lstStyle/>
                    <a:p>
                      <a:endParaRPr lang="en-CA"/>
                    </a:p>
                  </a:txBody>
                  <a:tcPr/>
                </a:tc>
                <a:tc>
                  <a:txBody>
                    <a:bodyPr/>
                    <a:lstStyle/>
                    <a:p>
                      <a:pPr algn="ctr">
                        <a:lnSpc>
                          <a:spcPct val="107000"/>
                        </a:lnSpc>
                        <a:spcAft>
                          <a:spcPts val="0"/>
                        </a:spcAft>
                      </a:pPr>
                      <a:r>
                        <a:rPr lang="en-CA" sz="1200" dirty="0">
                          <a:solidFill>
                            <a:schemeClr val="bg1"/>
                          </a:solidFill>
                          <a:effectLst/>
                          <a:latin typeface="Calibri" panose="020F0502020204030204" pitchFamily="34" charset="0"/>
                        </a:rPr>
                        <a:t>1st dose</a:t>
                      </a:r>
                      <a:endParaRPr lang="en-CA"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solidFill>
                      <a:schemeClr val="accent1"/>
                    </a:solidFill>
                  </a:tcPr>
                </a:tc>
                <a:tc>
                  <a:txBody>
                    <a:bodyPr/>
                    <a:lstStyle/>
                    <a:p>
                      <a:pPr algn="ctr">
                        <a:lnSpc>
                          <a:spcPct val="107000"/>
                        </a:lnSpc>
                        <a:spcAft>
                          <a:spcPts val="0"/>
                        </a:spcAft>
                      </a:pPr>
                      <a:r>
                        <a:rPr lang="en-CA" sz="1200" dirty="0">
                          <a:solidFill>
                            <a:schemeClr val="bg1"/>
                          </a:solidFill>
                          <a:effectLst/>
                          <a:latin typeface="Calibri" panose="020F0502020204030204" pitchFamily="34" charset="0"/>
                        </a:rPr>
                        <a:t>2nd dose</a:t>
                      </a:r>
                      <a:endParaRPr lang="en-CA"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solidFill>
                      <a:schemeClr val="accent1"/>
                    </a:solidFill>
                  </a:tcPr>
                </a:tc>
                <a:tc>
                  <a:txBody>
                    <a:bodyPr/>
                    <a:lstStyle/>
                    <a:p>
                      <a:pPr algn="ctr">
                        <a:lnSpc>
                          <a:spcPct val="107000"/>
                        </a:lnSpc>
                        <a:spcAft>
                          <a:spcPts val="0"/>
                        </a:spcAft>
                      </a:pPr>
                      <a:r>
                        <a:rPr lang="en-CA" sz="1200" dirty="0">
                          <a:solidFill>
                            <a:schemeClr val="bg1"/>
                          </a:solidFill>
                          <a:effectLst/>
                          <a:latin typeface="Calibri" panose="020F0502020204030204" pitchFamily="34" charset="0"/>
                        </a:rPr>
                        <a:t>3rd </a:t>
                      </a:r>
                      <a:r>
                        <a:rPr lang="en-CA" sz="1200" dirty="0" smtClean="0">
                          <a:solidFill>
                            <a:schemeClr val="bg1"/>
                          </a:solidFill>
                          <a:effectLst/>
                          <a:latin typeface="Calibri" panose="020F0502020204030204" pitchFamily="34" charset="0"/>
                        </a:rPr>
                        <a:t>dose (if applicable)</a:t>
                      </a:r>
                      <a:endParaRPr lang="en-CA"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solidFill>
                      <a:schemeClr val="accent1"/>
                    </a:solidFill>
                  </a:tcPr>
                </a:tc>
              </a:tr>
              <a:tr h="562132">
                <a:tc>
                  <a:txBody>
                    <a:bodyPr/>
                    <a:lstStyle/>
                    <a:p>
                      <a:pPr algn="ctr">
                        <a:lnSpc>
                          <a:spcPct val="107000"/>
                        </a:lnSpc>
                        <a:spcAft>
                          <a:spcPts val="0"/>
                        </a:spcAft>
                      </a:pPr>
                      <a:r>
                        <a:rPr lang="en-CA" sz="1200" dirty="0">
                          <a:effectLst/>
                          <a:latin typeface="Calibri" panose="020F0502020204030204" pitchFamily="34" charset="0"/>
                        </a:rPr>
                        <a:t>British Columbia</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a:txBody>
                    <a:bodyPr/>
                    <a:lstStyle/>
                    <a:p>
                      <a:pPr algn="ctr">
                        <a:lnSpc>
                          <a:spcPct val="107000"/>
                        </a:lnSpc>
                        <a:spcAft>
                          <a:spcPts val="0"/>
                        </a:spcAft>
                      </a:pPr>
                      <a:r>
                        <a:rPr lang="en-CA" sz="12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September</a:t>
                      </a:r>
                      <a:r>
                        <a:rPr lang="en-CA" sz="1200" baseline="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 2017</a:t>
                      </a:r>
                      <a:endParaRPr lang="en-CA" sz="12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a:txBody>
                    <a:bodyPr/>
                    <a:lstStyle/>
                    <a:p>
                      <a:pPr algn="ctr">
                        <a:lnSpc>
                          <a:spcPct val="107000"/>
                        </a:lnSpc>
                        <a:spcAft>
                          <a:spcPts val="0"/>
                        </a:spcAft>
                      </a:pPr>
                      <a:r>
                        <a:rPr lang="en-CA" sz="12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Grade 6 and Grade 9</a:t>
                      </a:r>
                      <a:endParaRPr lang="en-CA" sz="12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a:txBody>
                    <a:bodyPr/>
                    <a:lstStyle/>
                    <a:p>
                      <a:pPr algn="ctr">
                        <a:lnSpc>
                          <a:spcPct val="107000"/>
                        </a:lnSpc>
                        <a:spcAft>
                          <a:spcPts val="0"/>
                        </a:spcAft>
                      </a:pPr>
                      <a:r>
                        <a:rPr lang="en-US" sz="12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a:t>
                      </a:r>
                      <a:endParaRPr lang="en-CA" sz="12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a:txBody>
                    <a:bodyPr/>
                    <a:lstStyle/>
                    <a:p>
                      <a:pPr algn="ctr">
                        <a:lnSpc>
                          <a:spcPct val="107000"/>
                        </a:lnSpc>
                        <a:spcAft>
                          <a:spcPts val="0"/>
                        </a:spcAft>
                      </a:pPr>
                      <a:r>
                        <a:rPr lang="en-US" sz="12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a:t>
                      </a:r>
                      <a:endParaRPr lang="en-CA" sz="12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a:txBody>
                    <a:bodyPr/>
                    <a:lstStyle/>
                    <a:p>
                      <a:pPr algn="ctr">
                        <a:lnSpc>
                          <a:spcPct val="107000"/>
                        </a:lnSpc>
                        <a:spcAft>
                          <a:spcPts val="0"/>
                        </a:spcAft>
                      </a:pPr>
                      <a:r>
                        <a:rPr lang="en-US" sz="12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a:t>
                      </a:r>
                      <a:endParaRPr lang="en-CA" sz="12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a:txBody>
                    <a:bodyPr/>
                    <a:lstStyle/>
                    <a:p>
                      <a:pPr algn="ctr">
                        <a:lnSpc>
                          <a:spcPct val="107000"/>
                        </a:lnSpc>
                      </a:pPr>
                      <a:r>
                        <a:rPr lang="en-US" sz="1200" dirty="0" smtClean="0">
                          <a:solidFill>
                            <a:schemeClr val="tx1">
                              <a:lumMod val="65000"/>
                              <a:lumOff val="35000"/>
                            </a:schemeClr>
                          </a:solidFill>
                          <a:effectLst/>
                          <a:latin typeface="Calibri" panose="020F0502020204030204" pitchFamily="34" charset="0"/>
                        </a:rPr>
                        <a:t>----</a:t>
                      </a:r>
                      <a:endParaRPr lang="en-CA" sz="1200" dirty="0">
                        <a:solidFill>
                          <a:schemeClr val="tx1">
                            <a:lumMod val="65000"/>
                            <a:lumOff val="35000"/>
                          </a:schemeClr>
                        </a:solidFill>
                        <a:effectLst/>
                        <a:latin typeface="Calibri" panose="020F0502020204030204" pitchFamily="34" charset="0"/>
                      </a:endParaRPr>
                    </a:p>
                  </a:txBody>
                  <a:tcPr marL="61232" marR="61232" marT="0" marB="0" anchor="ctr"/>
                </a:tc>
                <a:tc>
                  <a:txBody>
                    <a:bodyPr/>
                    <a:lstStyle/>
                    <a:p>
                      <a:pPr algn="ctr">
                        <a:lnSpc>
                          <a:spcPct val="107000"/>
                        </a:lnSpc>
                      </a:pPr>
                      <a:r>
                        <a:rPr lang="en-US" sz="1200" dirty="0" smtClean="0">
                          <a:solidFill>
                            <a:schemeClr val="tx1">
                              <a:lumMod val="65000"/>
                              <a:lumOff val="35000"/>
                            </a:schemeClr>
                          </a:solidFill>
                          <a:effectLst/>
                          <a:latin typeface="Calibri" panose="020F0502020204030204" pitchFamily="34" charset="0"/>
                        </a:rPr>
                        <a:t>----</a:t>
                      </a:r>
                      <a:endParaRPr lang="en-CA" sz="1200" dirty="0">
                        <a:solidFill>
                          <a:schemeClr val="tx1">
                            <a:lumMod val="65000"/>
                            <a:lumOff val="35000"/>
                          </a:schemeClr>
                        </a:solidFill>
                        <a:effectLst/>
                        <a:latin typeface="Calibri" panose="020F0502020204030204" pitchFamily="34" charset="0"/>
                      </a:endParaRPr>
                    </a:p>
                  </a:txBody>
                  <a:tcPr marL="61232" marR="61232" marT="0" marB="0" anchor="ctr"/>
                </a:tc>
              </a:tr>
              <a:tr h="599819">
                <a:tc>
                  <a:txBody>
                    <a:bodyPr/>
                    <a:lstStyle/>
                    <a:p>
                      <a:pPr algn="ctr">
                        <a:lnSpc>
                          <a:spcPct val="107000"/>
                        </a:lnSpc>
                        <a:spcAft>
                          <a:spcPts val="0"/>
                        </a:spcAft>
                      </a:pPr>
                      <a:r>
                        <a:rPr lang="en-CA" sz="1200" dirty="0" smtClean="0">
                          <a:effectLst/>
                          <a:latin typeface="Calibri" panose="020F0502020204030204" pitchFamily="34" charset="0"/>
                        </a:rPr>
                        <a:t>Alberta</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a:txBody>
                    <a:bodyPr/>
                    <a:lstStyle/>
                    <a:p>
                      <a:pPr algn="ctr">
                        <a:lnSpc>
                          <a:spcPct val="107000"/>
                        </a:lnSpc>
                        <a:spcAft>
                          <a:spcPts val="0"/>
                        </a:spcAft>
                      </a:pPr>
                      <a:r>
                        <a:rPr lang="en-US" sz="12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September 2014</a:t>
                      </a:r>
                      <a:endParaRPr lang="en-CA" sz="12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a:txBody>
                    <a:bodyPr/>
                    <a:lstStyle/>
                    <a:p>
                      <a:pPr algn="ctr">
                        <a:lnSpc>
                          <a:spcPct val="107000"/>
                        </a:lnSpc>
                        <a:spcAft>
                          <a:spcPts val="0"/>
                        </a:spcAft>
                      </a:pPr>
                      <a:r>
                        <a:rPr lang="en-US" sz="12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Grade</a:t>
                      </a:r>
                      <a:r>
                        <a:rPr lang="en-US" sz="1200" baseline="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 5</a:t>
                      </a:r>
                    </a:p>
                    <a:p>
                      <a:pPr algn="ctr">
                        <a:lnSpc>
                          <a:spcPct val="107000"/>
                        </a:lnSpc>
                        <a:spcAft>
                          <a:spcPts val="0"/>
                        </a:spcAft>
                      </a:pPr>
                      <a:r>
                        <a:rPr lang="en-US" sz="1200" baseline="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(Grade 9)*</a:t>
                      </a:r>
                      <a:endParaRPr lang="en-CA" sz="12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a:txBody>
                    <a:bodyPr/>
                    <a:lstStyle/>
                    <a:p>
                      <a:pPr algn="ctr">
                        <a:lnSpc>
                          <a:spcPct val="107000"/>
                        </a:lnSpc>
                        <a:spcAft>
                          <a:spcPts val="0"/>
                        </a:spcAft>
                      </a:pPr>
                      <a:r>
                        <a:rPr lang="en-CA" sz="12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2015-16</a:t>
                      </a:r>
                      <a:endParaRPr lang="en-CA" sz="12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en-CA" sz="12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a:t>
                      </a:r>
                    </a:p>
                  </a:txBody>
                  <a:tcPr marL="61232" marR="61232" marT="0" marB="0" anchor="ctr"/>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en-CA" sz="12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77.1%</a:t>
                      </a:r>
                    </a:p>
                    <a:p>
                      <a:pPr marL="0" marR="0" indent="0" algn="ctr" defTabSz="914400" rtl="0" eaLnBrk="1" fontAlgn="auto" latinLnBrk="0" hangingPunct="1">
                        <a:lnSpc>
                          <a:spcPct val="107000"/>
                        </a:lnSpc>
                        <a:spcBef>
                          <a:spcPts val="0"/>
                        </a:spcBef>
                        <a:spcAft>
                          <a:spcPts val="0"/>
                        </a:spcAft>
                        <a:buClrTx/>
                        <a:buSzTx/>
                        <a:buFontTx/>
                        <a:buNone/>
                        <a:tabLst/>
                        <a:defRPr/>
                      </a:pPr>
                      <a:r>
                        <a:rPr lang="en-CA" sz="12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(78.6%)</a:t>
                      </a:r>
                    </a:p>
                  </a:txBody>
                  <a:tcPr marL="61232" marR="61232" marT="0" marB="0" anchor="ctr"/>
                </a:tc>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en-CA" sz="12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   ----</a:t>
                      </a:r>
                    </a:p>
                  </a:txBody>
                  <a:tcPr marL="61232" marR="61232" marT="0" marB="0" anchor="ctr"/>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en-CA" sz="12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67.9%</a:t>
                      </a:r>
                    </a:p>
                    <a:p>
                      <a:pPr marL="0" marR="0" indent="0" algn="ctr" defTabSz="914400" rtl="0" eaLnBrk="1" fontAlgn="auto" latinLnBrk="0" hangingPunct="1">
                        <a:lnSpc>
                          <a:spcPct val="107000"/>
                        </a:lnSpc>
                        <a:spcBef>
                          <a:spcPts val="0"/>
                        </a:spcBef>
                        <a:spcAft>
                          <a:spcPts val="0"/>
                        </a:spcAft>
                        <a:buClrTx/>
                        <a:buSzTx/>
                        <a:buFontTx/>
                        <a:buNone/>
                        <a:tabLst/>
                        <a:defRPr/>
                      </a:pPr>
                      <a:r>
                        <a:rPr lang="en-CA" sz="12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(69.0%)</a:t>
                      </a:r>
                    </a:p>
                  </a:txBody>
                  <a:tcPr marL="61232" marR="61232" marT="0" marB="0" anchor="ctr"/>
                </a:tc>
              </a:tr>
              <a:tr h="693308">
                <a:tc>
                  <a:txBody>
                    <a:bodyPr/>
                    <a:lstStyle/>
                    <a:p>
                      <a:pPr algn="ctr">
                        <a:lnSpc>
                          <a:spcPct val="107000"/>
                        </a:lnSpc>
                        <a:spcAft>
                          <a:spcPts val="0"/>
                        </a:spcAft>
                      </a:pPr>
                      <a:r>
                        <a:rPr lang="en-CA" sz="1200" dirty="0" smtClean="0">
                          <a:effectLst/>
                          <a:latin typeface="Calibri" panose="020F0502020204030204" pitchFamily="34" charset="0"/>
                        </a:rPr>
                        <a:t>Saskatchewan</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a:txBody>
                    <a:bodyPr/>
                    <a:lstStyle/>
                    <a:p>
                      <a:pPr algn="ctr">
                        <a:lnSpc>
                          <a:spcPct val="107000"/>
                        </a:lnSpc>
                        <a:spcAft>
                          <a:spcPts val="0"/>
                        </a:spcAft>
                      </a:pPr>
                      <a:r>
                        <a:rPr lang="en-CA" sz="12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September</a:t>
                      </a:r>
                      <a:r>
                        <a:rPr lang="en-CA" sz="1200" baseline="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 2017</a:t>
                      </a:r>
                      <a:endParaRPr lang="en-CA" sz="12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a:txBody>
                    <a:bodyPr/>
                    <a:lstStyle/>
                    <a:p>
                      <a:pPr algn="ctr">
                        <a:lnSpc>
                          <a:spcPct val="107000"/>
                        </a:lnSpc>
                        <a:spcAft>
                          <a:spcPts val="0"/>
                        </a:spcAft>
                      </a:pPr>
                      <a:r>
                        <a:rPr lang="en-CA" sz="12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Grade 6</a:t>
                      </a:r>
                      <a:endParaRPr lang="en-CA" sz="12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a:txBody>
                    <a:bodyPr/>
                    <a:lstStyle/>
                    <a:p>
                      <a:pPr algn="ctr">
                        <a:lnSpc>
                          <a:spcPct val="107000"/>
                        </a:lnSpc>
                        <a:spcAft>
                          <a:spcPts val="0"/>
                        </a:spcAft>
                      </a:pPr>
                      <a:r>
                        <a:rPr lang="en-US" sz="12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a:t>
                      </a:r>
                      <a:endParaRPr lang="en-CA" sz="12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a:txBody>
                    <a:bodyPr/>
                    <a:lstStyle/>
                    <a:p>
                      <a:pPr algn="ctr">
                        <a:lnSpc>
                          <a:spcPct val="107000"/>
                        </a:lnSpc>
                        <a:spcAft>
                          <a:spcPts val="0"/>
                        </a:spcAft>
                      </a:pPr>
                      <a:r>
                        <a:rPr lang="en-US" sz="12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a:t>
                      </a:r>
                      <a:endParaRPr lang="en-CA" sz="12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a:txBody>
                    <a:bodyPr/>
                    <a:lstStyle/>
                    <a:p>
                      <a:pPr algn="ctr"/>
                      <a:r>
                        <a:rPr kumimoji="0" lang="en-US" sz="1200" b="0" i="0" u="none" strike="noStrike" kern="1200" baseline="0" dirty="0" smtClean="0">
                          <a:solidFill>
                            <a:schemeClr val="tx1">
                              <a:lumMod val="65000"/>
                              <a:lumOff val="35000"/>
                            </a:schemeClr>
                          </a:solidFill>
                          <a:latin typeface="Calibri" panose="020F0502020204030204" pitchFamily="34" charset="0"/>
                          <a:ea typeface="+mn-ea"/>
                          <a:cs typeface="+mn-cs"/>
                        </a:rPr>
                        <a:t>----</a:t>
                      </a:r>
                      <a:endParaRPr kumimoji="0" lang="en-CA" sz="1200" b="0" i="0" u="none" strike="noStrike" kern="1200" baseline="0" dirty="0" smtClean="0">
                        <a:solidFill>
                          <a:schemeClr val="tx1">
                            <a:lumMod val="65000"/>
                            <a:lumOff val="35000"/>
                          </a:schemeClr>
                        </a:solidFill>
                        <a:latin typeface="Calibri" panose="020F0502020204030204" pitchFamily="34" charset="0"/>
                        <a:ea typeface="+mn-ea"/>
                        <a:cs typeface="+mn-cs"/>
                      </a:endParaRPr>
                    </a:p>
                  </a:txBody>
                  <a:tcPr marL="61232" marR="61232" marT="0" marB="0" anchor="ctr"/>
                </a:tc>
                <a:tc>
                  <a:txBody>
                    <a:bodyPr/>
                    <a:lstStyle/>
                    <a:p>
                      <a:pPr algn="ctr">
                        <a:lnSpc>
                          <a:spcPct val="107000"/>
                        </a:lnSpc>
                      </a:pPr>
                      <a:r>
                        <a:rPr lang="en-US" sz="1200" dirty="0" smtClean="0">
                          <a:solidFill>
                            <a:schemeClr val="tx1">
                              <a:lumMod val="65000"/>
                              <a:lumOff val="35000"/>
                            </a:schemeClr>
                          </a:solidFill>
                          <a:effectLst/>
                          <a:latin typeface="Calibri" panose="020F0502020204030204" pitchFamily="34" charset="0"/>
                        </a:rPr>
                        <a:t>----</a:t>
                      </a:r>
                      <a:endParaRPr lang="en-CA" sz="1200" dirty="0">
                        <a:solidFill>
                          <a:schemeClr val="tx1">
                            <a:lumMod val="65000"/>
                            <a:lumOff val="35000"/>
                          </a:schemeClr>
                        </a:solidFill>
                        <a:effectLst/>
                        <a:latin typeface="Calibri" panose="020F0502020204030204" pitchFamily="34" charset="0"/>
                      </a:endParaRPr>
                    </a:p>
                  </a:txBody>
                  <a:tcPr marL="61232" marR="61232" marT="0" marB="0" anchor="ctr"/>
                </a:tc>
                <a:tc>
                  <a:txBody>
                    <a:bodyPr/>
                    <a:lstStyle/>
                    <a:p>
                      <a:pPr algn="ctr"/>
                      <a:r>
                        <a:rPr kumimoji="0" lang="en-US" sz="1200" b="0" i="0" u="none" strike="noStrike" kern="1200" baseline="0" dirty="0" smtClean="0">
                          <a:solidFill>
                            <a:schemeClr val="tx1">
                              <a:lumMod val="65000"/>
                              <a:lumOff val="35000"/>
                            </a:schemeClr>
                          </a:solidFill>
                          <a:latin typeface="Calibri" panose="020F0502020204030204" pitchFamily="34" charset="0"/>
                          <a:ea typeface="+mn-ea"/>
                          <a:cs typeface="+mn-cs"/>
                        </a:rPr>
                        <a:t>----</a:t>
                      </a:r>
                      <a:endParaRPr kumimoji="0" lang="en-CA" sz="1200" b="0" i="0" u="none" strike="noStrike" kern="1200" baseline="0" dirty="0" smtClean="0">
                        <a:solidFill>
                          <a:schemeClr val="tx1">
                            <a:lumMod val="65000"/>
                            <a:lumOff val="35000"/>
                          </a:schemeClr>
                        </a:solidFill>
                        <a:latin typeface="Calibri" panose="020F0502020204030204" pitchFamily="34" charset="0"/>
                        <a:ea typeface="+mn-ea"/>
                        <a:cs typeface="+mn-cs"/>
                      </a:endParaRPr>
                    </a:p>
                  </a:txBody>
                  <a:tcPr marL="61232" marR="61232" marT="0" marB="0" anchor="ctr"/>
                </a:tc>
              </a:tr>
            </a:tbl>
          </a:graphicData>
        </a:graphic>
      </p:graphicFrame>
      <p:sp>
        <p:nvSpPr>
          <p:cNvPr id="5" name="Rectangle 4"/>
          <p:cNvSpPr/>
          <p:nvPr/>
        </p:nvSpPr>
        <p:spPr>
          <a:xfrm>
            <a:off x="480848" y="5181600"/>
            <a:ext cx="7520152" cy="400110"/>
          </a:xfrm>
          <a:prstGeom prst="rect">
            <a:avLst/>
          </a:prstGeom>
        </p:spPr>
        <p:txBody>
          <a:bodyPr wrap="square">
            <a:spAutoFit/>
          </a:bodyPr>
          <a:lstStyle/>
          <a:p>
            <a:pPr>
              <a:spcBef>
                <a:spcPts val="0"/>
              </a:spcBef>
            </a:pPr>
            <a:r>
              <a:rPr lang="en-US" sz="1000" dirty="0">
                <a:solidFill>
                  <a:schemeClr val="tx1">
                    <a:lumMod val="65000"/>
                    <a:lumOff val="35000"/>
                  </a:schemeClr>
                </a:solidFill>
                <a:latin typeface="Calibri" panose="020F0502020204030204" pitchFamily="34" charset="0"/>
              </a:rPr>
              <a:t>---- No information was provided at the time the data was </a:t>
            </a:r>
            <a:r>
              <a:rPr lang="en-US" sz="1000" dirty="0" smtClean="0">
                <a:solidFill>
                  <a:schemeClr val="tx1">
                    <a:lumMod val="65000"/>
                    <a:lumOff val="35000"/>
                  </a:schemeClr>
                </a:solidFill>
                <a:latin typeface="Calibri" panose="020F0502020204030204" pitchFamily="34" charset="0"/>
              </a:rPr>
              <a:t>collected</a:t>
            </a:r>
          </a:p>
          <a:p>
            <a:pPr>
              <a:spcBef>
                <a:spcPts val="0"/>
              </a:spcBef>
            </a:pPr>
            <a:r>
              <a:rPr lang="en-US" sz="1000" dirty="0" smtClean="0">
                <a:solidFill>
                  <a:schemeClr val="tx1">
                    <a:lumMod val="65000"/>
                    <a:lumOff val="35000"/>
                  </a:schemeClr>
                </a:solidFill>
                <a:latin typeface="Calibri" panose="020F0502020204030204" pitchFamily="34" charset="0"/>
              </a:rPr>
              <a:t>*Starting </a:t>
            </a:r>
            <a:r>
              <a:rPr lang="en-US" sz="1000" dirty="0">
                <a:solidFill>
                  <a:schemeClr val="tx1">
                    <a:lumMod val="65000"/>
                    <a:lumOff val="35000"/>
                  </a:schemeClr>
                </a:solidFill>
                <a:latin typeface="Calibri" panose="020F0502020204030204" pitchFamily="34" charset="0"/>
              </a:rPr>
              <a:t>in 2014-15 school </a:t>
            </a:r>
            <a:r>
              <a:rPr lang="en-US" sz="1000" dirty="0" smtClean="0">
                <a:solidFill>
                  <a:schemeClr val="tx1">
                    <a:lumMod val="65000"/>
                    <a:lumOff val="35000"/>
                  </a:schemeClr>
                </a:solidFill>
                <a:latin typeface="Calibri" panose="020F0502020204030204" pitchFamily="34" charset="0"/>
              </a:rPr>
              <a:t>year, Grade </a:t>
            </a:r>
            <a:r>
              <a:rPr lang="en-US" sz="1000" dirty="0">
                <a:solidFill>
                  <a:schemeClr val="tx1">
                    <a:lumMod val="65000"/>
                    <a:lumOff val="35000"/>
                  </a:schemeClr>
                </a:solidFill>
                <a:latin typeface="Calibri" panose="020F0502020204030204" pitchFamily="34" charset="0"/>
              </a:rPr>
              <a:t>9 boys were offered a catch up program for HPV </a:t>
            </a:r>
            <a:r>
              <a:rPr lang="en-US" sz="1000" dirty="0" smtClean="0">
                <a:solidFill>
                  <a:schemeClr val="tx1">
                    <a:lumMod val="65000"/>
                    <a:lumOff val="35000"/>
                  </a:schemeClr>
                </a:solidFill>
                <a:latin typeface="Calibri" panose="020F0502020204030204" pitchFamily="34" charset="0"/>
              </a:rPr>
              <a:t>vaccine. Catch up program will end in 2018.</a:t>
            </a:r>
            <a:endParaRPr lang="en-CA" sz="1000" dirty="0">
              <a:solidFill>
                <a:schemeClr val="tx1">
                  <a:lumMod val="65000"/>
                  <a:lumOff val="35000"/>
                </a:schemeClr>
              </a:solidFill>
              <a:latin typeface="Calibri" panose="020F0502020204030204" pitchFamily="34" charset="0"/>
            </a:endParaRPr>
          </a:p>
        </p:txBody>
      </p:sp>
    </p:spTree>
    <p:extLst>
      <p:ext uri="{BB962C8B-B14F-4D97-AF65-F5344CB8AC3E}">
        <p14:creationId xmlns:p14="http://schemas.microsoft.com/office/powerpoint/2010/main" val="7774109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txBox="1">
            <a:spLocks/>
          </p:cNvSpPr>
          <p:nvPr/>
        </p:nvSpPr>
        <p:spPr>
          <a:xfrm>
            <a:off x="685800" y="2130425"/>
            <a:ext cx="7772400" cy="147002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b="1" kern="1200">
                <a:solidFill>
                  <a:schemeClr val="tx1">
                    <a:lumMod val="65000"/>
                    <a:lumOff val="35000"/>
                  </a:schemeClr>
                </a:solidFill>
                <a:latin typeface="+mj-lt"/>
                <a:ea typeface="+mj-ea"/>
                <a:cs typeface="+mj-cs"/>
              </a:defRPr>
            </a:lvl1pPr>
          </a:lstStyle>
          <a:p>
            <a:pPr algn="ctr"/>
            <a:r>
              <a:rPr lang="en-CA" dirty="0" smtClean="0">
                <a:latin typeface="Calibri" panose="020F0502020204030204" pitchFamily="34" charset="0"/>
              </a:rPr>
              <a:t>Cervical Cancer Screening Programs and Guidelines</a:t>
            </a:r>
            <a:endParaRPr lang="en-CA" dirty="0">
              <a:latin typeface="Calibri" panose="020F0502020204030204" pitchFamily="34" charset="0"/>
            </a:endParaRPr>
          </a:p>
        </p:txBody>
      </p:sp>
      <p:sp>
        <p:nvSpPr>
          <p:cNvPr id="6" name="Subtitle 5"/>
          <p:cNvSpPr txBox="1">
            <a:spLocks/>
          </p:cNvSpPr>
          <p:nvPr/>
        </p:nvSpPr>
        <p:spPr>
          <a:xfrm>
            <a:off x="899592" y="3810000"/>
            <a:ext cx="7787208" cy="243840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CA" sz="2200" dirty="0" smtClean="0">
                <a:solidFill>
                  <a:schemeClr val="tx1">
                    <a:lumMod val="65000"/>
                    <a:lumOff val="35000"/>
                  </a:schemeClr>
                </a:solidFill>
                <a:latin typeface="Calibri" panose="020F0502020204030204" pitchFamily="34" charset="0"/>
              </a:rPr>
              <a:t>Organized cervical cancer screening programs are available in most provinces. These programs screen eligible women who are asymptomatic (no signs or symptoms of cervical cancer present</a:t>
            </a:r>
            <a:r>
              <a:rPr lang="en-CA" sz="2200" dirty="0">
                <a:solidFill>
                  <a:schemeClr val="tx1">
                    <a:lumMod val="65000"/>
                    <a:lumOff val="35000"/>
                  </a:schemeClr>
                </a:solidFill>
                <a:latin typeface="Calibri" panose="020F0502020204030204" pitchFamily="34" charset="0"/>
              </a:rPr>
              <a:t>) and at average risk for </a:t>
            </a:r>
            <a:r>
              <a:rPr lang="en-CA" sz="2200" dirty="0" smtClean="0">
                <a:solidFill>
                  <a:schemeClr val="tx1">
                    <a:lumMod val="65000"/>
                    <a:lumOff val="35000"/>
                  </a:schemeClr>
                </a:solidFill>
                <a:latin typeface="Calibri" panose="020F0502020204030204" pitchFamily="34" charset="0"/>
              </a:rPr>
              <a:t>cervical cancer. </a:t>
            </a:r>
            <a:r>
              <a:rPr lang="en-CA" sz="2200" dirty="0">
                <a:solidFill>
                  <a:schemeClr val="tx1">
                    <a:lumMod val="65000"/>
                    <a:lumOff val="35000"/>
                  </a:schemeClr>
                </a:solidFill>
                <a:latin typeface="Calibri" panose="020F0502020204030204" pitchFamily="34" charset="0"/>
              </a:rPr>
              <a:t>There are no organized cervical cancer screening programs </a:t>
            </a:r>
            <a:r>
              <a:rPr lang="en-CA" sz="2200">
                <a:solidFill>
                  <a:schemeClr val="tx1">
                    <a:lumMod val="65000"/>
                    <a:lumOff val="35000"/>
                  </a:schemeClr>
                </a:solidFill>
                <a:latin typeface="Calibri" panose="020F0502020204030204" pitchFamily="34" charset="0"/>
              </a:rPr>
              <a:t>in </a:t>
            </a:r>
            <a:r>
              <a:rPr lang="en-CA" sz="2200" smtClean="0">
                <a:solidFill>
                  <a:schemeClr val="tx1">
                    <a:lumMod val="65000"/>
                    <a:lumOff val="35000"/>
                  </a:schemeClr>
                </a:solidFill>
                <a:latin typeface="Calibri" panose="020F0502020204030204" pitchFamily="34" charset="0"/>
              </a:rPr>
              <a:t>Northwest </a:t>
            </a:r>
            <a:r>
              <a:rPr lang="en-CA" sz="2200" dirty="0" smtClean="0">
                <a:solidFill>
                  <a:schemeClr val="tx1">
                    <a:lumMod val="65000"/>
                    <a:lumOff val="35000"/>
                  </a:schemeClr>
                </a:solidFill>
                <a:latin typeface="Calibri" panose="020F0502020204030204" pitchFamily="34" charset="0"/>
              </a:rPr>
              <a:t>Territories, Nunavut, Yukon or </a:t>
            </a:r>
            <a:r>
              <a:rPr lang="en-CA" sz="2200" dirty="0">
                <a:solidFill>
                  <a:schemeClr val="tx1">
                    <a:lumMod val="65000"/>
                    <a:lumOff val="35000"/>
                  </a:schemeClr>
                </a:solidFill>
                <a:latin typeface="Calibri" panose="020F0502020204030204" pitchFamily="34" charset="0"/>
              </a:rPr>
              <a:t>Quebec but opportunistic </a:t>
            </a:r>
            <a:r>
              <a:rPr lang="en-CA" sz="2200" dirty="0" smtClean="0">
                <a:solidFill>
                  <a:schemeClr val="tx1">
                    <a:lumMod val="65000"/>
                    <a:lumOff val="35000"/>
                  </a:schemeClr>
                </a:solidFill>
                <a:latin typeface="Calibri" panose="020F0502020204030204" pitchFamily="34" charset="0"/>
              </a:rPr>
              <a:t>screening services may be available through primary care providers. </a:t>
            </a:r>
            <a:endParaRPr lang="en-CA" sz="2200" dirty="0">
              <a:solidFill>
                <a:schemeClr val="tx1">
                  <a:lumMod val="65000"/>
                  <a:lumOff val="35000"/>
                </a:schemeClr>
              </a:solidFill>
              <a:latin typeface="Calibri" panose="020F0502020204030204" pitchFamily="34" charset="0"/>
            </a:endParaRPr>
          </a:p>
          <a:p>
            <a:pPr marL="0" indent="0">
              <a:buNone/>
            </a:pPr>
            <a:endParaRPr lang="en-CA" sz="2200" dirty="0">
              <a:solidFill>
                <a:schemeClr val="tx1">
                  <a:lumMod val="65000"/>
                  <a:lumOff val="35000"/>
                </a:schemeClr>
              </a:solidFill>
            </a:endParaRPr>
          </a:p>
        </p:txBody>
      </p:sp>
    </p:spTree>
    <p:extLst>
      <p:ext uri="{BB962C8B-B14F-4D97-AF65-F5344CB8AC3E}">
        <p14:creationId xmlns:p14="http://schemas.microsoft.com/office/powerpoint/2010/main" val="11184907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599" y="0"/>
            <a:ext cx="7010403" cy="990600"/>
          </a:xfrm>
        </p:spPr>
        <p:txBody>
          <a:bodyPr/>
          <a:lstStyle/>
          <a:p>
            <a:pPr algn="ctr"/>
            <a:r>
              <a:rPr lang="en-CA" sz="3200" b="1" dirty="0">
                <a:latin typeface="Calibri" panose="020F0502020204030204" pitchFamily="34" charset="0"/>
              </a:rPr>
              <a:t>Reported Rates for School-based HPV Immunization Programs for Boys, cont’d</a:t>
            </a:r>
            <a:endParaRPr lang="en-CA" sz="3200" dirty="0">
              <a:latin typeface="Calibri" panose="020F0502020204030204" pitchFamily="34" charset="0"/>
            </a:endParaRPr>
          </a:p>
        </p:txBody>
      </p:sp>
      <p:sp>
        <p:nvSpPr>
          <p:cNvPr id="3" name="Content Placeholder 2"/>
          <p:cNvSpPr>
            <a:spLocks noGrp="1"/>
          </p:cNvSpPr>
          <p:nvPr>
            <p:ph sz="quarter" idx="1"/>
          </p:nvPr>
        </p:nvSpPr>
        <p:spPr>
          <a:xfrm>
            <a:off x="612648" y="1600200"/>
            <a:ext cx="8153400" cy="457200"/>
          </a:xfrm>
        </p:spPr>
        <p:txBody>
          <a:bodyPr/>
          <a:lstStyle/>
          <a:p>
            <a:pPr marL="0" indent="0">
              <a:buNone/>
            </a:pPr>
            <a:r>
              <a:rPr lang="en-CA" sz="1200" dirty="0">
                <a:solidFill>
                  <a:schemeClr val="tx1">
                    <a:lumMod val="65000"/>
                    <a:lumOff val="35000"/>
                  </a:schemeClr>
                </a:solidFill>
                <a:latin typeface="Calibri" panose="020F0502020204030204" pitchFamily="34" charset="0"/>
              </a:rPr>
              <a:t>Please verify and update the HPV vaccination uptake information for </a:t>
            </a:r>
            <a:r>
              <a:rPr lang="en-CA" sz="1200" dirty="0" smtClean="0">
                <a:solidFill>
                  <a:schemeClr val="tx1">
                    <a:lumMod val="65000"/>
                    <a:lumOff val="35000"/>
                  </a:schemeClr>
                </a:solidFill>
                <a:latin typeface="Calibri" panose="020F0502020204030204" pitchFamily="34" charset="0"/>
              </a:rPr>
              <a:t>boys for </a:t>
            </a:r>
            <a:r>
              <a:rPr lang="en-CA" sz="1200" dirty="0">
                <a:solidFill>
                  <a:schemeClr val="tx1">
                    <a:lumMod val="65000"/>
                    <a:lumOff val="35000"/>
                  </a:schemeClr>
                </a:solidFill>
                <a:latin typeface="Calibri" panose="020F0502020204030204" pitchFamily="34" charset="0"/>
              </a:rPr>
              <a:t>the </a:t>
            </a:r>
            <a:r>
              <a:rPr lang="en-CA" sz="1200" b="1" dirty="0">
                <a:solidFill>
                  <a:schemeClr val="tx1">
                    <a:lumMod val="65000"/>
                    <a:lumOff val="35000"/>
                  </a:schemeClr>
                </a:solidFill>
                <a:latin typeface="Calibri" panose="020F0502020204030204" pitchFamily="34" charset="0"/>
              </a:rPr>
              <a:t>2015/16</a:t>
            </a:r>
            <a:r>
              <a:rPr lang="en-CA" sz="1200" b="1" dirty="0" smtClean="0">
                <a:solidFill>
                  <a:schemeClr val="tx1">
                    <a:lumMod val="65000"/>
                    <a:lumOff val="35000"/>
                  </a:schemeClr>
                </a:solidFill>
                <a:latin typeface="Calibri" panose="020F0502020204030204" pitchFamily="34" charset="0"/>
              </a:rPr>
              <a:t> </a:t>
            </a:r>
            <a:r>
              <a:rPr lang="en-CA" sz="1200" b="1" dirty="0">
                <a:solidFill>
                  <a:schemeClr val="tx1">
                    <a:lumMod val="65000"/>
                    <a:lumOff val="35000"/>
                  </a:schemeClr>
                </a:solidFill>
                <a:latin typeface="Calibri" panose="020F0502020204030204" pitchFamily="34" charset="0"/>
              </a:rPr>
              <a:t>school year or most recent year possible </a:t>
            </a:r>
            <a:r>
              <a:rPr lang="en-CA" sz="1200" dirty="0">
                <a:solidFill>
                  <a:schemeClr val="tx1">
                    <a:lumMod val="65000"/>
                    <a:lumOff val="35000"/>
                  </a:schemeClr>
                </a:solidFill>
                <a:latin typeface="Calibri" panose="020F0502020204030204" pitchFamily="34" charset="0"/>
              </a:rPr>
              <a:t>in the table below. If vaccination rates are estimated, please indicate this in the table.</a:t>
            </a:r>
          </a:p>
          <a:p>
            <a:endParaRPr lang="en-CA" sz="1100" dirty="0"/>
          </a:p>
        </p:txBody>
      </p:sp>
      <p:graphicFrame>
        <p:nvGraphicFramePr>
          <p:cNvPr id="5" name="Table 4"/>
          <p:cNvGraphicFramePr>
            <a:graphicFrameLocks noGrp="1"/>
          </p:cNvGraphicFramePr>
          <p:nvPr>
            <p:extLst>
              <p:ext uri="{D42A27DB-BD31-4B8C-83A1-F6EECF244321}">
                <p14:modId xmlns:p14="http://schemas.microsoft.com/office/powerpoint/2010/main" val="619817351"/>
              </p:ext>
            </p:extLst>
          </p:nvPr>
        </p:nvGraphicFramePr>
        <p:xfrm>
          <a:off x="380999" y="2215606"/>
          <a:ext cx="8458201" cy="2876809"/>
        </p:xfrm>
        <a:graphic>
          <a:graphicData uri="http://schemas.openxmlformats.org/drawingml/2006/table">
            <a:tbl>
              <a:tblPr firstRow="1" firstCol="1" bandRow="1">
                <a:tableStyleId>{5C22544A-7EE6-4342-B048-85BDC9FD1C3A}</a:tableStyleId>
              </a:tblPr>
              <a:tblGrid>
                <a:gridCol w="1601984"/>
                <a:gridCol w="1483568"/>
                <a:gridCol w="1029249"/>
                <a:gridCol w="1066800"/>
                <a:gridCol w="672396"/>
                <a:gridCol w="773847"/>
                <a:gridCol w="915179"/>
                <a:gridCol w="915178"/>
              </a:tblGrid>
              <a:tr h="611744">
                <a:tc rowSpan="2">
                  <a:txBody>
                    <a:bodyPr/>
                    <a:lstStyle/>
                    <a:p>
                      <a:pPr algn="ctr">
                        <a:lnSpc>
                          <a:spcPct val="107000"/>
                        </a:lnSpc>
                        <a:spcAft>
                          <a:spcPts val="0"/>
                        </a:spcAft>
                      </a:pPr>
                      <a:r>
                        <a:rPr lang="en-CA" sz="1200" dirty="0">
                          <a:solidFill>
                            <a:schemeClr val="bg1"/>
                          </a:solidFill>
                          <a:effectLst/>
                          <a:latin typeface="Calibri" panose="020F0502020204030204" pitchFamily="34" charset="0"/>
                        </a:rPr>
                        <a:t>Province / Territory</a:t>
                      </a:r>
                      <a:endParaRPr lang="en-CA"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rowSpan="2">
                  <a:txBody>
                    <a:bodyPr/>
                    <a:lstStyle/>
                    <a:p>
                      <a:pPr algn="ctr">
                        <a:lnSpc>
                          <a:spcPct val="107000"/>
                        </a:lnSpc>
                        <a:spcAft>
                          <a:spcPts val="0"/>
                        </a:spcAft>
                      </a:pPr>
                      <a:r>
                        <a:rPr lang="en-CA" sz="1200" dirty="0">
                          <a:solidFill>
                            <a:schemeClr val="bg1"/>
                          </a:solidFill>
                          <a:effectLst/>
                          <a:latin typeface="Calibri" panose="020F0502020204030204" pitchFamily="34" charset="0"/>
                        </a:rPr>
                        <a:t>Date of First Implementation</a:t>
                      </a:r>
                      <a:endParaRPr lang="en-CA"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rowSpan="2">
                  <a:txBody>
                    <a:bodyPr/>
                    <a:lstStyle/>
                    <a:p>
                      <a:pPr algn="ctr">
                        <a:lnSpc>
                          <a:spcPct val="107000"/>
                        </a:lnSpc>
                        <a:spcAft>
                          <a:spcPts val="0"/>
                        </a:spcAft>
                      </a:pPr>
                      <a:r>
                        <a:rPr lang="en-CA" sz="1200" dirty="0">
                          <a:solidFill>
                            <a:schemeClr val="bg1"/>
                          </a:solidFill>
                          <a:effectLst/>
                          <a:latin typeface="Calibri" panose="020F0502020204030204" pitchFamily="34" charset="0"/>
                        </a:rPr>
                        <a:t>School </a:t>
                      </a:r>
                      <a:r>
                        <a:rPr lang="en-CA" sz="1200" dirty="0" smtClean="0">
                          <a:solidFill>
                            <a:schemeClr val="bg1"/>
                          </a:solidFill>
                          <a:effectLst/>
                          <a:latin typeface="Calibri" panose="020F0502020204030204" pitchFamily="34" charset="0"/>
                        </a:rPr>
                        <a:t>Grade When Immunization Given</a:t>
                      </a:r>
                      <a:endParaRPr lang="en-CA"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rowSpan="2">
                  <a:txBody>
                    <a:bodyPr/>
                    <a:lstStyle/>
                    <a:p>
                      <a:pPr algn="ctr">
                        <a:lnSpc>
                          <a:spcPct val="107000"/>
                        </a:lnSpc>
                        <a:spcAft>
                          <a:spcPts val="0"/>
                        </a:spcAft>
                      </a:pPr>
                      <a:r>
                        <a:rPr lang="en-CA" sz="1200" dirty="0">
                          <a:solidFill>
                            <a:schemeClr val="bg1"/>
                          </a:solidFill>
                          <a:effectLst/>
                          <a:latin typeface="Calibri" panose="020F0502020204030204" pitchFamily="34" charset="0"/>
                        </a:rPr>
                        <a:t>School </a:t>
                      </a:r>
                      <a:r>
                        <a:rPr lang="en-CA" sz="1200" dirty="0" smtClean="0">
                          <a:solidFill>
                            <a:schemeClr val="bg1"/>
                          </a:solidFill>
                          <a:effectLst/>
                          <a:latin typeface="Calibri" panose="020F0502020204030204" pitchFamily="34" charset="0"/>
                        </a:rPr>
                        <a:t>Year When Immunization Given</a:t>
                      </a:r>
                      <a:endParaRPr lang="en-CA"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rowSpan="2">
                  <a:txBody>
                    <a:bodyPr/>
                    <a:lstStyle/>
                    <a:p>
                      <a:pPr algn="ctr">
                        <a:lnSpc>
                          <a:spcPct val="107000"/>
                        </a:lnSpc>
                        <a:spcAft>
                          <a:spcPts val="0"/>
                        </a:spcAft>
                      </a:pPr>
                      <a:r>
                        <a:rPr lang="en-CA" sz="1200" dirty="0">
                          <a:solidFill>
                            <a:schemeClr val="bg1"/>
                          </a:solidFill>
                          <a:effectLst/>
                          <a:latin typeface="Calibri" panose="020F0502020204030204" pitchFamily="34" charset="0"/>
                        </a:rPr>
                        <a:t>Total Size of Eligible Cohort </a:t>
                      </a:r>
                      <a:r>
                        <a:rPr lang="en-CA" sz="1200" dirty="0" smtClean="0">
                          <a:solidFill>
                            <a:schemeClr val="bg1"/>
                          </a:solidFill>
                          <a:effectLst/>
                          <a:latin typeface="Calibri" panose="020F0502020204030204" pitchFamily="34" charset="0"/>
                        </a:rPr>
                        <a:t>(boys </a:t>
                      </a:r>
                      <a:r>
                        <a:rPr lang="en-CA" sz="1200" dirty="0">
                          <a:solidFill>
                            <a:schemeClr val="bg1"/>
                          </a:solidFill>
                          <a:effectLst/>
                          <a:latin typeface="Calibri" panose="020F0502020204030204" pitchFamily="34" charset="0"/>
                        </a:rPr>
                        <a:t>only)</a:t>
                      </a:r>
                      <a:endParaRPr lang="en-CA"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gridSpan="3">
                  <a:txBody>
                    <a:bodyPr/>
                    <a:lstStyle/>
                    <a:p>
                      <a:pPr algn="ctr">
                        <a:lnSpc>
                          <a:spcPct val="107000"/>
                        </a:lnSpc>
                        <a:spcAft>
                          <a:spcPts val="0"/>
                        </a:spcAft>
                      </a:pPr>
                      <a:r>
                        <a:rPr lang="en-CA" sz="1200" dirty="0">
                          <a:solidFill>
                            <a:schemeClr val="bg1"/>
                          </a:solidFill>
                          <a:effectLst/>
                          <a:latin typeface="Calibri" panose="020F0502020204030204" pitchFamily="34" charset="0"/>
                        </a:rPr>
                        <a:t>Immunization Uptake </a:t>
                      </a:r>
                    </a:p>
                    <a:p>
                      <a:pPr algn="ctr">
                        <a:lnSpc>
                          <a:spcPct val="107000"/>
                        </a:lnSpc>
                        <a:spcAft>
                          <a:spcPts val="0"/>
                        </a:spcAft>
                      </a:pPr>
                      <a:r>
                        <a:rPr lang="en-CA" sz="1200" dirty="0" smtClean="0">
                          <a:solidFill>
                            <a:schemeClr val="bg1"/>
                          </a:solidFill>
                          <a:effectLst/>
                          <a:latin typeface="Calibri" panose="020F0502020204030204" pitchFamily="34" charset="0"/>
                        </a:rPr>
                        <a:t>(boys only</a:t>
                      </a:r>
                      <a:r>
                        <a:rPr lang="en-CA" sz="1200" dirty="0">
                          <a:solidFill>
                            <a:schemeClr val="bg1"/>
                          </a:solidFill>
                          <a:effectLst/>
                          <a:latin typeface="Calibri" panose="020F0502020204030204" pitchFamily="34" charset="0"/>
                        </a:rPr>
                        <a:t>) </a:t>
                      </a:r>
                      <a:endParaRPr lang="en-CA"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hMerge="1">
                  <a:txBody>
                    <a:bodyPr/>
                    <a:lstStyle/>
                    <a:p>
                      <a:endParaRPr lang="en-CA"/>
                    </a:p>
                  </a:txBody>
                  <a:tcPr/>
                </a:tc>
                <a:tc hMerge="1">
                  <a:txBody>
                    <a:bodyPr/>
                    <a:lstStyle/>
                    <a:p>
                      <a:endParaRPr lang="en-CA"/>
                    </a:p>
                  </a:txBody>
                  <a:tcPr/>
                </a:tc>
              </a:tr>
              <a:tr h="407480">
                <a:tc vMerge="1">
                  <a:txBody>
                    <a:bodyPr/>
                    <a:lstStyle/>
                    <a:p>
                      <a:endParaRPr lang="en-CA"/>
                    </a:p>
                  </a:txBody>
                  <a:tcPr/>
                </a:tc>
                <a:tc vMerge="1">
                  <a:txBody>
                    <a:bodyPr/>
                    <a:lstStyle/>
                    <a:p>
                      <a:endParaRPr lang="en-CA"/>
                    </a:p>
                  </a:txBody>
                  <a:tcPr/>
                </a:tc>
                <a:tc vMerge="1">
                  <a:txBody>
                    <a:bodyPr/>
                    <a:lstStyle/>
                    <a:p>
                      <a:endParaRPr lang="en-CA"/>
                    </a:p>
                  </a:txBody>
                  <a:tcPr/>
                </a:tc>
                <a:tc vMerge="1">
                  <a:txBody>
                    <a:bodyPr/>
                    <a:lstStyle/>
                    <a:p>
                      <a:endParaRPr lang="en-CA"/>
                    </a:p>
                  </a:txBody>
                  <a:tcPr/>
                </a:tc>
                <a:tc vMerge="1">
                  <a:txBody>
                    <a:bodyPr/>
                    <a:lstStyle/>
                    <a:p>
                      <a:endParaRPr lang="en-CA"/>
                    </a:p>
                  </a:txBody>
                  <a:tcPr/>
                </a:tc>
                <a:tc>
                  <a:txBody>
                    <a:bodyPr/>
                    <a:lstStyle/>
                    <a:p>
                      <a:pPr algn="ctr">
                        <a:lnSpc>
                          <a:spcPct val="107000"/>
                        </a:lnSpc>
                        <a:spcAft>
                          <a:spcPts val="0"/>
                        </a:spcAft>
                      </a:pPr>
                      <a:r>
                        <a:rPr lang="en-CA" sz="1200" dirty="0">
                          <a:solidFill>
                            <a:schemeClr val="bg1"/>
                          </a:solidFill>
                          <a:effectLst/>
                          <a:latin typeface="Calibri" panose="020F0502020204030204" pitchFamily="34" charset="0"/>
                        </a:rPr>
                        <a:t>1st dose</a:t>
                      </a:r>
                      <a:endParaRPr lang="en-CA"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solidFill>
                      <a:schemeClr val="accent1"/>
                    </a:solidFill>
                  </a:tcPr>
                </a:tc>
                <a:tc>
                  <a:txBody>
                    <a:bodyPr/>
                    <a:lstStyle/>
                    <a:p>
                      <a:pPr algn="ctr">
                        <a:lnSpc>
                          <a:spcPct val="107000"/>
                        </a:lnSpc>
                        <a:spcAft>
                          <a:spcPts val="0"/>
                        </a:spcAft>
                      </a:pPr>
                      <a:r>
                        <a:rPr lang="en-CA" sz="1200" dirty="0">
                          <a:solidFill>
                            <a:schemeClr val="bg1"/>
                          </a:solidFill>
                          <a:effectLst/>
                          <a:latin typeface="Calibri" panose="020F0502020204030204" pitchFamily="34" charset="0"/>
                        </a:rPr>
                        <a:t>2nd dose</a:t>
                      </a:r>
                      <a:endParaRPr lang="en-CA"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solidFill>
                      <a:schemeClr val="accent1"/>
                    </a:solidFill>
                  </a:tcPr>
                </a:tc>
                <a:tc>
                  <a:txBody>
                    <a:bodyPr/>
                    <a:lstStyle/>
                    <a:p>
                      <a:pPr algn="ctr">
                        <a:lnSpc>
                          <a:spcPct val="107000"/>
                        </a:lnSpc>
                        <a:spcAft>
                          <a:spcPts val="0"/>
                        </a:spcAft>
                      </a:pPr>
                      <a:r>
                        <a:rPr lang="en-CA" sz="1200" dirty="0">
                          <a:solidFill>
                            <a:schemeClr val="bg1"/>
                          </a:solidFill>
                          <a:effectLst/>
                          <a:latin typeface="Calibri" panose="020F0502020204030204" pitchFamily="34" charset="0"/>
                        </a:rPr>
                        <a:t>3rd </a:t>
                      </a:r>
                      <a:r>
                        <a:rPr lang="en-CA" sz="1200" dirty="0" smtClean="0">
                          <a:solidFill>
                            <a:schemeClr val="bg1"/>
                          </a:solidFill>
                          <a:effectLst/>
                          <a:latin typeface="Calibri" panose="020F0502020204030204" pitchFamily="34" charset="0"/>
                        </a:rPr>
                        <a:t>dose (if applicable)</a:t>
                      </a:r>
                      <a:endParaRPr lang="en-CA"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solidFill>
                      <a:schemeClr val="accent1"/>
                    </a:solidFill>
                  </a:tcPr>
                </a:tc>
              </a:tr>
              <a:tr h="544359">
                <a:tc>
                  <a:txBody>
                    <a:bodyPr/>
                    <a:lstStyle/>
                    <a:p>
                      <a:pPr algn="ctr">
                        <a:lnSpc>
                          <a:spcPct val="107000"/>
                        </a:lnSpc>
                        <a:spcAft>
                          <a:spcPts val="0"/>
                        </a:spcAft>
                      </a:pPr>
                      <a:r>
                        <a:rPr lang="en-CA" sz="1200" dirty="0">
                          <a:effectLst/>
                          <a:latin typeface="Calibri" panose="020F0502020204030204" pitchFamily="34" charset="0"/>
                        </a:rPr>
                        <a:t>Manitoba</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a:txBody>
                    <a:bodyPr/>
                    <a:lstStyle/>
                    <a:p>
                      <a:pPr algn="ctr">
                        <a:lnSpc>
                          <a:spcPct val="107000"/>
                        </a:lnSpc>
                        <a:spcAft>
                          <a:spcPts val="0"/>
                        </a:spcAft>
                      </a:pPr>
                      <a:r>
                        <a:rPr lang="en-US" sz="12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September 2016</a:t>
                      </a:r>
                      <a:endParaRPr lang="en-CA" sz="12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a:txBody>
                    <a:bodyPr/>
                    <a:lstStyle/>
                    <a:p>
                      <a:pPr algn="ctr">
                        <a:lnSpc>
                          <a:spcPct val="107000"/>
                        </a:lnSpc>
                        <a:spcAft>
                          <a:spcPts val="0"/>
                        </a:spcAft>
                      </a:pPr>
                      <a:r>
                        <a:rPr lang="en-US" sz="12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Grade 6</a:t>
                      </a:r>
                      <a:endParaRPr lang="en-CA" sz="12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a:txBody>
                    <a:bodyPr/>
                    <a:lstStyle/>
                    <a:p>
                      <a:pPr algn="ctr">
                        <a:lnSpc>
                          <a:spcPct val="107000"/>
                        </a:lnSpc>
                        <a:spcAft>
                          <a:spcPts val="0"/>
                        </a:spcAft>
                      </a:pPr>
                      <a:r>
                        <a:rPr lang="en-CA" sz="12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2016-2017</a:t>
                      </a:r>
                      <a:endParaRPr lang="en-CA" sz="12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a:txBody>
                    <a:bodyPr/>
                    <a:lstStyle/>
                    <a:p>
                      <a:pPr algn="ctr">
                        <a:lnSpc>
                          <a:spcPct val="107000"/>
                        </a:lnSpc>
                        <a:spcAft>
                          <a:spcPts val="0"/>
                        </a:spcAft>
                      </a:pPr>
                      <a:r>
                        <a:rPr lang="en-US" sz="12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a:t>
                      </a:r>
                      <a:endParaRPr lang="en-CA" sz="12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a:txBody>
                    <a:bodyPr/>
                    <a:lstStyle/>
                    <a:p>
                      <a:pPr algn="ctr">
                        <a:lnSpc>
                          <a:spcPct val="107000"/>
                        </a:lnSpc>
                        <a:spcAft>
                          <a:spcPts val="0"/>
                        </a:spcAft>
                      </a:pPr>
                      <a:r>
                        <a:rPr lang="en-US" sz="12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a:t>
                      </a:r>
                      <a:endParaRPr lang="en-CA" sz="12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a:txBody>
                    <a:bodyPr/>
                    <a:lstStyle/>
                    <a:p>
                      <a:pPr algn="ctr">
                        <a:lnSpc>
                          <a:spcPct val="107000"/>
                        </a:lnSpc>
                        <a:spcAft>
                          <a:spcPts val="0"/>
                        </a:spcAft>
                      </a:pPr>
                      <a:r>
                        <a:rPr lang="en-US" sz="12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a:t>
                      </a:r>
                      <a:endParaRPr lang="en-CA" sz="12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a:txBody>
                    <a:bodyPr/>
                    <a:lstStyle/>
                    <a:p>
                      <a:pPr algn="ctr">
                        <a:lnSpc>
                          <a:spcPct val="107000"/>
                        </a:lnSpc>
                        <a:spcAft>
                          <a:spcPts val="0"/>
                        </a:spcAft>
                      </a:pPr>
                      <a:r>
                        <a:rPr lang="en-US" sz="12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a:t>
                      </a:r>
                      <a:endParaRPr lang="en-CA" sz="12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r>
              <a:tr h="545411">
                <a:tc>
                  <a:txBody>
                    <a:bodyPr/>
                    <a:lstStyle/>
                    <a:p>
                      <a:pPr algn="ctr">
                        <a:lnSpc>
                          <a:spcPct val="107000"/>
                        </a:lnSpc>
                        <a:spcAft>
                          <a:spcPts val="0"/>
                        </a:spcAft>
                      </a:pPr>
                      <a:r>
                        <a:rPr lang="en-CA" sz="1200" dirty="0">
                          <a:effectLst/>
                          <a:latin typeface="Calibri" panose="020F0502020204030204" pitchFamily="34" charset="0"/>
                        </a:rPr>
                        <a:t>Ontario</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a:txBody>
                    <a:bodyPr/>
                    <a:lstStyle/>
                    <a:p>
                      <a:pPr algn="ctr">
                        <a:lnSpc>
                          <a:spcPct val="107000"/>
                        </a:lnSpc>
                        <a:spcAft>
                          <a:spcPts val="0"/>
                        </a:spcAft>
                      </a:pPr>
                      <a:r>
                        <a:rPr lang="en-CA" sz="12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September 2016</a:t>
                      </a:r>
                      <a:endParaRPr lang="en-CA" sz="12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a:txBody>
                    <a:bodyPr/>
                    <a:lstStyle/>
                    <a:p>
                      <a:pPr algn="ctr">
                        <a:lnSpc>
                          <a:spcPct val="107000"/>
                        </a:lnSpc>
                        <a:spcAft>
                          <a:spcPts val="0"/>
                        </a:spcAft>
                      </a:pPr>
                      <a:r>
                        <a:rPr lang="en-CA" sz="12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Grade 7</a:t>
                      </a:r>
                      <a:endParaRPr lang="en-CA" sz="12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a:txBody>
                    <a:bodyPr/>
                    <a:lstStyle/>
                    <a:p>
                      <a:pPr algn="ctr">
                        <a:lnSpc>
                          <a:spcPct val="107000"/>
                        </a:lnSpc>
                        <a:spcAft>
                          <a:spcPts val="0"/>
                        </a:spcAft>
                      </a:pPr>
                      <a:r>
                        <a:rPr lang="en-US" sz="120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a:t>
                      </a:r>
                      <a:endParaRPr lang="en-CA" sz="12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a:txBody>
                    <a:bodyPr/>
                    <a:lstStyle/>
                    <a:p>
                      <a:pPr algn="ctr">
                        <a:lnSpc>
                          <a:spcPct val="107000"/>
                        </a:lnSpc>
                        <a:spcAft>
                          <a:spcPts val="0"/>
                        </a:spcAft>
                      </a:pPr>
                      <a:r>
                        <a:rPr lang="en-US" sz="120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a:t>
                      </a:r>
                      <a:endParaRPr lang="en-CA" sz="12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a:txBody>
                    <a:bodyPr/>
                    <a:lstStyle/>
                    <a:p>
                      <a:pPr algn="ctr">
                        <a:lnSpc>
                          <a:spcPct val="107000"/>
                        </a:lnSpc>
                        <a:spcAft>
                          <a:spcPts val="0"/>
                        </a:spcAft>
                      </a:pPr>
                      <a:r>
                        <a:rPr lang="en-US" sz="120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a:t>
                      </a:r>
                      <a:endParaRPr lang="en-CA" sz="12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a:txBody>
                    <a:bodyPr/>
                    <a:lstStyle/>
                    <a:p>
                      <a:pPr algn="ctr">
                        <a:lnSpc>
                          <a:spcPct val="107000"/>
                        </a:lnSpc>
                        <a:spcAft>
                          <a:spcPts val="0"/>
                        </a:spcAft>
                      </a:pPr>
                      <a:r>
                        <a:rPr lang="en-US" sz="12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a:t>
                      </a:r>
                      <a:endParaRPr lang="en-CA" sz="12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200" dirty="0" smtClean="0">
                          <a:solidFill>
                            <a:schemeClr val="tx1">
                              <a:lumMod val="65000"/>
                              <a:lumOff val="35000"/>
                            </a:schemeClr>
                          </a:solidFill>
                          <a:effectLst/>
                          <a:latin typeface="Calibri" panose="020F0502020204030204" pitchFamily="34" charset="0"/>
                        </a:rPr>
                        <a:t>Two-dose</a:t>
                      </a:r>
                      <a:r>
                        <a:rPr lang="en-US" sz="1200" baseline="0" dirty="0" smtClean="0">
                          <a:solidFill>
                            <a:schemeClr val="tx1">
                              <a:lumMod val="65000"/>
                              <a:lumOff val="35000"/>
                            </a:schemeClr>
                          </a:solidFill>
                          <a:effectLst/>
                          <a:latin typeface="Calibri" panose="020F0502020204030204" pitchFamily="34" charset="0"/>
                        </a:rPr>
                        <a:t> schedule</a:t>
                      </a:r>
                      <a:endParaRPr lang="en-CA" sz="1200" dirty="0" smtClean="0">
                        <a:solidFill>
                          <a:schemeClr val="tx1">
                            <a:lumMod val="65000"/>
                            <a:lumOff val="35000"/>
                          </a:schemeClr>
                        </a:solidFill>
                        <a:effectLst/>
                        <a:latin typeface="Calibri" panose="020F0502020204030204" pitchFamily="34" charset="0"/>
                      </a:endParaRPr>
                    </a:p>
                  </a:txBody>
                  <a:tcPr marL="61232" marR="61232" marT="0" marB="0" anchor="ctr"/>
                </a:tc>
              </a:tr>
              <a:tr h="612797">
                <a:tc>
                  <a:txBody>
                    <a:bodyPr/>
                    <a:lstStyle/>
                    <a:p>
                      <a:pPr algn="ctr">
                        <a:lnSpc>
                          <a:spcPct val="107000"/>
                        </a:lnSpc>
                        <a:spcAft>
                          <a:spcPts val="0"/>
                        </a:spcAft>
                      </a:pPr>
                      <a:r>
                        <a:rPr lang="en-CA" sz="1200" dirty="0">
                          <a:effectLst/>
                          <a:latin typeface="Calibri" panose="020F0502020204030204" pitchFamily="34" charset="0"/>
                        </a:rPr>
                        <a:t>Quebec</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a:txBody>
                    <a:bodyPr/>
                    <a:lstStyle/>
                    <a:p>
                      <a:pPr algn="ctr">
                        <a:lnSpc>
                          <a:spcPct val="107000"/>
                        </a:lnSpc>
                        <a:spcAft>
                          <a:spcPts val="0"/>
                        </a:spcAft>
                      </a:pPr>
                      <a:r>
                        <a:rPr lang="en-US" sz="12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September</a:t>
                      </a:r>
                      <a:r>
                        <a:rPr lang="en-US" sz="1200" baseline="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 2016</a:t>
                      </a:r>
                      <a:endParaRPr lang="en-CA" sz="12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CA" sz="1200" dirty="0" smtClean="0">
                          <a:solidFill>
                            <a:schemeClr val="tx1">
                              <a:lumMod val="65000"/>
                              <a:lumOff val="35000"/>
                            </a:schemeClr>
                          </a:solidFill>
                          <a:effectLst/>
                          <a:latin typeface="Calibri" panose="020F0502020204030204" pitchFamily="34" charset="0"/>
                        </a:rPr>
                        <a:t>Grade 4</a:t>
                      </a:r>
                      <a:endParaRPr lang="en-CA" sz="12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a:txBody>
                    <a:bodyPr/>
                    <a:lstStyle/>
                    <a:p>
                      <a:pPr algn="ctr">
                        <a:lnSpc>
                          <a:spcPct val="107000"/>
                        </a:lnSpc>
                        <a:spcAft>
                          <a:spcPts val="0"/>
                        </a:spcAft>
                      </a:pPr>
                      <a:r>
                        <a:rPr lang="en-CA" sz="12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2016-2017</a:t>
                      </a:r>
                      <a:endParaRPr lang="en-CA" sz="12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a:txBody>
                    <a:bodyPr/>
                    <a:lstStyle/>
                    <a:p>
                      <a:pPr algn="ctr">
                        <a:lnSpc>
                          <a:spcPct val="107000"/>
                        </a:lnSpc>
                        <a:spcAft>
                          <a:spcPts val="0"/>
                        </a:spcAft>
                      </a:pPr>
                      <a:r>
                        <a:rPr lang="en-CA" sz="12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44,999</a:t>
                      </a:r>
                      <a:endParaRPr lang="en-CA" sz="12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a:txBody>
                    <a:bodyPr/>
                    <a:lstStyle/>
                    <a:p>
                      <a:pPr algn="ctr">
                        <a:lnSpc>
                          <a:spcPct val="107000"/>
                        </a:lnSpc>
                        <a:spcAft>
                          <a:spcPts val="0"/>
                        </a:spcAft>
                      </a:pPr>
                      <a:r>
                        <a:rPr lang="en-US" sz="12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76.2%</a:t>
                      </a:r>
                      <a:endParaRPr lang="en-CA" sz="12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CA" sz="1200" baseline="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N/A at this time</a:t>
                      </a:r>
                    </a:p>
                  </a:txBody>
                  <a:tcPr marL="61232" marR="61232" marT="0" marB="0" anchor="ctr"/>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en-US" sz="1200" dirty="0" smtClean="0">
                          <a:solidFill>
                            <a:schemeClr val="tx1">
                              <a:lumMod val="65000"/>
                              <a:lumOff val="35000"/>
                            </a:schemeClr>
                          </a:solidFill>
                          <a:effectLst/>
                          <a:latin typeface="Calibri" panose="020F0502020204030204" pitchFamily="34" charset="0"/>
                        </a:rPr>
                        <a:t>Two-dose</a:t>
                      </a:r>
                      <a:r>
                        <a:rPr lang="en-US" sz="1200" baseline="0" dirty="0" smtClean="0">
                          <a:solidFill>
                            <a:schemeClr val="tx1">
                              <a:lumMod val="65000"/>
                              <a:lumOff val="35000"/>
                            </a:schemeClr>
                          </a:solidFill>
                          <a:effectLst/>
                          <a:latin typeface="Calibri" panose="020F0502020204030204" pitchFamily="34" charset="0"/>
                        </a:rPr>
                        <a:t> schedule</a:t>
                      </a:r>
                      <a:endParaRPr lang="en-CA" sz="1200" dirty="0" smtClean="0">
                        <a:solidFill>
                          <a:schemeClr val="tx1">
                            <a:lumMod val="65000"/>
                            <a:lumOff val="35000"/>
                          </a:schemeClr>
                        </a:solidFill>
                        <a:effectLst/>
                        <a:latin typeface="Calibri" panose="020F0502020204030204" pitchFamily="34" charset="0"/>
                      </a:endParaRPr>
                    </a:p>
                  </a:txBody>
                  <a:tcPr marL="61232" marR="61232" marT="0" marB="0" anchor="ctr"/>
                </a:tc>
              </a:tr>
            </a:tbl>
          </a:graphicData>
        </a:graphic>
      </p:graphicFrame>
      <p:sp>
        <p:nvSpPr>
          <p:cNvPr id="7" name="Rectangle 6"/>
          <p:cNvSpPr/>
          <p:nvPr/>
        </p:nvSpPr>
        <p:spPr>
          <a:xfrm>
            <a:off x="380999" y="5118874"/>
            <a:ext cx="4572000" cy="246221"/>
          </a:xfrm>
          <a:prstGeom prst="rect">
            <a:avLst/>
          </a:prstGeom>
        </p:spPr>
        <p:txBody>
          <a:bodyPr>
            <a:spAutoFit/>
          </a:bodyPr>
          <a:lstStyle/>
          <a:p>
            <a:pPr>
              <a:spcBef>
                <a:spcPts val="0"/>
              </a:spcBef>
            </a:pPr>
            <a:r>
              <a:rPr lang="en-US" sz="1000" dirty="0">
                <a:solidFill>
                  <a:schemeClr val="tx1">
                    <a:lumMod val="65000"/>
                    <a:lumOff val="35000"/>
                  </a:schemeClr>
                </a:solidFill>
                <a:latin typeface="Calibri" panose="020F0502020204030204" pitchFamily="34" charset="0"/>
              </a:rPr>
              <a:t>---- No information was provided at the time the data was collected</a:t>
            </a:r>
            <a:endParaRPr lang="en-CA" sz="1000" dirty="0">
              <a:solidFill>
                <a:schemeClr val="tx1">
                  <a:lumMod val="65000"/>
                  <a:lumOff val="35000"/>
                </a:schemeClr>
              </a:solidFill>
              <a:latin typeface="Calibri" panose="020F0502020204030204" pitchFamily="34" charset="0"/>
            </a:endParaRPr>
          </a:p>
        </p:txBody>
      </p:sp>
    </p:spTree>
    <p:extLst>
      <p:ext uri="{BB962C8B-B14F-4D97-AF65-F5344CB8AC3E}">
        <p14:creationId xmlns:p14="http://schemas.microsoft.com/office/powerpoint/2010/main" val="30523519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799" y="0"/>
            <a:ext cx="6934203" cy="990600"/>
          </a:xfrm>
        </p:spPr>
        <p:txBody>
          <a:bodyPr/>
          <a:lstStyle/>
          <a:p>
            <a:pPr algn="ctr"/>
            <a:r>
              <a:rPr lang="en-CA" sz="3200" b="1" dirty="0">
                <a:latin typeface="Calibri" panose="020F0502020204030204" pitchFamily="34" charset="0"/>
              </a:rPr>
              <a:t>Reported Rates for School-based HPV Immunization Programs for Boys, cont’d</a:t>
            </a:r>
            <a:endParaRPr lang="en-CA" sz="3200" dirty="0">
              <a:latin typeface="Calibri" panose="020F0502020204030204" pitchFamily="34" charset="0"/>
            </a:endParaRPr>
          </a:p>
        </p:txBody>
      </p:sp>
      <p:sp>
        <p:nvSpPr>
          <p:cNvPr id="3" name="Content Placeholder 2"/>
          <p:cNvSpPr>
            <a:spLocks noGrp="1"/>
          </p:cNvSpPr>
          <p:nvPr>
            <p:ph sz="quarter" idx="1"/>
          </p:nvPr>
        </p:nvSpPr>
        <p:spPr>
          <a:xfrm>
            <a:off x="454154" y="1453055"/>
            <a:ext cx="8308848" cy="528145"/>
          </a:xfrm>
        </p:spPr>
        <p:txBody>
          <a:bodyPr/>
          <a:lstStyle/>
          <a:p>
            <a:pPr marL="0" indent="0">
              <a:buNone/>
            </a:pPr>
            <a:r>
              <a:rPr lang="en-CA" sz="1400" dirty="0" smtClean="0">
                <a:solidFill>
                  <a:schemeClr val="tx1">
                    <a:lumMod val="65000"/>
                    <a:lumOff val="35000"/>
                  </a:schemeClr>
                </a:solidFill>
                <a:latin typeface="Calibri" panose="020F0502020204030204" pitchFamily="34" charset="0"/>
              </a:rPr>
              <a:t>Please </a:t>
            </a:r>
            <a:r>
              <a:rPr lang="en-CA" sz="1400" dirty="0">
                <a:solidFill>
                  <a:schemeClr val="tx1">
                    <a:lumMod val="65000"/>
                    <a:lumOff val="35000"/>
                  </a:schemeClr>
                </a:solidFill>
                <a:latin typeface="Calibri" panose="020F0502020204030204" pitchFamily="34" charset="0"/>
              </a:rPr>
              <a:t>verify and update the HPV vaccination uptake information for </a:t>
            </a:r>
            <a:r>
              <a:rPr lang="en-CA" sz="1400" dirty="0" smtClean="0">
                <a:solidFill>
                  <a:schemeClr val="tx1">
                    <a:lumMod val="65000"/>
                    <a:lumOff val="35000"/>
                  </a:schemeClr>
                </a:solidFill>
                <a:latin typeface="Calibri" panose="020F0502020204030204" pitchFamily="34" charset="0"/>
              </a:rPr>
              <a:t>boys for </a:t>
            </a:r>
            <a:r>
              <a:rPr lang="en-CA" sz="1400" dirty="0">
                <a:solidFill>
                  <a:schemeClr val="tx1">
                    <a:lumMod val="65000"/>
                    <a:lumOff val="35000"/>
                  </a:schemeClr>
                </a:solidFill>
                <a:latin typeface="Calibri" panose="020F0502020204030204" pitchFamily="34" charset="0"/>
              </a:rPr>
              <a:t>the </a:t>
            </a:r>
            <a:r>
              <a:rPr lang="en-CA" sz="1400" b="1" dirty="0">
                <a:solidFill>
                  <a:schemeClr val="tx1">
                    <a:lumMod val="65000"/>
                    <a:lumOff val="35000"/>
                  </a:schemeClr>
                </a:solidFill>
                <a:latin typeface="Calibri" panose="020F0502020204030204" pitchFamily="34" charset="0"/>
              </a:rPr>
              <a:t>2015/16</a:t>
            </a:r>
            <a:r>
              <a:rPr lang="en-CA" sz="1400" b="1" dirty="0" smtClean="0">
                <a:solidFill>
                  <a:schemeClr val="tx1">
                    <a:lumMod val="65000"/>
                    <a:lumOff val="35000"/>
                  </a:schemeClr>
                </a:solidFill>
                <a:latin typeface="Calibri" panose="020F0502020204030204" pitchFamily="34" charset="0"/>
              </a:rPr>
              <a:t> </a:t>
            </a:r>
            <a:r>
              <a:rPr lang="en-CA" sz="1400" b="1" dirty="0">
                <a:solidFill>
                  <a:schemeClr val="tx1">
                    <a:lumMod val="65000"/>
                    <a:lumOff val="35000"/>
                  </a:schemeClr>
                </a:solidFill>
                <a:latin typeface="Calibri" panose="020F0502020204030204" pitchFamily="34" charset="0"/>
              </a:rPr>
              <a:t>school year or most recent year possible </a:t>
            </a:r>
            <a:r>
              <a:rPr lang="en-CA" sz="1400" dirty="0">
                <a:solidFill>
                  <a:schemeClr val="tx1">
                    <a:lumMod val="65000"/>
                    <a:lumOff val="35000"/>
                  </a:schemeClr>
                </a:solidFill>
                <a:latin typeface="Calibri" panose="020F0502020204030204" pitchFamily="34" charset="0"/>
              </a:rPr>
              <a:t>in the table below. If vaccination rates are estimated, please indicate this in the table.</a:t>
            </a:r>
          </a:p>
          <a:p>
            <a:endParaRPr lang="en-CA" sz="1100" dirty="0" smtClean="0"/>
          </a:p>
          <a:p>
            <a:endParaRPr lang="en-CA" sz="1100" dirty="0"/>
          </a:p>
          <a:p>
            <a:endParaRPr lang="en-CA" sz="1100" dirty="0" smtClean="0"/>
          </a:p>
          <a:p>
            <a:endParaRPr lang="en-CA" sz="1100" dirty="0"/>
          </a:p>
          <a:p>
            <a:endParaRPr lang="en-CA" sz="1100" dirty="0" smtClean="0"/>
          </a:p>
          <a:p>
            <a:endParaRPr lang="en-CA" sz="1100" dirty="0"/>
          </a:p>
          <a:p>
            <a:endParaRPr lang="en-CA" sz="1100" dirty="0" smtClean="0"/>
          </a:p>
          <a:p>
            <a:endParaRPr lang="en-CA" sz="1100" dirty="0"/>
          </a:p>
          <a:p>
            <a:endParaRPr lang="en-CA" sz="1100" dirty="0" smtClean="0"/>
          </a:p>
          <a:p>
            <a:endParaRPr lang="en-CA" sz="1100" dirty="0"/>
          </a:p>
          <a:p>
            <a:pPr marL="0" indent="0">
              <a:buNone/>
            </a:pPr>
            <a:endParaRPr lang="en-CA" sz="1000" dirty="0" smtClean="0"/>
          </a:p>
          <a:p>
            <a:pPr marL="0" indent="0">
              <a:buNone/>
            </a:pPr>
            <a:endParaRPr lang="en-CA" sz="800" dirty="0" smtClean="0"/>
          </a:p>
          <a:p>
            <a:pPr marL="0" indent="0">
              <a:buNone/>
            </a:pPr>
            <a:endParaRPr lang="en-CA" sz="800" dirty="0"/>
          </a:p>
        </p:txBody>
      </p:sp>
      <p:graphicFrame>
        <p:nvGraphicFramePr>
          <p:cNvPr id="5" name="Table 4"/>
          <p:cNvGraphicFramePr>
            <a:graphicFrameLocks noGrp="1"/>
          </p:cNvGraphicFramePr>
          <p:nvPr>
            <p:extLst>
              <p:ext uri="{D42A27DB-BD31-4B8C-83A1-F6EECF244321}">
                <p14:modId xmlns:p14="http://schemas.microsoft.com/office/powerpoint/2010/main" val="2431639121"/>
              </p:ext>
            </p:extLst>
          </p:nvPr>
        </p:nvGraphicFramePr>
        <p:xfrm>
          <a:off x="304800" y="2057400"/>
          <a:ext cx="8458205" cy="3546192"/>
        </p:xfrm>
        <a:graphic>
          <a:graphicData uri="http://schemas.openxmlformats.org/drawingml/2006/table">
            <a:tbl>
              <a:tblPr firstRow="1" firstCol="1" bandRow="1">
                <a:tableStyleId>{5C22544A-7EE6-4342-B048-85BDC9FD1C3A}</a:tableStyleId>
              </a:tblPr>
              <a:tblGrid>
                <a:gridCol w="1601985"/>
                <a:gridCol w="1483568"/>
                <a:gridCol w="1029247"/>
                <a:gridCol w="1066800"/>
                <a:gridCol w="793458"/>
                <a:gridCol w="853580"/>
                <a:gridCol w="714389"/>
                <a:gridCol w="915178"/>
              </a:tblGrid>
              <a:tr h="1067638">
                <a:tc rowSpan="2">
                  <a:txBody>
                    <a:bodyPr/>
                    <a:lstStyle/>
                    <a:p>
                      <a:pPr algn="ctr">
                        <a:lnSpc>
                          <a:spcPct val="107000"/>
                        </a:lnSpc>
                        <a:spcAft>
                          <a:spcPts val="0"/>
                        </a:spcAft>
                      </a:pPr>
                      <a:r>
                        <a:rPr lang="en-CA" sz="1200" dirty="0">
                          <a:solidFill>
                            <a:schemeClr val="bg1"/>
                          </a:solidFill>
                          <a:effectLst/>
                          <a:latin typeface="Calibri" panose="020F0502020204030204" pitchFamily="34" charset="0"/>
                        </a:rPr>
                        <a:t>Province / Territory</a:t>
                      </a:r>
                      <a:endParaRPr lang="en-CA"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rowSpan="2">
                  <a:txBody>
                    <a:bodyPr/>
                    <a:lstStyle/>
                    <a:p>
                      <a:pPr algn="ctr">
                        <a:lnSpc>
                          <a:spcPct val="107000"/>
                        </a:lnSpc>
                        <a:spcAft>
                          <a:spcPts val="0"/>
                        </a:spcAft>
                      </a:pPr>
                      <a:r>
                        <a:rPr lang="en-CA" sz="1200" dirty="0">
                          <a:solidFill>
                            <a:schemeClr val="bg1"/>
                          </a:solidFill>
                          <a:effectLst/>
                          <a:latin typeface="Calibri" panose="020F0502020204030204" pitchFamily="34" charset="0"/>
                        </a:rPr>
                        <a:t>Date of First Implementation</a:t>
                      </a:r>
                      <a:endParaRPr lang="en-CA"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rowSpan="2">
                  <a:txBody>
                    <a:bodyPr/>
                    <a:lstStyle/>
                    <a:p>
                      <a:pPr algn="ctr">
                        <a:lnSpc>
                          <a:spcPct val="107000"/>
                        </a:lnSpc>
                        <a:spcAft>
                          <a:spcPts val="0"/>
                        </a:spcAft>
                      </a:pPr>
                      <a:r>
                        <a:rPr lang="en-CA" sz="1200" dirty="0">
                          <a:solidFill>
                            <a:schemeClr val="bg1"/>
                          </a:solidFill>
                          <a:effectLst/>
                          <a:latin typeface="Calibri" panose="020F0502020204030204" pitchFamily="34" charset="0"/>
                        </a:rPr>
                        <a:t>School </a:t>
                      </a:r>
                      <a:r>
                        <a:rPr lang="en-CA" sz="1200" dirty="0" smtClean="0">
                          <a:solidFill>
                            <a:schemeClr val="bg1"/>
                          </a:solidFill>
                          <a:effectLst/>
                          <a:latin typeface="Calibri" panose="020F0502020204030204" pitchFamily="34" charset="0"/>
                        </a:rPr>
                        <a:t>Grade When Immunization Given</a:t>
                      </a:r>
                      <a:endParaRPr lang="en-CA"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rowSpan="2">
                  <a:txBody>
                    <a:bodyPr/>
                    <a:lstStyle/>
                    <a:p>
                      <a:pPr algn="ctr">
                        <a:lnSpc>
                          <a:spcPct val="107000"/>
                        </a:lnSpc>
                        <a:spcAft>
                          <a:spcPts val="0"/>
                        </a:spcAft>
                      </a:pPr>
                      <a:r>
                        <a:rPr lang="en-CA" sz="1200" dirty="0">
                          <a:solidFill>
                            <a:schemeClr val="bg1"/>
                          </a:solidFill>
                          <a:effectLst/>
                          <a:latin typeface="Calibri" panose="020F0502020204030204" pitchFamily="34" charset="0"/>
                        </a:rPr>
                        <a:t>School </a:t>
                      </a:r>
                      <a:r>
                        <a:rPr lang="en-CA" sz="1200" dirty="0" smtClean="0">
                          <a:solidFill>
                            <a:schemeClr val="bg1"/>
                          </a:solidFill>
                          <a:effectLst/>
                          <a:latin typeface="Calibri" panose="020F0502020204030204" pitchFamily="34" charset="0"/>
                        </a:rPr>
                        <a:t>Year When Immunization Given</a:t>
                      </a:r>
                      <a:endParaRPr lang="en-CA"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rowSpan="2">
                  <a:txBody>
                    <a:bodyPr/>
                    <a:lstStyle/>
                    <a:p>
                      <a:pPr algn="ctr">
                        <a:lnSpc>
                          <a:spcPct val="107000"/>
                        </a:lnSpc>
                        <a:spcAft>
                          <a:spcPts val="0"/>
                        </a:spcAft>
                      </a:pPr>
                      <a:r>
                        <a:rPr lang="en-CA" sz="1200" dirty="0">
                          <a:solidFill>
                            <a:schemeClr val="bg1"/>
                          </a:solidFill>
                          <a:effectLst/>
                          <a:latin typeface="Calibri" panose="020F0502020204030204" pitchFamily="34" charset="0"/>
                        </a:rPr>
                        <a:t>Total Size of Eligible Cohort </a:t>
                      </a:r>
                      <a:r>
                        <a:rPr lang="en-CA" sz="1200" dirty="0" smtClean="0">
                          <a:solidFill>
                            <a:schemeClr val="bg1"/>
                          </a:solidFill>
                          <a:effectLst/>
                          <a:latin typeface="Calibri" panose="020F0502020204030204" pitchFamily="34" charset="0"/>
                        </a:rPr>
                        <a:t>(boys </a:t>
                      </a:r>
                      <a:r>
                        <a:rPr lang="en-CA" sz="1200" dirty="0">
                          <a:solidFill>
                            <a:schemeClr val="bg1"/>
                          </a:solidFill>
                          <a:effectLst/>
                          <a:latin typeface="Calibri" panose="020F0502020204030204" pitchFamily="34" charset="0"/>
                        </a:rPr>
                        <a:t>only)</a:t>
                      </a:r>
                      <a:endParaRPr lang="en-CA"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gridSpan="3">
                  <a:txBody>
                    <a:bodyPr/>
                    <a:lstStyle/>
                    <a:p>
                      <a:pPr algn="ctr">
                        <a:lnSpc>
                          <a:spcPct val="107000"/>
                        </a:lnSpc>
                        <a:spcAft>
                          <a:spcPts val="0"/>
                        </a:spcAft>
                      </a:pPr>
                      <a:r>
                        <a:rPr lang="en-CA" sz="1200" dirty="0">
                          <a:solidFill>
                            <a:schemeClr val="bg1"/>
                          </a:solidFill>
                          <a:effectLst/>
                          <a:latin typeface="Calibri" panose="020F0502020204030204" pitchFamily="34" charset="0"/>
                        </a:rPr>
                        <a:t>Immunization Uptake </a:t>
                      </a:r>
                    </a:p>
                    <a:p>
                      <a:pPr algn="ctr">
                        <a:lnSpc>
                          <a:spcPct val="107000"/>
                        </a:lnSpc>
                        <a:spcAft>
                          <a:spcPts val="0"/>
                        </a:spcAft>
                      </a:pPr>
                      <a:r>
                        <a:rPr lang="en-CA" sz="1200" dirty="0" smtClean="0">
                          <a:solidFill>
                            <a:schemeClr val="bg1"/>
                          </a:solidFill>
                          <a:effectLst/>
                          <a:latin typeface="Calibri" panose="020F0502020204030204" pitchFamily="34" charset="0"/>
                        </a:rPr>
                        <a:t>(boys only</a:t>
                      </a:r>
                      <a:r>
                        <a:rPr lang="en-CA" sz="1200" dirty="0">
                          <a:solidFill>
                            <a:schemeClr val="bg1"/>
                          </a:solidFill>
                          <a:effectLst/>
                          <a:latin typeface="Calibri" panose="020F0502020204030204" pitchFamily="34" charset="0"/>
                        </a:rPr>
                        <a:t>) </a:t>
                      </a:r>
                      <a:endParaRPr lang="en-CA"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hMerge="1">
                  <a:txBody>
                    <a:bodyPr/>
                    <a:lstStyle/>
                    <a:p>
                      <a:endParaRPr lang="en-CA"/>
                    </a:p>
                  </a:txBody>
                  <a:tcPr/>
                </a:tc>
                <a:tc hMerge="1">
                  <a:txBody>
                    <a:bodyPr/>
                    <a:lstStyle/>
                    <a:p>
                      <a:endParaRPr lang="en-CA"/>
                    </a:p>
                  </a:txBody>
                  <a:tcPr/>
                </a:tc>
              </a:tr>
              <a:tr h="100875">
                <a:tc vMerge="1">
                  <a:txBody>
                    <a:bodyPr/>
                    <a:lstStyle/>
                    <a:p>
                      <a:endParaRPr lang="en-CA"/>
                    </a:p>
                  </a:txBody>
                  <a:tcPr/>
                </a:tc>
                <a:tc vMerge="1">
                  <a:txBody>
                    <a:bodyPr/>
                    <a:lstStyle/>
                    <a:p>
                      <a:endParaRPr lang="en-CA"/>
                    </a:p>
                  </a:txBody>
                  <a:tcPr/>
                </a:tc>
                <a:tc vMerge="1">
                  <a:txBody>
                    <a:bodyPr/>
                    <a:lstStyle/>
                    <a:p>
                      <a:endParaRPr lang="en-CA"/>
                    </a:p>
                  </a:txBody>
                  <a:tcPr/>
                </a:tc>
                <a:tc vMerge="1">
                  <a:txBody>
                    <a:bodyPr/>
                    <a:lstStyle/>
                    <a:p>
                      <a:endParaRPr lang="en-CA"/>
                    </a:p>
                  </a:txBody>
                  <a:tcPr/>
                </a:tc>
                <a:tc vMerge="1">
                  <a:txBody>
                    <a:bodyPr/>
                    <a:lstStyle/>
                    <a:p>
                      <a:endParaRPr lang="en-CA"/>
                    </a:p>
                  </a:txBody>
                  <a:tcPr/>
                </a:tc>
                <a:tc>
                  <a:txBody>
                    <a:bodyPr/>
                    <a:lstStyle/>
                    <a:p>
                      <a:pPr algn="ctr">
                        <a:lnSpc>
                          <a:spcPct val="107000"/>
                        </a:lnSpc>
                        <a:spcAft>
                          <a:spcPts val="0"/>
                        </a:spcAft>
                      </a:pPr>
                      <a:r>
                        <a:rPr lang="en-CA" sz="1200" dirty="0">
                          <a:solidFill>
                            <a:schemeClr val="bg1"/>
                          </a:solidFill>
                          <a:effectLst/>
                          <a:latin typeface="Calibri" panose="020F0502020204030204" pitchFamily="34" charset="0"/>
                        </a:rPr>
                        <a:t>1st dose</a:t>
                      </a:r>
                      <a:endParaRPr lang="en-CA"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solidFill>
                      <a:schemeClr val="accent1"/>
                    </a:solidFill>
                  </a:tcPr>
                </a:tc>
                <a:tc>
                  <a:txBody>
                    <a:bodyPr/>
                    <a:lstStyle/>
                    <a:p>
                      <a:pPr algn="ctr">
                        <a:lnSpc>
                          <a:spcPct val="107000"/>
                        </a:lnSpc>
                        <a:spcAft>
                          <a:spcPts val="0"/>
                        </a:spcAft>
                      </a:pPr>
                      <a:r>
                        <a:rPr lang="en-CA" sz="1200" dirty="0">
                          <a:solidFill>
                            <a:schemeClr val="bg1"/>
                          </a:solidFill>
                          <a:effectLst/>
                          <a:latin typeface="Calibri" panose="020F0502020204030204" pitchFamily="34" charset="0"/>
                        </a:rPr>
                        <a:t>2nd dose</a:t>
                      </a:r>
                      <a:endParaRPr lang="en-CA"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solidFill>
                      <a:schemeClr val="accent1"/>
                    </a:solidFill>
                  </a:tcPr>
                </a:tc>
                <a:tc>
                  <a:txBody>
                    <a:bodyPr/>
                    <a:lstStyle/>
                    <a:p>
                      <a:pPr algn="ctr">
                        <a:lnSpc>
                          <a:spcPct val="107000"/>
                        </a:lnSpc>
                        <a:spcAft>
                          <a:spcPts val="0"/>
                        </a:spcAft>
                      </a:pPr>
                      <a:r>
                        <a:rPr lang="en-CA" sz="1200" dirty="0">
                          <a:solidFill>
                            <a:schemeClr val="bg1"/>
                          </a:solidFill>
                          <a:effectLst/>
                          <a:latin typeface="Calibri" panose="020F0502020204030204" pitchFamily="34" charset="0"/>
                        </a:rPr>
                        <a:t>3rd </a:t>
                      </a:r>
                      <a:r>
                        <a:rPr lang="en-CA" sz="1200" dirty="0" smtClean="0">
                          <a:solidFill>
                            <a:schemeClr val="bg1"/>
                          </a:solidFill>
                          <a:effectLst/>
                          <a:latin typeface="Calibri" panose="020F0502020204030204" pitchFamily="34" charset="0"/>
                        </a:rPr>
                        <a:t>dose (if applicable)</a:t>
                      </a:r>
                      <a:endParaRPr lang="en-CA"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solidFill>
                      <a:schemeClr val="accent1"/>
                    </a:solidFill>
                  </a:tcPr>
                </a:tc>
              </a:tr>
              <a:tr h="538416">
                <a:tc>
                  <a:txBody>
                    <a:bodyPr/>
                    <a:lstStyle/>
                    <a:p>
                      <a:pPr algn="ctr">
                        <a:lnSpc>
                          <a:spcPct val="107000"/>
                        </a:lnSpc>
                        <a:spcAft>
                          <a:spcPts val="0"/>
                        </a:spcAft>
                      </a:pPr>
                      <a:r>
                        <a:rPr lang="en-CA" sz="1200" dirty="0">
                          <a:effectLst/>
                          <a:latin typeface="Calibri" panose="020F0502020204030204" pitchFamily="34" charset="0"/>
                        </a:rPr>
                        <a:t>New Brunswick</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a:txBody>
                    <a:bodyPr/>
                    <a:lstStyle/>
                    <a:p>
                      <a:pPr algn="ctr">
                        <a:lnSpc>
                          <a:spcPct val="107000"/>
                        </a:lnSpc>
                        <a:spcAft>
                          <a:spcPts val="0"/>
                        </a:spcAft>
                      </a:pPr>
                      <a:r>
                        <a:rPr lang="en-US" sz="12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September</a:t>
                      </a:r>
                      <a:r>
                        <a:rPr lang="en-US" sz="1200" baseline="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 2017</a:t>
                      </a:r>
                      <a:endParaRPr lang="en-CA" sz="12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a:txBody>
                    <a:bodyPr/>
                    <a:lstStyle/>
                    <a:p>
                      <a:pPr algn="ctr">
                        <a:lnSpc>
                          <a:spcPct val="107000"/>
                        </a:lnSpc>
                        <a:spcAft>
                          <a:spcPts val="0"/>
                        </a:spcAft>
                      </a:pPr>
                      <a:r>
                        <a:rPr lang="en-US" sz="12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Grade 7</a:t>
                      </a:r>
                      <a:endParaRPr lang="en-CA" sz="12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a:txBody>
                    <a:bodyPr/>
                    <a:lstStyle/>
                    <a:p>
                      <a:pPr algn="ctr">
                        <a:lnSpc>
                          <a:spcPct val="107000"/>
                        </a:lnSpc>
                        <a:spcAft>
                          <a:spcPts val="0"/>
                        </a:spcAft>
                      </a:pPr>
                      <a:r>
                        <a:rPr lang="en-US" sz="120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a:t>
                      </a:r>
                      <a:endParaRPr lang="en-CA" sz="12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a:txBody>
                    <a:bodyPr/>
                    <a:lstStyle/>
                    <a:p>
                      <a:pPr algn="ctr">
                        <a:lnSpc>
                          <a:spcPct val="107000"/>
                        </a:lnSpc>
                        <a:spcAft>
                          <a:spcPts val="0"/>
                        </a:spcAft>
                      </a:pPr>
                      <a:r>
                        <a:rPr lang="en-US" sz="120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a:t>
                      </a:r>
                      <a:endParaRPr lang="en-CA" sz="12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a:txBody>
                    <a:bodyPr/>
                    <a:lstStyle/>
                    <a:p>
                      <a:pPr algn="ctr">
                        <a:lnSpc>
                          <a:spcPct val="107000"/>
                        </a:lnSpc>
                        <a:spcAft>
                          <a:spcPts val="0"/>
                        </a:spcAft>
                      </a:pPr>
                      <a:r>
                        <a:rPr lang="en-US" sz="120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a:t>
                      </a:r>
                      <a:endParaRPr lang="en-CA" sz="12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a:txBody>
                    <a:bodyPr/>
                    <a:lstStyle/>
                    <a:p>
                      <a:pPr algn="ctr">
                        <a:lnSpc>
                          <a:spcPct val="107000"/>
                        </a:lnSpc>
                        <a:spcAft>
                          <a:spcPts val="0"/>
                        </a:spcAft>
                      </a:pPr>
                      <a:r>
                        <a:rPr lang="en-US" sz="120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a:t>
                      </a:r>
                      <a:endParaRPr lang="en-CA" sz="12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a:txBody>
                    <a:bodyPr/>
                    <a:lstStyle/>
                    <a:p>
                      <a:pPr algn="ctr">
                        <a:lnSpc>
                          <a:spcPct val="107000"/>
                        </a:lnSpc>
                        <a:spcAft>
                          <a:spcPts val="0"/>
                        </a:spcAft>
                      </a:pPr>
                      <a:r>
                        <a:rPr lang="en-US" sz="12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a:t>
                      </a:r>
                      <a:endParaRPr lang="en-CA" sz="12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r>
              <a:tr h="471892">
                <a:tc>
                  <a:txBody>
                    <a:bodyPr/>
                    <a:lstStyle/>
                    <a:p>
                      <a:pPr algn="ctr">
                        <a:lnSpc>
                          <a:spcPct val="107000"/>
                        </a:lnSpc>
                        <a:spcAft>
                          <a:spcPts val="0"/>
                        </a:spcAft>
                      </a:pPr>
                      <a:r>
                        <a:rPr lang="en-CA" sz="1200" dirty="0">
                          <a:effectLst/>
                          <a:latin typeface="Calibri" panose="020F0502020204030204" pitchFamily="34" charset="0"/>
                        </a:rPr>
                        <a:t>Nova Scotia</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a:txBody>
                    <a:bodyPr/>
                    <a:lstStyle/>
                    <a:p>
                      <a:pPr algn="ctr">
                        <a:lnSpc>
                          <a:spcPct val="107000"/>
                        </a:lnSpc>
                        <a:spcAft>
                          <a:spcPts val="0"/>
                        </a:spcAft>
                      </a:pPr>
                      <a:r>
                        <a:rPr lang="en-US" sz="12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September 2015</a:t>
                      </a:r>
                      <a:endParaRPr lang="en-CA" sz="12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a:txBody>
                    <a:bodyPr/>
                    <a:lstStyle/>
                    <a:p>
                      <a:pPr algn="ctr">
                        <a:lnSpc>
                          <a:spcPct val="107000"/>
                        </a:lnSpc>
                        <a:spcAft>
                          <a:spcPts val="0"/>
                        </a:spcAft>
                      </a:pPr>
                      <a:r>
                        <a:rPr lang="en-US" sz="12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Grade 7</a:t>
                      </a:r>
                      <a:endParaRPr lang="en-CA" sz="12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a:txBody>
                    <a:bodyPr/>
                    <a:lstStyle/>
                    <a:p>
                      <a:pPr algn="ctr">
                        <a:lnSpc>
                          <a:spcPct val="107000"/>
                        </a:lnSpc>
                        <a:spcAft>
                          <a:spcPts val="0"/>
                        </a:spcAft>
                      </a:pPr>
                      <a:r>
                        <a:rPr lang="en-US" sz="12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a:t>
                      </a:r>
                      <a:endParaRPr lang="en-CA" sz="12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a:txBody>
                    <a:bodyPr/>
                    <a:lstStyle/>
                    <a:p>
                      <a:pPr algn="ctr">
                        <a:lnSpc>
                          <a:spcPct val="107000"/>
                        </a:lnSpc>
                        <a:spcAft>
                          <a:spcPts val="0"/>
                        </a:spcAft>
                      </a:pPr>
                      <a:r>
                        <a:rPr lang="en-US" sz="12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a:t>
                      </a:r>
                      <a:endParaRPr lang="en-CA" sz="12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a:txBody>
                    <a:bodyPr/>
                    <a:lstStyle/>
                    <a:p>
                      <a:pPr algn="ctr">
                        <a:lnSpc>
                          <a:spcPct val="107000"/>
                        </a:lnSpc>
                        <a:spcAft>
                          <a:spcPts val="0"/>
                        </a:spcAft>
                      </a:pPr>
                      <a:r>
                        <a:rPr lang="en-US" sz="12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a:t>
                      </a:r>
                      <a:endParaRPr lang="en-CA" sz="12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a:txBody>
                    <a:bodyPr/>
                    <a:lstStyle/>
                    <a:p>
                      <a:pPr algn="ctr">
                        <a:lnSpc>
                          <a:spcPct val="107000"/>
                        </a:lnSpc>
                        <a:spcAft>
                          <a:spcPts val="0"/>
                        </a:spcAft>
                      </a:pPr>
                      <a:r>
                        <a:rPr lang="en-US" sz="12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a:t>
                      </a:r>
                      <a:endParaRPr lang="en-CA" sz="12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a:txBody>
                    <a:bodyPr/>
                    <a:lstStyle/>
                    <a:p>
                      <a:pPr algn="ctr">
                        <a:lnSpc>
                          <a:spcPct val="107000"/>
                        </a:lnSpc>
                        <a:spcAft>
                          <a:spcPts val="0"/>
                        </a:spcAft>
                      </a:pPr>
                      <a:r>
                        <a:rPr lang="en-US" sz="12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Two-dose</a:t>
                      </a:r>
                      <a:r>
                        <a:rPr lang="en-US" sz="1200" baseline="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 schedule</a:t>
                      </a:r>
                      <a:endParaRPr lang="en-CA" sz="12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r>
              <a:tr h="538416">
                <a:tc>
                  <a:txBody>
                    <a:bodyPr/>
                    <a:lstStyle/>
                    <a:p>
                      <a:pPr algn="ctr">
                        <a:lnSpc>
                          <a:spcPct val="107000"/>
                        </a:lnSpc>
                        <a:spcAft>
                          <a:spcPts val="0"/>
                        </a:spcAft>
                      </a:pPr>
                      <a:r>
                        <a:rPr lang="en-CA" sz="1200" dirty="0">
                          <a:effectLst/>
                          <a:latin typeface="Calibri" panose="020F0502020204030204" pitchFamily="34" charset="0"/>
                        </a:rPr>
                        <a:t>Prince Edward </a:t>
                      </a:r>
                      <a:r>
                        <a:rPr lang="en-CA" sz="1200" dirty="0" smtClean="0">
                          <a:effectLst/>
                          <a:latin typeface="Calibri" panose="020F0502020204030204" pitchFamily="34" charset="0"/>
                        </a:rPr>
                        <a:t>Island</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a:txBody>
                    <a:bodyPr/>
                    <a:lstStyle/>
                    <a:p>
                      <a:pPr algn="ctr">
                        <a:lnSpc>
                          <a:spcPct val="107000"/>
                        </a:lnSpc>
                        <a:spcAft>
                          <a:spcPts val="0"/>
                        </a:spcAft>
                      </a:pPr>
                      <a:r>
                        <a:rPr lang="en-US" sz="12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September</a:t>
                      </a:r>
                      <a:r>
                        <a:rPr lang="en-US" sz="1200" baseline="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 </a:t>
                      </a:r>
                      <a:r>
                        <a:rPr lang="en-US" sz="12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2013</a:t>
                      </a:r>
                      <a:endParaRPr lang="en-CA" sz="12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a:txBody>
                    <a:bodyPr/>
                    <a:lstStyle/>
                    <a:p>
                      <a:pPr algn="ctr">
                        <a:lnSpc>
                          <a:spcPct val="107000"/>
                        </a:lnSpc>
                        <a:spcAft>
                          <a:spcPts val="0"/>
                        </a:spcAft>
                      </a:pPr>
                      <a:r>
                        <a:rPr lang="en-US" sz="12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Grade 6</a:t>
                      </a:r>
                      <a:endParaRPr lang="en-CA" sz="12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2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a:t>
                      </a:r>
                      <a:endParaRPr lang="en-CA" sz="12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2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a:t>
                      </a:r>
                      <a:endParaRPr lang="en-CA" sz="12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2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a:t>
                      </a:r>
                      <a:endParaRPr lang="en-CA" sz="12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2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a:t>
                      </a:r>
                      <a:endParaRPr lang="en-CA" sz="12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2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a:t>
                      </a:r>
                      <a:endParaRPr lang="en-CA" sz="12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r>
              <a:tr h="538416">
                <a:tc>
                  <a:txBody>
                    <a:bodyPr/>
                    <a:lstStyle/>
                    <a:p>
                      <a:pPr algn="ctr">
                        <a:lnSpc>
                          <a:spcPct val="107000"/>
                        </a:lnSpc>
                        <a:spcAft>
                          <a:spcPts val="0"/>
                        </a:spcAft>
                      </a:pPr>
                      <a:r>
                        <a:rPr lang="en-CA" sz="1200" b="1" dirty="0">
                          <a:effectLst/>
                          <a:latin typeface="Calibri" panose="020F0502020204030204" pitchFamily="34" charset="0"/>
                        </a:rPr>
                        <a:t>Newfoundland and Labrador</a:t>
                      </a:r>
                      <a:endParaRPr lang="en-CA"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a:txBody>
                    <a:bodyPr/>
                    <a:lstStyle/>
                    <a:p>
                      <a:pPr algn="ctr">
                        <a:lnSpc>
                          <a:spcPct val="107000"/>
                        </a:lnSpc>
                        <a:spcAft>
                          <a:spcPts val="0"/>
                        </a:spcAft>
                      </a:pPr>
                      <a:r>
                        <a:rPr lang="en-US" sz="1200" b="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September 2017</a:t>
                      </a:r>
                      <a:endParaRPr lang="en-CA" sz="1200" b="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a:txBody>
                    <a:bodyPr/>
                    <a:lstStyle/>
                    <a:p>
                      <a:pPr algn="ctr">
                        <a:lnSpc>
                          <a:spcPct val="107000"/>
                        </a:lnSpc>
                        <a:spcAft>
                          <a:spcPts val="0"/>
                        </a:spcAft>
                      </a:pPr>
                      <a:r>
                        <a:rPr lang="en-US" sz="1200" b="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Grade 6</a:t>
                      </a:r>
                      <a:endParaRPr lang="en-CA" sz="1200" b="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a:txBody>
                    <a:bodyPr/>
                    <a:lstStyle/>
                    <a:p>
                      <a:pPr algn="ctr">
                        <a:lnSpc>
                          <a:spcPct val="107000"/>
                        </a:lnSpc>
                        <a:spcAft>
                          <a:spcPts val="0"/>
                        </a:spcAft>
                      </a:pPr>
                      <a:r>
                        <a:rPr lang="en-US" sz="12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2017-2018</a:t>
                      </a:r>
                      <a:endParaRPr lang="en-CA" sz="12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a:txBody>
                    <a:bodyPr/>
                    <a:lstStyle/>
                    <a:p>
                      <a:pPr algn="ctr">
                        <a:lnSpc>
                          <a:spcPct val="107000"/>
                        </a:lnSpc>
                        <a:spcAft>
                          <a:spcPts val="0"/>
                        </a:spcAft>
                      </a:pPr>
                      <a:r>
                        <a:rPr lang="en-US" sz="12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2,700</a:t>
                      </a:r>
                      <a:endParaRPr lang="en-CA" sz="12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a:txBody>
                    <a:bodyPr/>
                    <a:lstStyle/>
                    <a:p>
                      <a:pPr algn="ctr">
                        <a:lnSpc>
                          <a:spcPct val="107000"/>
                        </a:lnSpc>
                        <a:spcAft>
                          <a:spcPts val="0"/>
                        </a:spcAft>
                      </a:pPr>
                      <a:r>
                        <a:rPr lang="en-US" sz="12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a:t>
                      </a:r>
                      <a:endParaRPr lang="en-CA" sz="12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a:txBody>
                    <a:bodyPr/>
                    <a:lstStyle/>
                    <a:p>
                      <a:pPr algn="ctr">
                        <a:lnSpc>
                          <a:spcPct val="107000"/>
                        </a:lnSpc>
                        <a:spcAft>
                          <a:spcPts val="0"/>
                        </a:spcAft>
                      </a:pPr>
                      <a:r>
                        <a:rPr lang="en-US" sz="12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a:t>
                      </a:r>
                      <a:endParaRPr lang="en-CA" sz="12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c>
                  <a:txBody>
                    <a:bodyPr/>
                    <a:lstStyle/>
                    <a:p>
                      <a:pPr algn="ctr">
                        <a:lnSpc>
                          <a:spcPct val="107000"/>
                        </a:lnSpc>
                        <a:spcAft>
                          <a:spcPts val="0"/>
                        </a:spcAft>
                      </a:pPr>
                      <a:r>
                        <a:rPr lang="en-US" sz="12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a:t>
                      </a:r>
                      <a:endParaRPr lang="en-CA" sz="12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32" marR="61232" marT="0" marB="0" anchor="ctr"/>
                </a:tc>
              </a:tr>
            </a:tbl>
          </a:graphicData>
        </a:graphic>
      </p:graphicFrame>
      <p:sp>
        <p:nvSpPr>
          <p:cNvPr id="6" name="Rectangle 5"/>
          <p:cNvSpPr/>
          <p:nvPr/>
        </p:nvSpPr>
        <p:spPr>
          <a:xfrm>
            <a:off x="271818" y="5679793"/>
            <a:ext cx="4572000" cy="246221"/>
          </a:xfrm>
          <a:prstGeom prst="rect">
            <a:avLst/>
          </a:prstGeom>
        </p:spPr>
        <p:txBody>
          <a:bodyPr>
            <a:spAutoFit/>
          </a:bodyPr>
          <a:lstStyle/>
          <a:p>
            <a:pPr>
              <a:spcBef>
                <a:spcPts val="0"/>
              </a:spcBef>
            </a:pPr>
            <a:r>
              <a:rPr lang="en-US" sz="1000" dirty="0">
                <a:solidFill>
                  <a:schemeClr val="tx1">
                    <a:lumMod val="65000"/>
                    <a:lumOff val="35000"/>
                  </a:schemeClr>
                </a:solidFill>
                <a:latin typeface="Calibri" panose="020F0502020204030204" pitchFamily="34" charset="0"/>
              </a:rPr>
              <a:t>---- No information was provided at the time the data was collected</a:t>
            </a:r>
            <a:endParaRPr lang="en-CA" sz="1000" dirty="0">
              <a:solidFill>
                <a:schemeClr val="tx1">
                  <a:lumMod val="65000"/>
                  <a:lumOff val="35000"/>
                </a:schemeClr>
              </a:solidFill>
              <a:latin typeface="Calibri" panose="020F0502020204030204" pitchFamily="34" charset="0"/>
            </a:endParaRPr>
          </a:p>
        </p:txBody>
      </p:sp>
    </p:spTree>
    <p:extLst>
      <p:ext uri="{BB962C8B-B14F-4D97-AF65-F5344CB8AC3E}">
        <p14:creationId xmlns:p14="http://schemas.microsoft.com/office/powerpoint/2010/main" val="220371286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0"/>
            <a:ext cx="7467600" cy="990600"/>
          </a:xfrm>
        </p:spPr>
        <p:txBody>
          <a:bodyPr/>
          <a:lstStyle/>
          <a:p>
            <a:r>
              <a:rPr lang="en-CA" sz="3200" b="1" dirty="0" smtClean="0">
                <a:latin typeface="Calibri" panose="020F0502020204030204" pitchFamily="34" charset="0"/>
              </a:rPr>
              <a:t>Publicly-funded HPV Immunization Programs: Extended Eligibility Component</a:t>
            </a:r>
            <a:endParaRPr lang="en-CA" sz="3200" b="1" dirty="0">
              <a:latin typeface="Calibri" panose="020F0502020204030204" pitchFamily="34" charset="0"/>
            </a:endParaRPr>
          </a:p>
        </p:txBody>
      </p:sp>
      <p:graphicFrame>
        <p:nvGraphicFramePr>
          <p:cNvPr id="6" name="Group 82"/>
          <p:cNvGraphicFramePr>
            <a:graphicFrameLocks/>
          </p:cNvGraphicFramePr>
          <p:nvPr>
            <p:extLst>
              <p:ext uri="{D42A27DB-BD31-4B8C-83A1-F6EECF244321}">
                <p14:modId xmlns:p14="http://schemas.microsoft.com/office/powerpoint/2010/main" val="1691540515"/>
              </p:ext>
            </p:extLst>
          </p:nvPr>
        </p:nvGraphicFramePr>
        <p:xfrm>
          <a:off x="76198" y="1618593"/>
          <a:ext cx="8991600" cy="3928442"/>
        </p:xfrm>
        <a:graphic>
          <a:graphicData uri="http://schemas.openxmlformats.org/drawingml/2006/table">
            <a:tbl>
              <a:tblPr/>
              <a:tblGrid>
                <a:gridCol w="1066801"/>
                <a:gridCol w="1391527"/>
                <a:gridCol w="1427873"/>
                <a:gridCol w="1371600"/>
                <a:gridCol w="2209800"/>
                <a:gridCol w="1523999"/>
              </a:tblGrid>
              <a:tr h="492969">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000" b="1" i="0" u="none" strike="noStrike" cap="none" normalizeH="0" baseline="0" dirty="0" smtClean="0">
                          <a:ln>
                            <a:noFill/>
                          </a:ln>
                          <a:solidFill>
                            <a:schemeClr val="bg1"/>
                          </a:solidFill>
                          <a:effectLst/>
                          <a:latin typeface="Calibri" panose="020F0502020204030204" pitchFamily="34" charset="0"/>
                          <a:ea typeface="ヒラギノ角ゴ Pro W3" charset="-128"/>
                        </a:rPr>
                        <a:t>Province/</a:t>
                      </a:r>
                    </a:p>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000" b="1" i="0" u="none" strike="noStrike" cap="none" normalizeH="0" baseline="0" dirty="0" smtClean="0">
                          <a:ln>
                            <a:noFill/>
                          </a:ln>
                          <a:solidFill>
                            <a:schemeClr val="bg1"/>
                          </a:solidFill>
                          <a:effectLst/>
                          <a:latin typeface="Calibri" panose="020F0502020204030204" pitchFamily="34" charset="0"/>
                          <a:ea typeface="ヒラギノ角ゴ Pro W3" charset="-128"/>
                        </a:rPr>
                        <a:t>Territory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AC"/>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000" b="1" i="0" u="none" strike="noStrike" cap="none" normalizeH="0" baseline="0" dirty="0" smtClean="0">
                          <a:ln>
                            <a:noFill/>
                          </a:ln>
                          <a:solidFill>
                            <a:schemeClr val="bg1"/>
                          </a:solidFill>
                          <a:effectLst/>
                          <a:latin typeface="Calibri" panose="020F0502020204030204" pitchFamily="34" charset="0"/>
                          <a:ea typeface="ヒラギノ角ゴ Pro W3" charset="-128"/>
                        </a:rPr>
                        <a:t>Is there an extended eligibility component (Yes/No)?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AC"/>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000" b="1" i="0" u="none" strike="noStrike" cap="none" normalizeH="0" baseline="0" dirty="0" smtClean="0">
                          <a:ln>
                            <a:noFill/>
                          </a:ln>
                          <a:solidFill>
                            <a:schemeClr val="bg1"/>
                          </a:solidFill>
                          <a:effectLst/>
                          <a:latin typeface="Calibri" panose="020F0502020204030204" pitchFamily="34" charset="0"/>
                          <a:ea typeface="ヒラギノ角ゴ Pro W3" charset="-128"/>
                        </a:rPr>
                        <a:t>Start Date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AC"/>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000" b="1" i="0" u="none" strike="noStrike" cap="none" normalizeH="0" baseline="0" dirty="0" smtClean="0">
                          <a:ln>
                            <a:noFill/>
                          </a:ln>
                          <a:solidFill>
                            <a:schemeClr val="bg1"/>
                          </a:solidFill>
                          <a:effectLst/>
                          <a:latin typeface="Calibri" panose="020F0502020204030204" pitchFamily="34" charset="0"/>
                          <a:ea typeface="ヒラギノ角ゴ Pro W3" charset="-128"/>
                        </a:rPr>
                        <a:t>End Date</a:t>
                      </a:r>
                    </a:p>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000" b="1" i="0" u="none" strike="noStrike" cap="none" normalizeH="0" baseline="0" dirty="0" smtClean="0">
                          <a:ln>
                            <a:noFill/>
                          </a:ln>
                          <a:solidFill>
                            <a:schemeClr val="bg1"/>
                          </a:solidFill>
                          <a:effectLst/>
                          <a:latin typeface="Calibri" panose="020F0502020204030204" pitchFamily="34" charset="0"/>
                          <a:ea typeface="ヒラギノ角ゴ Pro W3" charset="-128"/>
                        </a:rPr>
                        <a:t>(if applicable)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AC"/>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000" b="1" i="0" u="none" strike="noStrike" cap="none" normalizeH="0" baseline="0" dirty="0" smtClean="0">
                          <a:ln>
                            <a:noFill/>
                          </a:ln>
                          <a:solidFill>
                            <a:schemeClr val="bg1"/>
                          </a:solidFill>
                          <a:effectLst/>
                          <a:latin typeface="Calibri" panose="020F0502020204030204" pitchFamily="34" charset="0"/>
                          <a:ea typeface="ヒラギノ角ゴ Pro W3" charset="-128"/>
                        </a:rPr>
                        <a:t>Target Population</a:t>
                      </a:r>
                    </a:p>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000" b="1" i="0" u="none" strike="noStrike" cap="none" normalizeH="0" baseline="0" dirty="0" smtClean="0">
                          <a:ln>
                            <a:noFill/>
                          </a:ln>
                          <a:solidFill>
                            <a:schemeClr val="bg1"/>
                          </a:solidFill>
                          <a:effectLst/>
                          <a:latin typeface="Calibri" panose="020F0502020204030204" pitchFamily="34" charset="0"/>
                          <a:ea typeface="ヒラギノ角ゴ Pro W3" charset="-128"/>
                        </a:rPr>
                        <a:t>(age range/eligibility criteria)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AC"/>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000" b="1" i="0" u="none" strike="noStrike" cap="none" normalizeH="0" baseline="0" dirty="0" smtClean="0">
                          <a:ln>
                            <a:noFill/>
                          </a:ln>
                          <a:solidFill>
                            <a:schemeClr val="bg1"/>
                          </a:solidFill>
                          <a:effectLst/>
                          <a:latin typeface="Calibri" panose="020F0502020204030204" pitchFamily="34" charset="0"/>
                          <a:ea typeface="ヒラギノ角ゴ Pro W3" charset="-128"/>
                        </a:rPr>
                        <a:t>Location (i.e. pharmacist, public health unit, etc.)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AC"/>
                    </a:solidFill>
                  </a:tcPr>
                </a:tc>
              </a:tr>
              <a:tr h="201654">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000" b="1" i="0" u="none" strike="noStrike" cap="none" normalizeH="0" baseline="0" dirty="0" smtClean="0">
                          <a:ln>
                            <a:noFill/>
                          </a:ln>
                          <a:solidFill>
                            <a:schemeClr val="bg1"/>
                          </a:solidFill>
                          <a:effectLst/>
                          <a:latin typeface="Calibri" panose="020F0502020204030204" pitchFamily="34" charset="0"/>
                          <a:ea typeface="ヒラギノ角ゴ Pro W3" charset="-128"/>
                        </a:rPr>
                        <a:t>Nunavut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AC"/>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lang="en-US" sz="1000" dirty="0" smtClean="0">
                          <a:solidFill>
                            <a:schemeClr val="tx1">
                              <a:lumMod val="65000"/>
                              <a:lumOff val="35000"/>
                            </a:schemeClr>
                          </a:solidFill>
                          <a:latin typeface="Calibri" panose="020F0502020204030204" pitchFamily="34" charset="0"/>
                        </a:rPr>
                        <a:t>Yes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lang="en-US" sz="1000" dirty="0" smtClean="0">
                          <a:solidFill>
                            <a:srgbClr val="00B050"/>
                          </a:solidFill>
                          <a:latin typeface="Calibri" panose="020F0502020204030204"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lang="en-US" sz="1000" dirty="0" smtClean="0">
                          <a:solidFill>
                            <a:srgbClr val="00B050"/>
                          </a:solidFill>
                          <a:latin typeface="Calibri" panose="020F0502020204030204"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lang="en-US" sz="1000" dirty="0" smtClean="0">
                          <a:solidFill>
                            <a:schemeClr val="tx1">
                              <a:lumMod val="65000"/>
                              <a:lumOff val="35000"/>
                            </a:schemeClr>
                          </a:solidFill>
                          <a:latin typeface="Calibri" panose="020F0502020204030204" pitchFamily="34" charset="0"/>
                        </a:rPr>
                        <a:t>Females born after 1998 are eligible to receive the vaccine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lang="en-US" sz="1000" dirty="0" smtClean="0">
                          <a:solidFill>
                            <a:schemeClr val="tx1">
                              <a:lumMod val="65000"/>
                              <a:lumOff val="35000"/>
                            </a:schemeClr>
                          </a:solidFill>
                          <a:latin typeface="Calibri" panose="020F0502020204030204" pitchFamily="34" charset="0"/>
                        </a:rPr>
                        <a:t>Public health clinic,</a:t>
                      </a:r>
                      <a:r>
                        <a:rPr lang="en-US" sz="1000" baseline="0" dirty="0" smtClean="0">
                          <a:solidFill>
                            <a:schemeClr val="tx1">
                              <a:lumMod val="65000"/>
                              <a:lumOff val="35000"/>
                            </a:schemeClr>
                          </a:solidFill>
                          <a:latin typeface="Calibri" panose="020F0502020204030204" pitchFamily="34" charset="0"/>
                        </a:rPr>
                        <a:t> health centre </a:t>
                      </a:r>
                      <a:endParaRPr lang="en-US" sz="1000" dirty="0" smtClean="0">
                        <a:solidFill>
                          <a:schemeClr val="tx1">
                            <a:lumMod val="65000"/>
                            <a:lumOff val="35000"/>
                          </a:schemeClr>
                        </a:solidFill>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53722">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000" b="1" i="0" u="none" strike="noStrike" cap="none" normalizeH="0" baseline="0" dirty="0" smtClean="0">
                          <a:ln>
                            <a:noFill/>
                          </a:ln>
                          <a:solidFill>
                            <a:schemeClr val="bg1"/>
                          </a:solidFill>
                          <a:effectLst/>
                          <a:latin typeface="Calibri" panose="020F0502020204030204" pitchFamily="34" charset="0"/>
                          <a:ea typeface="ヒラギノ角ゴ Pro W3" charset="-128"/>
                        </a:rPr>
                        <a:t>Northwest Territories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AC"/>
                    </a:solidFill>
                  </a:tcPr>
                </a:tc>
                <a:tc>
                  <a:txBody>
                    <a:bodyPr/>
                    <a:lstStyle/>
                    <a:p>
                      <a:pPr algn="l"/>
                      <a:r>
                        <a:rPr lang="en-US" sz="1000" dirty="0" smtClean="0">
                          <a:solidFill>
                            <a:schemeClr val="tx1">
                              <a:lumMod val="65000"/>
                              <a:lumOff val="35000"/>
                            </a:schemeClr>
                          </a:solidFill>
                          <a:latin typeface="Calibri" panose="020F0502020204030204" pitchFamily="34" charset="0"/>
                        </a:rPr>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l"/>
                      <a:r>
                        <a:rPr lang="en-US" sz="1000" dirty="0" smtClean="0">
                          <a:solidFill>
                            <a:schemeClr val="tx1">
                              <a:lumMod val="65000"/>
                              <a:lumOff val="35000"/>
                            </a:schemeClr>
                          </a:solidFill>
                          <a:latin typeface="Calibri" panose="020F0502020204030204" pitchFamily="34" charset="0"/>
                        </a:rPr>
                        <a:t>2009-2010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000" kern="1200" baseline="0" dirty="0" smtClean="0">
                          <a:solidFill>
                            <a:schemeClr val="tx1">
                              <a:lumMod val="65000"/>
                              <a:lumOff val="35000"/>
                            </a:schemeClr>
                          </a:solidFill>
                          <a:latin typeface="Calibri" panose="020F0502020204030204" pitchFamily="34" charset="0"/>
                          <a:ea typeface="+mn-ea"/>
                          <a:cs typeface="+mn-cs"/>
                        </a:rPr>
                        <a:t>2013-2014 (for school-based program)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lang="en-US" sz="1000" dirty="0" smtClean="0">
                          <a:solidFill>
                            <a:schemeClr val="tx1">
                              <a:lumMod val="65000"/>
                              <a:lumOff val="35000"/>
                            </a:schemeClr>
                          </a:solidFill>
                          <a:latin typeface="Calibri" panose="020F0502020204030204" pitchFamily="34" charset="0"/>
                        </a:rPr>
                        <a:t>Girls/women</a:t>
                      </a:r>
                      <a:r>
                        <a:rPr lang="en-US" sz="1000" baseline="0" dirty="0" smtClean="0">
                          <a:solidFill>
                            <a:schemeClr val="tx1">
                              <a:lumMod val="65000"/>
                              <a:lumOff val="35000"/>
                            </a:schemeClr>
                          </a:solidFill>
                          <a:latin typeface="Calibri" panose="020F0502020204030204" pitchFamily="34" charset="0"/>
                        </a:rPr>
                        <a:t> up to age 26.</a:t>
                      </a:r>
                      <a:endParaRPr lang="en-US" sz="1000" dirty="0" smtClean="0">
                        <a:solidFill>
                          <a:schemeClr val="tx1">
                            <a:lumMod val="65000"/>
                            <a:lumOff val="35000"/>
                          </a:schemeClr>
                        </a:solidFill>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lang="en-US" sz="1000" dirty="0" smtClean="0">
                          <a:solidFill>
                            <a:schemeClr val="tx1">
                              <a:lumMod val="65000"/>
                              <a:lumOff val="35000"/>
                            </a:schemeClr>
                          </a:solidFill>
                          <a:latin typeface="Calibri" panose="020F0502020204030204" pitchFamily="34" charset="0"/>
                        </a:rPr>
                        <a:t>Local public health unit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01654">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000" b="1" i="0" u="none" strike="noStrike" cap="none" normalizeH="0" baseline="0" dirty="0" smtClean="0">
                          <a:ln>
                            <a:noFill/>
                          </a:ln>
                          <a:solidFill>
                            <a:schemeClr val="bg1"/>
                          </a:solidFill>
                          <a:effectLst/>
                          <a:latin typeface="Calibri" panose="020F0502020204030204" pitchFamily="34" charset="0"/>
                          <a:ea typeface="ヒラギノ角ゴ Pro W3" charset="-128"/>
                        </a:rPr>
                        <a:t>Yukon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AC"/>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solidFill>
                            <a:schemeClr val="tx1">
                              <a:lumMod val="65000"/>
                              <a:lumOff val="35000"/>
                            </a:schemeClr>
                          </a:solidFill>
                          <a:latin typeface="Calibri" panose="020F0502020204030204" pitchFamily="34" charset="0"/>
                        </a:rPr>
                        <a:t>----</a:t>
                      </a:r>
                      <a:endParaRPr lang="en-US" sz="1000" dirty="0">
                        <a:solidFill>
                          <a:schemeClr val="tx1">
                            <a:lumMod val="65000"/>
                            <a:lumOff val="35000"/>
                          </a:schemeClr>
                        </a:solidFill>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solidFill>
                            <a:schemeClr val="tx1">
                              <a:lumMod val="65000"/>
                              <a:lumOff val="35000"/>
                            </a:schemeClr>
                          </a:solidFill>
                          <a:latin typeface="Calibri" panose="020F0502020204030204" pitchFamily="34" charset="0"/>
                        </a:rPr>
                        <a:t>----</a:t>
                      </a:r>
                      <a:endParaRPr lang="en-US" sz="1000" dirty="0">
                        <a:solidFill>
                          <a:schemeClr val="tx1">
                            <a:lumMod val="65000"/>
                            <a:lumOff val="35000"/>
                          </a:schemeClr>
                        </a:solidFill>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solidFill>
                            <a:schemeClr val="tx1">
                              <a:lumMod val="65000"/>
                              <a:lumOff val="35000"/>
                            </a:schemeClr>
                          </a:solidFill>
                          <a:latin typeface="Calibri" panose="020F0502020204030204" pitchFamily="34" charset="0"/>
                        </a:rPr>
                        <a:t>----</a:t>
                      </a:r>
                      <a:endParaRPr lang="en-US" sz="1000" dirty="0">
                        <a:solidFill>
                          <a:schemeClr val="tx1">
                            <a:lumMod val="65000"/>
                            <a:lumOff val="35000"/>
                          </a:schemeClr>
                        </a:solidFill>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solidFill>
                            <a:schemeClr val="tx1">
                              <a:lumMod val="65000"/>
                              <a:lumOff val="35000"/>
                            </a:schemeClr>
                          </a:solidFill>
                          <a:latin typeface="Calibri" panose="020F0502020204030204" pitchFamily="34" charset="0"/>
                        </a:rPr>
                        <a:t>----</a:t>
                      </a:r>
                      <a:endParaRPr lang="en-US" sz="1000" dirty="0">
                        <a:solidFill>
                          <a:schemeClr val="tx1">
                            <a:lumMod val="65000"/>
                            <a:lumOff val="35000"/>
                          </a:schemeClr>
                        </a:solidFill>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solidFill>
                            <a:schemeClr val="tx1">
                              <a:lumMod val="65000"/>
                              <a:lumOff val="35000"/>
                            </a:schemeClr>
                          </a:solidFill>
                          <a:latin typeface="Calibri" panose="020F0502020204030204" pitchFamily="34" charset="0"/>
                        </a:rPr>
                        <a:t>----</a:t>
                      </a:r>
                      <a:endParaRPr lang="en-US" sz="1000" dirty="0">
                        <a:solidFill>
                          <a:schemeClr val="tx1">
                            <a:lumMod val="65000"/>
                            <a:lumOff val="35000"/>
                          </a:schemeClr>
                        </a:solidFill>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709876">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000" b="1" i="0" u="none" strike="noStrike" cap="none" normalizeH="0" baseline="0" dirty="0" smtClean="0">
                          <a:ln>
                            <a:noFill/>
                          </a:ln>
                          <a:solidFill>
                            <a:schemeClr val="bg1"/>
                          </a:solidFill>
                          <a:effectLst/>
                          <a:latin typeface="Calibri" panose="020F0502020204030204" pitchFamily="34" charset="0"/>
                          <a:ea typeface="ヒラギノ角ゴ Pro W3" charset="-128"/>
                        </a:rPr>
                        <a:t>British Columbia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A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lumMod val="65000"/>
                              <a:lumOff val="35000"/>
                            </a:schemeClr>
                          </a:solidFill>
                          <a:effectLst/>
                          <a:latin typeface="Calibri" panose="020F0502020204030204" pitchFamily="34" charset="0"/>
                        </a:rPr>
                        <a:t>Yes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lumMod val="65000"/>
                              <a:lumOff val="35000"/>
                            </a:schemeClr>
                          </a:solidFill>
                          <a:effectLst/>
                          <a:latin typeface="Calibri" panose="020F0502020204030204" pitchFamily="34" charset="0"/>
                        </a:rPr>
                        <a:t>2008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pitchFamily="18" charset="0"/>
                        <a:buNone/>
                        <a:tabLst/>
                      </a:pPr>
                      <a:r>
                        <a:rPr kumimoji="0" lang="en-CA" sz="10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a:cs typeface="ヒラギノ角ゴ Pro W3"/>
                        </a:rPr>
                        <a:t>N/A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kern="1200" cap="none" normalizeH="0" baseline="0" dirty="0" smtClean="0">
                          <a:ln>
                            <a:noFill/>
                          </a:ln>
                          <a:solidFill>
                            <a:schemeClr val="tx1">
                              <a:lumMod val="65000"/>
                              <a:lumOff val="35000"/>
                            </a:schemeClr>
                          </a:solidFill>
                          <a:effectLst/>
                          <a:latin typeface="Calibri" panose="020F0502020204030204" pitchFamily="34" charset="0"/>
                          <a:ea typeface="+mn-ea"/>
                          <a:cs typeface="+mn-cs"/>
                        </a:rPr>
                        <a:t>Females born in 1994 or later who are in grade 6 or older; those who missed completing the series while at school are eligible for HPV vaccine up to 26 years of age, inclusive.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pitchFamily="18" charset="0"/>
                        <a:buNone/>
                        <a:tabLst/>
                      </a:pPr>
                      <a:r>
                        <a:rPr kumimoji="0" lang="en-US" sz="10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a:cs typeface="ヒラギノ角ゴ Pro W3"/>
                        </a:rPr>
                        <a:t>Immunization service providers including public health nurses, physicians, nurse practitioners, pharmacists.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01654">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000" b="1" i="0" u="none" strike="noStrike" cap="none" normalizeH="0" baseline="0" dirty="0" smtClean="0">
                          <a:ln>
                            <a:noFill/>
                          </a:ln>
                          <a:solidFill>
                            <a:schemeClr val="bg1"/>
                          </a:solidFill>
                          <a:effectLst/>
                          <a:latin typeface="Calibri" panose="020F0502020204030204" pitchFamily="34" charset="0"/>
                          <a:ea typeface="ヒラギノ角ゴ Pro W3" charset="-128"/>
                        </a:rPr>
                        <a:t>Alberta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AC"/>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000" kern="1200" baseline="0" dirty="0" smtClean="0">
                          <a:solidFill>
                            <a:schemeClr val="tx1">
                              <a:lumMod val="65000"/>
                              <a:lumOff val="35000"/>
                            </a:schemeClr>
                          </a:solidFill>
                          <a:latin typeface="Calibri" panose="020F0502020204030204" pitchFamily="34" charset="0"/>
                          <a:ea typeface="+mn-ea"/>
                          <a:cs typeface="+mn-cs"/>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000" kern="1200" baseline="0" dirty="0" smtClean="0">
                          <a:solidFill>
                            <a:schemeClr val="tx1">
                              <a:lumMod val="65000"/>
                              <a:lumOff val="35000"/>
                            </a:schemeClr>
                          </a:solidFill>
                          <a:latin typeface="Calibri" panose="020F0502020204030204" pitchFamily="34" charset="0"/>
                          <a:ea typeface="+mn-ea"/>
                          <a:cs typeface="+mn-cs"/>
                        </a:rPr>
                        <a:t>N/A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000" kern="1200" baseline="0" dirty="0" smtClean="0">
                          <a:solidFill>
                            <a:schemeClr val="tx1">
                              <a:lumMod val="65000"/>
                              <a:lumOff val="35000"/>
                            </a:schemeClr>
                          </a:solidFill>
                          <a:latin typeface="Calibri" panose="020F0502020204030204" pitchFamily="34" charset="0"/>
                          <a:ea typeface="+mn-ea"/>
                          <a:cs typeface="+mn-cs"/>
                        </a:rPr>
                        <a:t>N/A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000" kern="1200" baseline="0" dirty="0" smtClean="0">
                          <a:solidFill>
                            <a:schemeClr val="tx1">
                              <a:lumMod val="65000"/>
                              <a:lumOff val="35000"/>
                            </a:schemeClr>
                          </a:solidFill>
                          <a:latin typeface="Calibri" panose="020F0502020204030204" pitchFamily="34" charset="0"/>
                          <a:ea typeface="+mn-ea"/>
                          <a:cs typeface="+mn-cs"/>
                        </a:rPr>
                        <a:t>N/A</a:t>
                      </a:r>
                      <a:endParaRPr lang="en-US" sz="1000" dirty="0" smtClean="0">
                        <a:solidFill>
                          <a:schemeClr val="tx1">
                            <a:lumMod val="65000"/>
                            <a:lumOff val="35000"/>
                          </a:schemeClr>
                        </a:solidFill>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000" kern="1200" baseline="0" dirty="0" smtClean="0">
                          <a:solidFill>
                            <a:schemeClr val="tx1">
                              <a:lumMod val="65000"/>
                              <a:lumOff val="35000"/>
                            </a:schemeClr>
                          </a:solidFill>
                          <a:latin typeface="Calibri" panose="020F0502020204030204" pitchFamily="34" charset="0"/>
                          <a:ea typeface="+mn-ea"/>
                          <a:cs typeface="+mn-cs"/>
                        </a:rPr>
                        <a:t>N/A</a:t>
                      </a:r>
                      <a:endParaRPr lang="en-US" sz="1000" dirty="0" smtClean="0">
                        <a:solidFill>
                          <a:schemeClr val="tx1">
                            <a:lumMod val="65000"/>
                            <a:lumOff val="35000"/>
                          </a:schemeClr>
                        </a:solidFill>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083891">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000" b="1" i="0" u="none" strike="noStrike" cap="none" normalizeH="0" baseline="0" dirty="0" smtClean="0">
                          <a:ln>
                            <a:noFill/>
                          </a:ln>
                          <a:solidFill>
                            <a:schemeClr val="bg1"/>
                          </a:solidFill>
                          <a:effectLst/>
                          <a:latin typeface="Calibri" panose="020F0502020204030204" pitchFamily="34" charset="0"/>
                          <a:ea typeface="ヒラギノ角ゴ Pro W3" charset="-128"/>
                        </a:rPr>
                        <a:t>Saskatchewan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AC"/>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solidFill>
                            <a:schemeClr val="tx1">
                              <a:lumMod val="65000"/>
                              <a:lumOff val="35000"/>
                            </a:schemeClr>
                          </a:solidFill>
                          <a:latin typeface="Calibri" panose="020F0502020204030204" pitchFamily="34" charset="0"/>
                        </a:rPr>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r>
                        <a:rPr lang="en-US" sz="1000" dirty="0" smtClean="0">
                          <a:solidFill>
                            <a:schemeClr val="tx1">
                              <a:lumMod val="65000"/>
                              <a:lumOff val="35000"/>
                            </a:schemeClr>
                          </a:solidFill>
                          <a:latin typeface="Calibri" panose="020F0502020204030204" pitchFamily="34" charset="0"/>
                        </a:rPr>
                        <a:t>2008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r>
                        <a:rPr lang="en-US" sz="1000" dirty="0" smtClean="0">
                          <a:solidFill>
                            <a:schemeClr val="tx1">
                              <a:lumMod val="65000"/>
                              <a:lumOff val="35000"/>
                            </a:schemeClr>
                          </a:solidFill>
                          <a:latin typeface="Calibri" panose="020F0502020204030204"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r>
                        <a:rPr kumimoji="0" lang="en-US" sz="1000" kern="1200" dirty="0" smtClean="0">
                          <a:solidFill>
                            <a:schemeClr val="tx1">
                              <a:lumMod val="65000"/>
                              <a:lumOff val="35000"/>
                            </a:schemeClr>
                          </a:solidFill>
                          <a:effectLst/>
                          <a:latin typeface="Calibri" panose="020F0502020204030204" pitchFamily="34" charset="0"/>
                          <a:ea typeface="+mn-ea"/>
                          <a:cs typeface="+mn-cs"/>
                        </a:rPr>
                        <a:t>Females born since January 1, 1996 who are in grade 6 </a:t>
                      </a:r>
                      <a:r>
                        <a:rPr kumimoji="0" lang="en-US" sz="1000" b="1" kern="1200" dirty="0" smtClean="0">
                          <a:solidFill>
                            <a:schemeClr val="tx1">
                              <a:lumMod val="65000"/>
                              <a:lumOff val="35000"/>
                            </a:schemeClr>
                          </a:solidFill>
                          <a:effectLst/>
                          <a:latin typeface="Calibri" panose="020F0502020204030204" pitchFamily="34" charset="0"/>
                          <a:ea typeface="+mn-ea"/>
                          <a:cs typeface="+mn-cs"/>
                        </a:rPr>
                        <a:t>or </a:t>
                      </a:r>
                      <a:r>
                        <a:rPr kumimoji="0" lang="en-US" sz="1000" kern="1200" dirty="0" smtClean="0">
                          <a:solidFill>
                            <a:schemeClr val="tx1">
                              <a:lumMod val="65000"/>
                              <a:lumOff val="35000"/>
                            </a:schemeClr>
                          </a:solidFill>
                          <a:effectLst/>
                          <a:latin typeface="Calibri" panose="020F0502020204030204" pitchFamily="34" charset="0"/>
                          <a:ea typeface="+mn-ea"/>
                          <a:cs typeface="+mn-cs"/>
                        </a:rPr>
                        <a:t>who did not receive or complete a series when in grade 6</a:t>
                      </a:r>
                      <a:r>
                        <a:rPr kumimoji="0" lang="en-US" sz="1000" kern="1200" baseline="0" dirty="0" smtClean="0">
                          <a:solidFill>
                            <a:schemeClr val="tx1">
                              <a:lumMod val="65000"/>
                              <a:lumOff val="35000"/>
                            </a:schemeClr>
                          </a:solidFill>
                          <a:effectLst/>
                          <a:latin typeface="Calibri" panose="020F0502020204030204" pitchFamily="34" charset="0"/>
                          <a:ea typeface="+mn-ea"/>
                          <a:cs typeface="+mn-cs"/>
                        </a:rPr>
                        <a:t> , </a:t>
                      </a:r>
                      <a:r>
                        <a:rPr kumimoji="0" lang="en-US" sz="1000" kern="1200" dirty="0" smtClean="0">
                          <a:solidFill>
                            <a:schemeClr val="tx1">
                              <a:lumMod val="65000"/>
                              <a:lumOff val="35000"/>
                            </a:schemeClr>
                          </a:solidFill>
                          <a:effectLst/>
                          <a:latin typeface="Calibri" panose="020F0502020204030204" pitchFamily="34" charset="0"/>
                          <a:ea typeface="+mn-ea"/>
                          <a:cs typeface="+mn-cs"/>
                        </a:rPr>
                        <a:t>HIV infected males 9-17 years (3-dose series)</a:t>
                      </a:r>
                      <a:endParaRPr lang="en-US" sz="1000" dirty="0" smtClean="0">
                        <a:solidFill>
                          <a:schemeClr val="tx1">
                            <a:lumMod val="65000"/>
                            <a:lumOff val="35000"/>
                          </a:schemeClr>
                        </a:solidFill>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lang="en-US" sz="1000" dirty="0" smtClean="0">
                          <a:solidFill>
                            <a:schemeClr val="tx1">
                              <a:lumMod val="65000"/>
                              <a:lumOff val="35000"/>
                            </a:schemeClr>
                          </a:solidFill>
                          <a:latin typeface="Calibri" panose="020F0502020204030204" pitchFamily="34" charset="0"/>
                        </a:rPr>
                        <a:t>The Saskatchewan </a:t>
                      </a:r>
                    </a:p>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lang="en-US" sz="1000" dirty="0" smtClean="0">
                          <a:solidFill>
                            <a:schemeClr val="tx1">
                              <a:lumMod val="65000"/>
                              <a:lumOff val="35000"/>
                            </a:schemeClr>
                          </a:solidFill>
                          <a:latin typeface="Calibri" panose="020F0502020204030204" pitchFamily="34" charset="0"/>
                        </a:rPr>
                        <a:t>Routine Childhood Immunization Schedule  (through</a:t>
                      </a:r>
                      <a:r>
                        <a:rPr lang="en-US" sz="1000" baseline="0" dirty="0" smtClean="0">
                          <a:solidFill>
                            <a:schemeClr val="tx1">
                              <a:lumMod val="65000"/>
                              <a:lumOff val="35000"/>
                            </a:schemeClr>
                          </a:solidFill>
                          <a:latin typeface="Calibri" panose="020F0502020204030204" pitchFamily="34" charset="0"/>
                        </a:rPr>
                        <a:t> the school system) </a:t>
                      </a:r>
                      <a:r>
                        <a:rPr lang="en-US" sz="1000" dirty="0" smtClean="0">
                          <a:solidFill>
                            <a:schemeClr val="tx1">
                              <a:lumMod val="65000"/>
                              <a:lumOff val="35000"/>
                            </a:schemeClr>
                          </a:solidFill>
                          <a:latin typeface="Calibri" panose="020F0502020204030204" pitchFamily="34" charset="0"/>
                        </a:rPr>
                        <a:t>provides HPV vaccine to girls in Grade 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7" name="TextBox 6"/>
          <p:cNvSpPr txBox="1"/>
          <p:nvPr/>
        </p:nvSpPr>
        <p:spPr>
          <a:xfrm>
            <a:off x="1676400" y="1200090"/>
            <a:ext cx="7467600" cy="400110"/>
          </a:xfrm>
          <a:prstGeom prst="rect">
            <a:avLst/>
          </a:prstGeom>
          <a:noFill/>
        </p:spPr>
        <p:txBody>
          <a:bodyPr wrap="square" rtlCol="0">
            <a:spAutoFit/>
          </a:bodyPr>
          <a:lstStyle/>
          <a:p>
            <a:r>
              <a:rPr lang="en-CA" sz="1000" dirty="0" smtClean="0">
                <a:solidFill>
                  <a:schemeClr val="tx1">
                    <a:lumMod val="65000"/>
                    <a:lumOff val="35000"/>
                  </a:schemeClr>
                </a:solidFill>
                <a:latin typeface="Calibri" panose="020F0502020204030204" pitchFamily="34" charset="0"/>
              </a:rPr>
              <a:t>Extended eligibility allows for those who did not receive or did not complete the HPV vaccine series at the provincially-specified grade or age to receive the publicly-funded vaccine. </a:t>
            </a:r>
            <a:r>
              <a:rPr lang="en-CA" sz="1000" b="1" dirty="0" smtClean="0">
                <a:solidFill>
                  <a:schemeClr val="tx1">
                    <a:lumMod val="65000"/>
                    <a:lumOff val="35000"/>
                  </a:schemeClr>
                </a:solidFill>
                <a:latin typeface="Calibri" panose="020F0502020204030204" pitchFamily="34" charset="0"/>
              </a:rPr>
              <a:t>Please include extended eligibility components for both females and males. </a:t>
            </a:r>
          </a:p>
        </p:txBody>
      </p:sp>
      <p:sp>
        <p:nvSpPr>
          <p:cNvPr id="3" name="Rectangle 2"/>
          <p:cNvSpPr/>
          <p:nvPr/>
        </p:nvSpPr>
        <p:spPr>
          <a:xfrm>
            <a:off x="84159" y="5565428"/>
            <a:ext cx="5602015" cy="246221"/>
          </a:xfrm>
          <a:prstGeom prst="rect">
            <a:avLst/>
          </a:prstGeom>
        </p:spPr>
        <p:txBody>
          <a:bodyPr wrap="square">
            <a:spAutoFit/>
          </a:bodyPr>
          <a:lstStyle/>
          <a:p>
            <a:pPr marL="0" indent="0">
              <a:spcBef>
                <a:spcPts val="0"/>
              </a:spcBef>
              <a:buNone/>
            </a:pPr>
            <a:r>
              <a:rPr lang="en-US" sz="1000" dirty="0">
                <a:solidFill>
                  <a:schemeClr val="tx1">
                    <a:lumMod val="65000"/>
                    <a:lumOff val="35000"/>
                  </a:schemeClr>
                </a:solidFill>
                <a:latin typeface="Calibri" panose="020F0502020204030204" pitchFamily="34" charset="0"/>
              </a:rPr>
              <a:t>---- No information was provided at the time the data was </a:t>
            </a:r>
            <a:r>
              <a:rPr lang="en-US" sz="1000" dirty="0" smtClean="0">
                <a:solidFill>
                  <a:schemeClr val="tx1">
                    <a:lumMod val="65000"/>
                    <a:lumOff val="35000"/>
                  </a:schemeClr>
                </a:solidFill>
                <a:latin typeface="Calibri" panose="020F0502020204030204" pitchFamily="34" charset="0"/>
              </a:rPr>
              <a:t>collected; N/A: Not applicable</a:t>
            </a:r>
            <a:endParaRPr lang="en-CA" sz="1000" dirty="0">
              <a:solidFill>
                <a:schemeClr val="tx1">
                  <a:lumMod val="65000"/>
                  <a:lumOff val="35000"/>
                </a:schemeClr>
              </a:solidFill>
              <a:latin typeface="Calibri" panose="020F0502020204030204" pitchFamily="34" charset="0"/>
            </a:endParaRPr>
          </a:p>
        </p:txBody>
      </p:sp>
    </p:spTree>
    <p:extLst>
      <p:ext uri="{BB962C8B-B14F-4D97-AF65-F5344CB8AC3E}">
        <p14:creationId xmlns:p14="http://schemas.microsoft.com/office/powerpoint/2010/main" val="419859785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0"/>
            <a:ext cx="7924800" cy="990600"/>
          </a:xfrm>
        </p:spPr>
        <p:txBody>
          <a:bodyPr/>
          <a:lstStyle/>
          <a:p>
            <a:r>
              <a:rPr lang="en-CA" sz="3200" b="1" dirty="0">
                <a:latin typeface="Calibri" panose="020F0502020204030204" pitchFamily="34" charset="0"/>
              </a:rPr>
              <a:t>Publicly-funded HPV Immunization Programs: Extended Eligibility </a:t>
            </a:r>
            <a:r>
              <a:rPr lang="en-CA" sz="3200" b="1" dirty="0" smtClean="0">
                <a:latin typeface="Calibri" panose="020F0502020204030204" pitchFamily="34" charset="0"/>
              </a:rPr>
              <a:t>Component, cont’d</a:t>
            </a:r>
            <a:endParaRPr lang="en-CA" sz="3200" b="1" dirty="0">
              <a:latin typeface="Calibri" panose="020F0502020204030204" pitchFamily="34" charset="0"/>
            </a:endParaRPr>
          </a:p>
        </p:txBody>
      </p:sp>
      <p:graphicFrame>
        <p:nvGraphicFramePr>
          <p:cNvPr id="6" name="Group 82"/>
          <p:cNvGraphicFramePr>
            <a:graphicFrameLocks/>
          </p:cNvGraphicFramePr>
          <p:nvPr>
            <p:extLst>
              <p:ext uri="{D42A27DB-BD31-4B8C-83A1-F6EECF244321}">
                <p14:modId xmlns:p14="http://schemas.microsoft.com/office/powerpoint/2010/main" val="4260056911"/>
              </p:ext>
            </p:extLst>
          </p:nvPr>
        </p:nvGraphicFramePr>
        <p:xfrm>
          <a:off x="94591" y="1600200"/>
          <a:ext cx="8944797" cy="4846320"/>
        </p:xfrm>
        <a:graphic>
          <a:graphicData uri="http://schemas.openxmlformats.org/drawingml/2006/table">
            <a:tbl>
              <a:tblPr/>
              <a:tblGrid>
                <a:gridCol w="1119759"/>
                <a:gridCol w="2004439"/>
                <a:gridCol w="914400"/>
                <a:gridCol w="1143000"/>
                <a:gridCol w="2249533"/>
                <a:gridCol w="1513666"/>
              </a:tblGrid>
              <a:tr h="493595">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000" b="1" i="0" u="none" strike="noStrike" cap="none" normalizeH="0" baseline="0" dirty="0" smtClean="0">
                          <a:ln>
                            <a:noFill/>
                          </a:ln>
                          <a:solidFill>
                            <a:schemeClr val="bg1"/>
                          </a:solidFill>
                          <a:effectLst/>
                          <a:latin typeface="Calibri" panose="020F0502020204030204" pitchFamily="34" charset="0"/>
                          <a:ea typeface="ヒラギノ角ゴ Pro W3" charset="-128"/>
                        </a:rPr>
                        <a:t>Province/</a:t>
                      </a:r>
                    </a:p>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000" b="1" i="0" u="none" strike="noStrike" cap="none" normalizeH="0" baseline="0" dirty="0" smtClean="0">
                          <a:ln>
                            <a:noFill/>
                          </a:ln>
                          <a:solidFill>
                            <a:schemeClr val="bg1"/>
                          </a:solidFill>
                          <a:effectLst/>
                          <a:latin typeface="Calibri" panose="020F0502020204030204" pitchFamily="34" charset="0"/>
                          <a:ea typeface="ヒラギノ角ゴ Pro W3" charset="-128"/>
                        </a:rPr>
                        <a:t>Territory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AC"/>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000" b="1" i="0" u="none" strike="noStrike" cap="none" normalizeH="0" baseline="0" dirty="0" smtClean="0">
                          <a:ln>
                            <a:noFill/>
                          </a:ln>
                          <a:solidFill>
                            <a:schemeClr val="bg1"/>
                          </a:solidFill>
                          <a:effectLst/>
                          <a:latin typeface="Calibri" panose="020F0502020204030204" pitchFamily="34" charset="0"/>
                          <a:ea typeface="ヒラギノ角ゴ Pro W3" charset="-128"/>
                        </a:rPr>
                        <a:t>Is there an extended eligibility component (Yes/No)?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AC"/>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000" b="1" i="0" u="none" strike="noStrike" cap="none" normalizeH="0" baseline="0" dirty="0" smtClean="0">
                          <a:ln>
                            <a:noFill/>
                          </a:ln>
                          <a:solidFill>
                            <a:schemeClr val="bg1"/>
                          </a:solidFill>
                          <a:effectLst/>
                          <a:latin typeface="Calibri" panose="020F0502020204030204" pitchFamily="34" charset="0"/>
                          <a:ea typeface="ヒラギノ角ゴ Pro W3" charset="-128"/>
                        </a:rPr>
                        <a:t>Start Date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AC"/>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000" b="1" i="0" u="none" strike="noStrike" cap="none" normalizeH="0" baseline="0" dirty="0" smtClean="0">
                          <a:ln>
                            <a:noFill/>
                          </a:ln>
                          <a:solidFill>
                            <a:schemeClr val="bg1"/>
                          </a:solidFill>
                          <a:effectLst/>
                          <a:latin typeface="Calibri" panose="020F0502020204030204" pitchFamily="34" charset="0"/>
                          <a:ea typeface="ヒラギノ角ゴ Pro W3" charset="-128"/>
                        </a:rPr>
                        <a:t>End Date</a:t>
                      </a:r>
                    </a:p>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000" b="1" i="0" u="none" strike="noStrike" cap="none" normalizeH="0" baseline="0" dirty="0" smtClean="0">
                          <a:ln>
                            <a:noFill/>
                          </a:ln>
                          <a:solidFill>
                            <a:schemeClr val="bg1"/>
                          </a:solidFill>
                          <a:effectLst/>
                          <a:latin typeface="Calibri" panose="020F0502020204030204" pitchFamily="34" charset="0"/>
                          <a:ea typeface="ヒラギノ角ゴ Pro W3" charset="-128"/>
                        </a:rPr>
                        <a:t>(if applicable)</a:t>
                      </a:r>
                    </a:p>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endParaRPr kumimoji="0" lang="en-US" sz="1000" b="1" i="0" u="none" strike="noStrike" cap="none" normalizeH="0" baseline="0" dirty="0" smtClean="0">
                        <a:ln>
                          <a:noFill/>
                        </a:ln>
                        <a:solidFill>
                          <a:schemeClr val="bg1"/>
                        </a:solidFill>
                        <a:effectLst/>
                        <a:latin typeface="Calibri" panose="020F0502020204030204" pitchFamily="34" charset="0"/>
                        <a:ea typeface="ヒラギノ角ゴ Pro W3"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AC"/>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000" b="1" i="0" u="none" strike="noStrike" cap="none" normalizeH="0" baseline="0" dirty="0" smtClean="0">
                          <a:ln>
                            <a:noFill/>
                          </a:ln>
                          <a:solidFill>
                            <a:schemeClr val="bg1"/>
                          </a:solidFill>
                          <a:effectLst/>
                          <a:latin typeface="Calibri" panose="020F0502020204030204" pitchFamily="34" charset="0"/>
                          <a:ea typeface="ヒラギノ角ゴ Pro W3" charset="-128"/>
                        </a:rPr>
                        <a:t>Target Population</a:t>
                      </a:r>
                    </a:p>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000" b="1" i="0" u="none" strike="noStrike" cap="none" normalizeH="0" baseline="0" dirty="0" smtClean="0">
                          <a:ln>
                            <a:noFill/>
                          </a:ln>
                          <a:solidFill>
                            <a:schemeClr val="bg1"/>
                          </a:solidFill>
                          <a:effectLst/>
                          <a:latin typeface="Calibri" panose="020F0502020204030204" pitchFamily="34" charset="0"/>
                          <a:ea typeface="ヒラギノ角ゴ Pro W3" charset="-128"/>
                        </a:rPr>
                        <a:t>(age range/eligibility criteria)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AC"/>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000" b="1" i="0" u="none" strike="noStrike" cap="none" normalizeH="0" baseline="0" dirty="0" smtClean="0">
                          <a:ln>
                            <a:noFill/>
                          </a:ln>
                          <a:solidFill>
                            <a:schemeClr val="bg1"/>
                          </a:solidFill>
                          <a:effectLst/>
                          <a:latin typeface="Calibri" panose="020F0502020204030204" pitchFamily="34" charset="0"/>
                          <a:ea typeface="ヒラギノ角ゴ Pro W3" charset="-128"/>
                        </a:rPr>
                        <a:t>Location (i.e. pharmacist, public health unit, etc.)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AC"/>
                    </a:solidFill>
                  </a:tcPr>
                </a:tc>
              </a:tr>
              <a:tr h="436807">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000" b="1" i="0" u="none" strike="noStrike" cap="none" normalizeH="0" baseline="0" dirty="0" smtClean="0">
                          <a:ln>
                            <a:noFill/>
                          </a:ln>
                          <a:solidFill>
                            <a:schemeClr val="bg1"/>
                          </a:solidFill>
                          <a:effectLst/>
                          <a:latin typeface="Calibri" panose="020F0502020204030204" pitchFamily="34" charset="0"/>
                          <a:ea typeface="ヒラギノ角ゴ Pro W3" charset="-128"/>
                        </a:rPr>
                        <a:t>Manitoba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A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cap="none" normalizeH="0" baseline="0" dirty="0" smtClean="0">
                          <a:ln>
                            <a:noFill/>
                          </a:ln>
                          <a:solidFill>
                            <a:schemeClr val="tx1">
                              <a:lumMod val="65000"/>
                              <a:lumOff val="35000"/>
                            </a:schemeClr>
                          </a:solidFill>
                          <a:effectLst/>
                          <a:latin typeface="Calibri" panose="020F0502020204030204" pitchFamily="34" charset="0"/>
                        </a:rPr>
                        <a:t>Yes. Manitoba has a “once eligible always eligible policy.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cap="none" normalizeH="0" baseline="0" dirty="0" smtClean="0">
                          <a:ln>
                            <a:noFill/>
                          </a:ln>
                          <a:solidFill>
                            <a:schemeClr val="tx1">
                              <a:lumMod val="65000"/>
                              <a:lumOff val="35000"/>
                            </a:schemeClr>
                          </a:solidFill>
                          <a:effectLst/>
                          <a:latin typeface="Calibri" panose="020F0502020204030204" pitchFamily="34" charset="0"/>
                        </a:rPr>
                        <a:t>School program: September 2008 (girls)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cap="none" normalizeH="0" baseline="0" dirty="0" smtClean="0">
                          <a:ln>
                            <a:noFill/>
                          </a:ln>
                          <a:solidFill>
                            <a:schemeClr val="tx1">
                              <a:lumMod val="65000"/>
                              <a:lumOff val="35000"/>
                            </a:schemeClr>
                          </a:solidFill>
                          <a:effectLst/>
                          <a:latin typeface="Calibri" panose="020F0502020204030204" pitchFamily="34" charset="0"/>
                        </a:rPr>
                        <a:t>September 2016 (boys)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cap="none" normalizeH="0" baseline="0" dirty="0" smtClean="0">
                          <a:ln>
                            <a:noFill/>
                          </a:ln>
                          <a:solidFill>
                            <a:schemeClr val="tx1">
                              <a:lumMod val="65000"/>
                              <a:lumOff val="35000"/>
                            </a:schemeClr>
                          </a:solidFill>
                          <a:effectLst/>
                          <a:latin typeface="Calibri" panose="020F0502020204030204" pitchFamily="34" charset="0"/>
                        </a:rPr>
                        <a:t>High risk female program: November 2012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cap="none" normalizeH="0" baseline="0" dirty="0" smtClean="0">
                          <a:ln>
                            <a:noFill/>
                          </a:ln>
                          <a:solidFill>
                            <a:schemeClr val="tx1">
                              <a:lumMod val="65000"/>
                              <a:lumOff val="35000"/>
                            </a:schemeClr>
                          </a:solidFill>
                          <a:effectLst/>
                          <a:latin typeface="Calibri" panose="020F0502020204030204" pitchFamily="34" charset="0"/>
                        </a:rPr>
                        <a:t>Catch up program: September 2016 (boys)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000" kern="1200" baseline="0" dirty="0" smtClean="0">
                          <a:solidFill>
                            <a:schemeClr val="tx1">
                              <a:lumMod val="65000"/>
                              <a:lumOff val="35000"/>
                            </a:schemeClr>
                          </a:solidFill>
                          <a:latin typeface="Calibri" panose="020F0502020204030204" pitchFamily="34" charset="0"/>
                          <a:ea typeface="+mn-ea"/>
                          <a:cs typeface="+mn-cs"/>
                        </a:rPr>
                        <a:t>High risk program ended March 31, 2014 but those who started the series before that date can still finish the series.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000" b="0" i="0" u="none" strike="noStrike" cap="none" normalizeH="0" baseline="0" dirty="0" smtClean="0">
                          <a:ln>
                            <a:noFill/>
                          </a:ln>
                          <a:solidFill>
                            <a:schemeClr val="tx1">
                              <a:lumMod val="65000"/>
                              <a:lumOff val="35000"/>
                            </a:schemeClr>
                          </a:solidFill>
                          <a:effectLst/>
                          <a:latin typeface="Calibri" panose="020F0502020204030204" pitchFamily="34" charset="0"/>
                        </a:rPr>
                        <a:t>High risk program: those born between  1986 and 2005 who started the immunization series before March 31, 2014 can still finish.</a:t>
                      </a:r>
                    </a:p>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0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a:cs typeface="ヒラギノ角ゴ Pro W3"/>
                        </a:rPr>
                        <a:t>Any female who missed the school program born during or after 1997, and for males who missed the school program born during or after 2005. In addition, boys born between 2002-2004 will be eligible as part of a catch up program.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0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a:cs typeface="ヒラギノ角ゴ Pro W3"/>
                        </a:rPr>
                        <a:t>Pharmacist, public health office, physician, nursing station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36807">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000" b="1" i="0" u="none" strike="noStrike" cap="none" normalizeH="0" baseline="0" dirty="0" smtClean="0">
                          <a:ln>
                            <a:noFill/>
                          </a:ln>
                          <a:solidFill>
                            <a:schemeClr val="bg1"/>
                          </a:solidFill>
                          <a:effectLst/>
                          <a:latin typeface="Calibri" panose="020F0502020204030204" pitchFamily="34" charset="0"/>
                          <a:ea typeface="ヒラギノ角ゴ Pro W3" charset="-128"/>
                        </a:rPr>
                        <a:t>Ontario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AC"/>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0" dirty="0" smtClean="0">
                          <a:solidFill>
                            <a:schemeClr val="tx1">
                              <a:lumMod val="65000"/>
                              <a:lumOff val="35000"/>
                            </a:schemeClr>
                          </a:solidFill>
                          <a:latin typeface="Calibri" panose="020F0502020204030204" pitchFamily="34" charset="0"/>
                        </a:rPr>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0" dirty="0" smtClean="0">
                          <a:solidFill>
                            <a:schemeClr val="tx1">
                              <a:lumMod val="65000"/>
                              <a:lumOff val="35000"/>
                            </a:schemeClr>
                          </a:solidFill>
                          <a:latin typeface="Calibri" panose="020F0502020204030204" pitchFamily="34" charset="0"/>
                        </a:rPr>
                        <a:t>2013 for girls</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b="0" dirty="0" smtClean="0">
                          <a:solidFill>
                            <a:schemeClr val="tx1">
                              <a:lumMod val="65000"/>
                              <a:lumOff val="35000"/>
                            </a:schemeClr>
                          </a:solidFill>
                          <a:latin typeface="Calibri" panose="020F0502020204030204" pitchFamily="34" charset="0"/>
                        </a:rPr>
                        <a:t>2016 for boys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000" b="0" kern="1200" baseline="0" dirty="0" smtClean="0">
                          <a:solidFill>
                            <a:schemeClr val="tx1">
                              <a:lumMod val="65000"/>
                              <a:lumOff val="35000"/>
                            </a:schemeClr>
                          </a:solidFill>
                          <a:latin typeface="Calibri" panose="020F0502020204030204" pitchFamily="34" charset="0"/>
                          <a:ea typeface="+mn-ea"/>
                          <a:cs typeface="+mn-cs"/>
                        </a:rPr>
                        <a:t>N/A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lang="en-US" sz="1000" b="0" dirty="0" smtClean="0">
                          <a:solidFill>
                            <a:schemeClr val="tx1">
                              <a:lumMod val="65000"/>
                              <a:lumOff val="35000"/>
                            </a:schemeClr>
                          </a:solidFill>
                          <a:latin typeface="Calibri" panose="020F0502020204030204" pitchFamily="34" charset="0"/>
                        </a:rPr>
                        <a:t>Grade</a:t>
                      </a:r>
                      <a:r>
                        <a:rPr lang="en-US" sz="1000" b="0" baseline="0" dirty="0" smtClean="0">
                          <a:solidFill>
                            <a:schemeClr val="tx1">
                              <a:lumMod val="65000"/>
                              <a:lumOff val="35000"/>
                            </a:schemeClr>
                          </a:solidFill>
                          <a:latin typeface="Calibri" panose="020F0502020204030204" pitchFamily="34" charset="0"/>
                        </a:rPr>
                        <a:t> 8 – 12 </a:t>
                      </a:r>
                      <a:r>
                        <a:rPr lang="en-US" sz="1000" b="0" dirty="0" smtClean="0">
                          <a:solidFill>
                            <a:schemeClr val="tx1">
                              <a:lumMod val="65000"/>
                              <a:lumOff val="35000"/>
                            </a:schemeClr>
                          </a:solidFill>
                          <a:latin typeface="Calibri" panose="020F0502020204030204" pitchFamily="34" charset="0"/>
                        </a:rPr>
                        <a:t>girls and boys who missed  or</a:t>
                      </a:r>
                      <a:r>
                        <a:rPr lang="en-US" sz="1000" b="0" baseline="0" dirty="0" smtClean="0">
                          <a:solidFill>
                            <a:schemeClr val="tx1">
                              <a:lumMod val="65000"/>
                              <a:lumOff val="35000"/>
                            </a:schemeClr>
                          </a:solidFill>
                          <a:latin typeface="Calibri" panose="020F0502020204030204" pitchFamily="34" charset="0"/>
                        </a:rPr>
                        <a:t> did not complete </a:t>
                      </a:r>
                      <a:r>
                        <a:rPr lang="en-US" sz="1000" b="0" dirty="0" smtClean="0">
                          <a:solidFill>
                            <a:schemeClr val="tx1">
                              <a:lumMod val="65000"/>
                              <a:lumOff val="35000"/>
                            </a:schemeClr>
                          </a:solidFill>
                          <a:latin typeface="Calibri" panose="020F0502020204030204" pitchFamily="34" charset="0"/>
                        </a:rPr>
                        <a:t>scheduled vaccination in Grade 7 remain eligible until completion of grade 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lang="en-US" sz="1000" b="0" dirty="0" smtClean="0">
                          <a:solidFill>
                            <a:schemeClr val="tx1">
                              <a:lumMod val="65000"/>
                              <a:lumOff val="35000"/>
                            </a:schemeClr>
                          </a:solidFill>
                          <a:latin typeface="Calibri" panose="020F0502020204030204" pitchFamily="34" charset="0"/>
                        </a:rPr>
                        <a:t>Provided through school  based</a:t>
                      </a:r>
                      <a:r>
                        <a:rPr lang="en-US" sz="1000" b="0" baseline="0" dirty="0" smtClean="0">
                          <a:solidFill>
                            <a:schemeClr val="tx1">
                              <a:lumMod val="65000"/>
                              <a:lumOff val="35000"/>
                            </a:schemeClr>
                          </a:solidFill>
                          <a:latin typeface="Calibri" panose="020F0502020204030204" pitchFamily="34" charset="0"/>
                        </a:rPr>
                        <a:t> program run by public health units</a:t>
                      </a:r>
                      <a:endParaRPr lang="en-US" sz="1000" b="0" dirty="0" smtClean="0">
                        <a:solidFill>
                          <a:schemeClr val="tx1">
                            <a:lumMod val="65000"/>
                            <a:lumOff val="35000"/>
                          </a:schemeClr>
                        </a:solidFill>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68779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000" b="1" i="0" u="none" strike="noStrike" cap="none" normalizeH="0" baseline="0" dirty="0" smtClean="0">
                          <a:ln>
                            <a:noFill/>
                          </a:ln>
                          <a:solidFill>
                            <a:schemeClr val="bg1"/>
                          </a:solidFill>
                          <a:effectLst/>
                          <a:latin typeface="Calibri" panose="020F0502020204030204" pitchFamily="34" charset="0"/>
                          <a:ea typeface="ヒラギノ角ゴ Pro W3" charset="-128"/>
                        </a:rPr>
                        <a:t>Quebec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AC"/>
                    </a:solidFill>
                  </a:tcPr>
                </a:tc>
                <a:tc>
                  <a:txBody>
                    <a:bodyPr/>
                    <a:lstStyle/>
                    <a:p>
                      <a:pPr algn="l"/>
                      <a:r>
                        <a:rPr lang="fr-CA" sz="1000" dirty="0" smtClean="0">
                          <a:solidFill>
                            <a:schemeClr val="tx1">
                              <a:lumMod val="65000"/>
                              <a:lumOff val="35000"/>
                            </a:schemeClr>
                          </a:solidFill>
                          <a:latin typeface="Calibri" panose="020F0502020204030204" pitchFamily="34" charset="0"/>
                        </a:rPr>
                        <a:t>Yes</a:t>
                      </a:r>
                      <a:endParaRPr lang="fr-CA" sz="1000" dirty="0">
                        <a:solidFill>
                          <a:schemeClr val="tx1">
                            <a:lumMod val="65000"/>
                            <a:lumOff val="35000"/>
                          </a:schemeClr>
                        </a:solidFill>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l"/>
                      <a:r>
                        <a:rPr lang="en-US" sz="1000" dirty="0" smtClean="0">
                          <a:solidFill>
                            <a:schemeClr val="tx1">
                              <a:lumMod val="65000"/>
                              <a:lumOff val="35000"/>
                            </a:schemeClr>
                          </a:solidFill>
                          <a:latin typeface="Calibri" panose="020F0502020204030204" pitchFamily="34" charset="0"/>
                        </a:rPr>
                        <a:t>2008</a:t>
                      </a:r>
                      <a:endParaRPr lang="en-US" sz="1000" dirty="0">
                        <a:solidFill>
                          <a:schemeClr val="tx1">
                            <a:lumMod val="65000"/>
                            <a:lumOff val="35000"/>
                          </a:schemeClr>
                        </a:solidFill>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CA" sz="10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rPr>
                        <a:t>N/A</a:t>
                      </a:r>
                      <a:endParaRPr kumimoji="0" lang="en-CA" sz="10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l"/>
                      <a:r>
                        <a:rPr lang="en-CA" sz="1000" dirty="0" smtClean="0">
                          <a:solidFill>
                            <a:schemeClr val="tx1">
                              <a:lumMod val="65000"/>
                              <a:lumOff val="35000"/>
                            </a:schemeClr>
                          </a:solidFill>
                          <a:latin typeface="Calibri" panose="020F0502020204030204" pitchFamily="34" charset="0"/>
                        </a:rPr>
                        <a:t>Immunization</a:t>
                      </a:r>
                      <a:r>
                        <a:rPr lang="en-CA" sz="1000" baseline="0" dirty="0" smtClean="0">
                          <a:solidFill>
                            <a:schemeClr val="tx1">
                              <a:lumMod val="65000"/>
                              <a:lumOff val="35000"/>
                            </a:schemeClr>
                          </a:solidFill>
                          <a:latin typeface="Calibri" panose="020F0502020204030204" pitchFamily="34" charset="0"/>
                        </a:rPr>
                        <a:t> </a:t>
                      </a:r>
                      <a:r>
                        <a:rPr lang="en-CA" sz="1000" dirty="0" smtClean="0">
                          <a:solidFill>
                            <a:schemeClr val="tx1">
                              <a:lumMod val="65000"/>
                              <a:lumOff val="35000"/>
                            </a:schemeClr>
                          </a:solidFill>
                          <a:latin typeface="Calibri" panose="020F0502020204030204" pitchFamily="34" charset="0"/>
                        </a:rPr>
                        <a:t>is free for girls under 18 years of age for the 1st dose and women and</a:t>
                      </a:r>
                      <a:r>
                        <a:rPr lang="en-CA" sz="1000" baseline="0" dirty="0" smtClean="0">
                          <a:solidFill>
                            <a:schemeClr val="tx1">
                              <a:lumMod val="65000"/>
                              <a:lumOff val="35000"/>
                            </a:schemeClr>
                          </a:solidFill>
                          <a:latin typeface="Calibri" panose="020F0502020204030204" pitchFamily="34" charset="0"/>
                        </a:rPr>
                        <a:t> men </a:t>
                      </a:r>
                      <a:r>
                        <a:rPr lang="en-CA" sz="1000" dirty="0" smtClean="0">
                          <a:solidFill>
                            <a:schemeClr val="tx1">
                              <a:lumMod val="65000"/>
                              <a:lumOff val="35000"/>
                            </a:schemeClr>
                          </a:solidFill>
                          <a:latin typeface="Calibri" panose="020F0502020204030204" pitchFamily="34" charset="0"/>
                        </a:rPr>
                        <a:t>who are immunosuppressed or HIV-infected up to 26 years of age. Since</a:t>
                      </a:r>
                      <a:r>
                        <a:rPr lang="en-CA" sz="1000" baseline="0" dirty="0" smtClean="0">
                          <a:solidFill>
                            <a:schemeClr val="tx1">
                              <a:lumMod val="65000"/>
                              <a:lumOff val="35000"/>
                            </a:schemeClr>
                          </a:solidFill>
                          <a:latin typeface="Calibri" panose="020F0502020204030204" pitchFamily="34" charset="0"/>
                        </a:rPr>
                        <a:t> January 2016, it is also free for males who have sex with other men.</a:t>
                      </a:r>
                      <a:endParaRPr lang="en-US" sz="1000" dirty="0">
                        <a:solidFill>
                          <a:schemeClr val="tx1">
                            <a:lumMod val="65000"/>
                            <a:lumOff val="35000"/>
                          </a:schemeClr>
                        </a:solidFill>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0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rPr>
                        <a:t>School for girls in secondary 3, public health services, medical clinics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5" name="TextBox 4"/>
          <p:cNvSpPr txBox="1"/>
          <p:nvPr/>
        </p:nvSpPr>
        <p:spPr>
          <a:xfrm>
            <a:off x="1676400" y="1200090"/>
            <a:ext cx="7467600" cy="400110"/>
          </a:xfrm>
          <a:prstGeom prst="rect">
            <a:avLst/>
          </a:prstGeom>
          <a:noFill/>
        </p:spPr>
        <p:txBody>
          <a:bodyPr wrap="square" rtlCol="0">
            <a:spAutoFit/>
          </a:bodyPr>
          <a:lstStyle/>
          <a:p>
            <a:r>
              <a:rPr lang="en-CA" sz="1000" dirty="0" smtClean="0">
                <a:solidFill>
                  <a:schemeClr val="tx1">
                    <a:lumMod val="65000"/>
                    <a:lumOff val="35000"/>
                  </a:schemeClr>
                </a:solidFill>
                <a:latin typeface="Calibri" panose="020F0502020204030204" pitchFamily="34" charset="0"/>
              </a:rPr>
              <a:t>Extended eligibility allows for those who did not receive or did not complete the HPV vaccine series at the provincially-specified grade or age to receive the publicly-funded vaccine. </a:t>
            </a:r>
            <a:r>
              <a:rPr lang="en-CA" sz="1000" b="1" dirty="0" smtClean="0">
                <a:solidFill>
                  <a:schemeClr val="tx1">
                    <a:lumMod val="65000"/>
                    <a:lumOff val="35000"/>
                  </a:schemeClr>
                </a:solidFill>
                <a:latin typeface="Calibri" panose="020F0502020204030204" pitchFamily="34" charset="0"/>
              </a:rPr>
              <a:t>Please include extended eligibility components for both females and males. </a:t>
            </a:r>
          </a:p>
        </p:txBody>
      </p:sp>
      <p:sp>
        <p:nvSpPr>
          <p:cNvPr id="7" name="Rectangle 6"/>
          <p:cNvSpPr/>
          <p:nvPr/>
        </p:nvSpPr>
        <p:spPr>
          <a:xfrm>
            <a:off x="152400" y="6477000"/>
            <a:ext cx="1476703" cy="246221"/>
          </a:xfrm>
          <a:prstGeom prst="rect">
            <a:avLst/>
          </a:prstGeom>
          <a:solidFill>
            <a:schemeClr val="bg1"/>
          </a:solidFill>
        </p:spPr>
        <p:txBody>
          <a:bodyPr wrap="square">
            <a:spAutoFit/>
          </a:bodyPr>
          <a:lstStyle/>
          <a:p>
            <a:pPr marL="0" indent="0">
              <a:spcBef>
                <a:spcPts val="0"/>
              </a:spcBef>
              <a:buNone/>
            </a:pPr>
            <a:r>
              <a:rPr lang="en-US" sz="1000" dirty="0" smtClean="0">
                <a:solidFill>
                  <a:schemeClr val="tx1">
                    <a:lumMod val="65000"/>
                    <a:lumOff val="35000"/>
                  </a:schemeClr>
                </a:solidFill>
                <a:latin typeface="Calibri" panose="020F0502020204030204" pitchFamily="34" charset="0"/>
              </a:rPr>
              <a:t>N/A: Not applicable</a:t>
            </a:r>
            <a:endParaRPr lang="en-CA" sz="1000" dirty="0">
              <a:solidFill>
                <a:schemeClr val="tx1">
                  <a:lumMod val="65000"/>
                  <a:lumOff val="35000"/>
                </a:schemeClr>
              </a:solidFill>
              <a:latin typeface="Calibri" panose="020F0502020204030204" pitchFamily="34" charset="0"/>
            </a:endParaRPr>
          </a:p>
        </p:txBody>
      </p:sp>
      <p:sp>
        <p:nvSpPr>
          <p:cNvPr id="8" name="Rectangle 7"/>
          <p:cNvSpPr/>
          <p:nvPr/>
        </p:nvSpPr>
        <p:spPr>
          <a:xfrm>
            <a:off x="6553200" y="6468129"/>
            <a:ext cx="2486188" cy="246221"/>
          </a:xfrm>
          <a:prstGeom prst="rect">
            <a:avLst/>
          </a:prstGeom>
          <a:solidFill>
            <a:schemeClr val="bg1"/>
          </a:solidFill>
        </p:spPr>
        <p:txBody>
          <a:bodyPr wrap="square">
            <a:spAutoFit/>
          </a:bodyPr>
          <a:lstStyle/>
          <a:p>
            <a:pPr marL="0" indent="0">
              <a:spcBef>
                <a:spcPts val="0"/>
              </a:spcBef>
              <a:buNone/>
            </a:pPr>
            <a:endParaRPr lang="en-CA" sz="1000" dirty="0">
              <a:solidFill>
                <a:schemeClr val="tx2"/>
              </a:solidFill>
              <a:latin typeface="Calibri" panose="020F0502020204030204" pitchFamily="34" charset="0"/>
            </a:endParaRPr>
          </a:p>
        </p:txBody>
      </p:sp>
    </p:spTree>
    <p:extLst>
      <p:ext uri="{BB962C8B-B14F-4D97-AF65-F5344CB8AC3E}">
        <p14:creationId xmlns:p14="http://schemas.microsoft.com/office/powerpoint/2010/main" val="74937307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0"/>
            <a:ext cx="7924800" cy="990600"/>
          </a:xfrm>
        </p:spPr>
        <p:txBody>
          <a:bodyPr/>
          <a:lstStyle/>
          <a:p>
            <a:r>
              <a:rPr lang="en-CA" sz="3200" b="1" dirty="0">
                <a:latin typeface="Calibri" panose="020F0502020204030204" pitchFamily="34" charset="0"/>
              </a:rPr>
              <a:t>Publicly-funded HPV Immunization Programs: Extended Eligibility </a:t>
            </a:r>
            <a:r>
              <a:rPr lang="en-CA" sz="3200" b="1" dirty="0" smtClean="0">
                <a:latin typeface="Calibri" panose="020F0502020204030204" pitchFamily="34" charset="0"/>
              </a:rPr>
              <a:t>Component, cont’d</a:t>
            </a:r>
            <a:endParaRPr lang="en-CA" sz="3200" b="1" dirty="0">
              <a:latin typeface="Calibri" panose="020F0502020204030204" pitchFamily="34" charset="0"/>
            </a:endParaRPr>
          </a:p>
        </p:txBody>
      </p:sp>
      <p:sp>
        <p:nvSpPr>
          <p:cNvPr id="5" name="TextBox 4"/>
          <p:cNvSpPr txBox="1"/>
          <p:nvPr/>
        </p:nvSpPr>
        <p:spPr>
          <a:xfrm>
            <a:off x="1676400" y="1200090"/>
            <a:ext cx="7467600" cy="400110"/>
          </a:xfrm>
          <a:prstGeom prst="rect">
            <a:avLst/>
          </a:prstGeom>
          <a:noFill/>
        </p:spPr>
        <p:txBody>
          <a:bodyPr wrap="square" rtlCol="0">
            <a:spAutoFit/>
          </a:bodyPr>
          <a:lstStyle/>
          <a:p>
            <a:r>
              <a:rPr lang="en-CA" sz="1000" dirty="0" smtClean="0">
                <a:solidFill>
                  <a:schemeClr val="tx1">
                    <a:lumMod val="65000"/>
                    <a:lumOff val="35000"/>
                  </a:schemeClr>
                </a:solidFill>
                <a:latin typeface="Calibri" panose="020F0502020204030204" pitchFamily="34" charset="0"/>
              </a:rPr>
              <a:t>Extended eligibility allows for those who did not receive or did not complete the HPV vaccine series at the provincially-specified grade or age to receive the publicly-funded vaccine. </a:t>
            </a:r>
            <a:r>
              <a:rPr lang="en-CA" sz="1000" b="1" dirty="0" smtClean="0">
                <a:solidFill>
                  <a:schemeClr val="tx1">
                    <a:lumMod val="65000"/>
                    <a:lumOff val="35000"/>
                  </a:schemeClr>
                </a:solidFill>
                <a:latin typeface="Calibri" panose="020F0502020204030204" pitchFamily="34" charset="0"/>
              </a:rPr>
              <a:t>Please include extended eligibility components for both females and males. </a:t>
            </a:r>
          </a:p>
        </p:txBody>
      </p:sp>
      <p:sp>
        <p:nvSpPr>
          <p:cNvPr id="7" name="Rectangle 6"/>
          <p:cNvSpPr/>
          <p:nvPr/>
        </p:nvSpPr>
        <p:spPr>
          <a:xfrm>
            <a:off x="119610" y="5957649"/>
            <a:ext cx="5602015" cy="246221"/>
          </a:xfrm>
          <a:prstGeom prst="rect">
            <a:avLst/>
          </a:prstGeom>
        </p:spPr>
        <p:txBody>
          <a:bodyPr wrap="square">
            <a:spAutoFit/>
          </a:bodyPr>
          <a:lstStyle/>
          <a:p>
            <a:pPr marL="0" indent="0">
              <a:spcBef>
                <a:spcPts val="0"/>
              </a:spcBef>
              <a:buNone/>
            </a:pPr>
            <a:r>
              <a:rPr lang="en-US" sz="1000" dirty="0" smtClean="0">
                <a:solidFill>
                  <a:schemeClr val="tx2"/>
                </a:solidFill>
                <a:latin typeface="Calibri" panose="020F0502020204030204" pitchFamily="34" charset="0"/>
              </a:rPr>
              <a:t>N/A: Not applicable</a:t>
            </a:r>
            <a:endParaRPr lang="en-CA" sz="1000" dirty="0">
              <a:solidFill>
                <a:schemeClr val="tx2"/>
              </a:solidFill>
              <a:latin typeface="Calibri" panose="020F050202020403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370239318"/>
              </p:ext>
            </p:extLst>
          </p:nvPr>
        </p:nvGraphicFramePr>
        <p:xfrm>
          <a:off x="112984" y="1905000"/>
          <a:ext cx="8944797" cy="3870960"/>
        </p:xfrm>
        <a:graphic>
          <a:graphicData uri="http://schemas.openxmlformats.org/drawingml/2006/table">
            <a:tbl>
              <a:tblPr/>
              <a:tblGrid>
                <a:gridCol w="1119759"/>
                <a:gridCol w="2004439"/>
                <a:gridCol w="914400"/>
                <a:gridCol w="1143000"/>
                <a:gridCol w="2249533"/>
                <a:gridCol w="1513666"/>
              </a:tblGrid>
              <a:tr h="493595">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000" b="1" i="0" u="none" strike="noStrike" cap="none" normalizeH="0" baseline="0" dirty="0" smtClean="0">
                          <a:ln>
                            <a:noFill/>
                          </a:ln>
                          <a:solidFill>
                            <a:schemeClr val="bg1"/>
                          </a:solidFill>
                          <a:effectLst/>
                          <a:latin typeface="Calibri" panose="020F0502020204030204" pitchFamily="34" charset="0"/>
                          <a:ea typeface="ヒラギノ角ゴ Pro W3" charset="-128"/>
                        </a:rPr>
                        <a:t>Province/</a:t>
                      </a:r>
                    </a:p>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000" b="1" i="0" u="none" strike="noStrike" cap="none" normalizeH="0" baseline="0" dirty="0" smtClean="0">
                          <a:ln>
                            <a:noFill/>
                          </a:ln>
                          <a:solidFill>
                            <a:schemeClr val="bg1"/>
                          </a:solidFill>
                          <a:effectLst/>
                          <a:latin typeface="Calibri" panose="020F0502020204030204" pitchFamily="34" charset="0"/>
                          <a:ea typeface="ヒラギノ角ゴ Pro W3" charset="-128"/>
                        </a:rPr>
                        <a:t>Territory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AC"/>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000" b="1" i="0" u="none" strike="noStrike" cap="none" normalizeH="0" baseline="0" dirty="0" smtClean="0">
                          <a:ln>
                            <a:noFill/>
                          </a:ln>
                          <a:solidFill>
                            <a:schemeClr val="bg1"/>
                          </a:solidFill>
                          <a:effectLst/>
                          <a:latin typeface="Calibri" panose="020F0502020204030204" pitchFamily="34" charset="0"/>
                          <a:ea typeface="ヒラギノ角ゴ Pro W3" charset="-128"/>
                        </a:rPr>
                        <a:t>Is there an extended eligibility component (Yes/No)?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AC"/>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000" b="1" i="0" u="none" strike="noStrike" cap="none" normalizeH="0" baseline="0" dirty="0" smtClean="0">
                          <a:ln>
                            <a:noFill/>
                          </a:ln>
                          <a:solidFill>
                            <a:schemeClr val="bg1"/>
                          </a:solidFill>
                          <a:effectLst/>
                          <a:latin typeface="Calibri" panose="020F0502020204030204" pitchFamily="34" charset="0"/>
                          <a:ea typeface="ヒラギノ角ゴ Pro W3" charset="-128"/>
                        </a:rPr>
                        <a:t>Start Date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AC"/>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000" b="1" i="0" u="none" strike="noStrike" cap="none" normalizeH="0" baseline="0" dirty="0" smtClean="0">
                          <a:ln>
                            <a:noFill/>
                          </a:ln>
                          <a:solidFill>
                            <a:schemeClr val="bg1"/>
                          </a:solidFill>
                          <a:effectLst/>
                          <a:latin typeface="Calibri" panose="020F0502020204030204" pitchFamily="34" charset="0"/>
                          <a:ea typeface="ヒラギノ角ゴ Pro W3" charset="-128"/>
                        </a:rPr>
                        <a:t>End Date</a:t>
                      </a:r>
                    </a:p>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000" b="1" i="0" u="none" strike="noStrike" cap="none" normalizeH="0" baseline="0" dirty="0" smtClean="0">
                          <a:ln>
                            <a:noFill/>
                          </a:ln>
                          <a:solidFill>
                            <a:schemeClr val="bg1"/>
                          </a:solidFill>
                          <a:effectLst/>
                          <a:latin typeface="Calibri" panose="020F0502020204030204" pitchFamily="34" charset="0"/>
                          <a:ea typeface="ヒラギノ角ゴ Pro W3" charset="-128"/>
                        </a:rPr>
                        <a:t>(if applicable)</a:t>
                      </a:r>
                    </a:p>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endParaRPr kumimoji="0" lang="en-US" sz="1000" b="1" i="0" u="none" strike="noStrike" cap="none" normalizeH="0" baseline="0" dirty="0" smtClean="0">
                        <a:ln>
                          <a:noFill/>
                        </a:ln>
                        <a:solidFill>
                          <a:schemeClr val="bg1"/>
                        </a:solidFill>
                        <a:effectLst/>
                        <a:latin typeface="Calibri" panose="020F0502020204030204" pitchFamily="34" charset="0"/>
                        <a:ea typeface="ヒラギノ角ゴ Pro W3"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AC"/>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000" b="1" i="0" u="none" strike="noStrike" cap="none" normalizeH="0" baseline="0" dirty="0" smtClean="0">
                          <a:ln>
                            <a:noFill/>
                          </a:ln>
                          <a:solidFill>
                            <a:schemeClr val="bg1"/>
                          </a:solidFill>
                          <a:effectLst/>
                          <a:latin typeface="Calibri" panose="020F0502020204030204" pitchFamily="34" charset="0"/>
                          <a:ea typeface="ヒラギノ角ゴ Pro W3" charset="-128"/>
                        </a:rPr>
                        <a:t>Target Population</a:t>
                      </a:r>
                    </a:p>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000" b="1" i="0" u="none" strike="noStrike" cap="none" normalizeH="0" baseline="0" dirty="0" smtClean="0">
                          <a:ln>
                            <a:noFill/>
                          </a:ln>
                          <a:solidFill>
                            <a:schemeClr val="bg1"/>
                          </a:solidFill>
                          <a:effectLst/>
                          <a:latin typeface="Calibri" panose="020F0502020204030204" pitchFamily="34" charset="0"/>
                          <a:ea typeface="ヒラギノ角ゴ Pro W3" charset="-128"/>
                        </a:rPr>
                        <a:t>(age range/eligibility criteria)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AC"/>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000" b="1" i="0" u="none" strike="noStrike" cap="none" normalizeH="0" baseline="0" dirty="0" smtClean="0">
                          <a:ln>
                            <a:noFill/>
                          </a:ln>
                          <a:solidFill>
                            <a:schemeClr val="bg1"/>
                          </a:solidFill>
                          <a:effectLst/>
                          <a:latin typeface="Calibri" panose="020F0502020204030204" pitchFamily="34" charset="0"/>
                          <a:ea typeface="ヒラギノ角ゴ Pro W3" charset="-128"/>
                        </a:rPr>
                        <a:t>Location (i.e. pharmacist, public health unit, etc.)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AC"/>
                    </a:solidFill>
                  </a:tcPr>
                </a:tc>
              </a:tr>
              <a:tr h="493595">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000" b="1" i="0" u="none" strike="noStrike" cap="none" normalizeH="0" baseline="0" dirty="0" smtClean="0">
                          <a:ln>
                            <a:noFill/>
                          </a:ln>
                          <a:solidFill>
                            <a:schemeClr val="bg1"/>
                          </a:solidFill>
                          <a:effectLst/>
                          <a:latin typeface="Calibri" panose="020F0502020204030204" pitchFamily="34" charset="0"/>
                          <a:ea typeface="ヒラギノ角ゴ Pro W3" charset="-128"/>
                        </a:rPr>
                        <a:t>New Brunswick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AC"/>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solidFill>
                            <a:schemeClr val="tx1">
                              <a:lumMod val="65000"/>
                              <a:lumOff val="35000"/>
                            </a:schemeClr>
                          </a:solidFill>
                          <a:latin typeface="Calibri" panose="020F0502020204030204" pitchFamily="34" charset="0"/>
                        </a:rPr>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solidFill>
                            <a:schemeClr val="tx1">
                              <a:lumMod val="65000"/>
                              <a:lumOff val="35000"/>
                            </a:schemeClr>
                          </a:solidFill>
                          <a:latin typeface="Calibri" panose="020F0502020204030204" pitchFamily="34" charset="0"/>
                        </a:rPr>
                        <a:t>2008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solidFill>
                            <a:schemeClr val="tx1">
                              <a:lumMod val="65000"/>
                              <a:lumOff val="35000"/>
                            </a:schemeClr>
                          </a:solidFill>
                          <a:latin typeface="Calibri" panose="020F0502020204030204" pitchFamily="34" charset="0"/>
                        </a:rPr>
                        <a:t>N/A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000" kern="1200" baseline="0" dirty="0" smtClean="0">
                          <a:solidFill>
                            <a:schemeClr val="tx1">
                              <a:lumMod val="65000"/>
                              <a:lumOff val="35000"/>
                            </a:schemeClr>
                          </a:solidFill>
                          <a:latin typeface="Calibri" panose="020F0502020204030204" pitchFamily="34" charset="0"/>
                          <a:ea typeface="+mn-ea"/>
                          <a:cs typeface="+mn-cs"/>
                        </a:rPr>
                        <a:t>The NB eligibility criteria for all routine immunization programs are established by date of birth, therefore someone born in the eligible year may receive HPV through Public Health.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000" kern="1200" baseline="0" dirty="0" smtClean="0">
                          <a:solidFill>
                            <a:schemeClr val="tx1">
                              <a:lumMod val="65000"/>
                              <a:lumOff val="35000"/>
                            </a:schemeClr>
                          </a:solidFill>
                          <a:latin typeface="Calibri" panose="020F0502020204030204" pitchFamily="34" charset="0"/>
                          <a:ea typeface="+mn-ea"/>
                          <a:cs typeface="+mn-cs"/>
                        </a:rPr>
                        <a:t>Public Health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3595">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000" b="1" i="0" u="none" strike="noStrike" cap="none" normalizeH="0" baseline="0" dirty="0" smtClean="0">
                          <a:ln>
                            <a:noFill/>
                          </a:ln>
                          <a:solidFill>
                            <a:schemeClr val="bg1"/>
                          </a:solidFill>
                          <a:effectLst/>
                          <a:latin typeface="Calibri" panose="020F0502020204030204" pitchFamily="34" charset="0"/>
                          <a:ea typeface="ヒラギノ角ゴ Pro W3" charset="-128"/>
                        </a:rPr>
                        <a:t>Nova Scotia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AC"/>
                    </a:solidFill>
                  </a:tcPr>
                </a:tc>
                <a:tc>
                  <a:txBody>
                    <a:bodyPr/>
                    <a:lstStyle/>
                    <a:p>
                      <a:pPr algn="l"/>
                      <a:r>
                        <a:rPr lang="en-US" sz="1000" baseline="0" dirty="0" smtClean="0">
                          <a:solidFill>
                            <a:schemeClr val="tx1">
                              <a:lumMod val="65000"/>
                              <a:lumOff val="35000"/>
                            </a:schemeClr>
                          </a:solidFill>
                          <a:latin typeface="Calibri" panose="020F0502020204030204" pitchFamily="34" charset="0"/>
                        </a:rPr>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lang="en-US" sz="1000" baseline="0" dirty="0" smtClean="0">
                          <a:solidFill>
                            <a:schemeClr val="tx1">
                              <a:lumMod val="65000"/>
                              <a:lumOff val="35000"/>
                            </a:schemeClr>
                          </a:solidFill>
                          <a:latin typeface="Calibri" panose="020F0502020204030204" pitchFamily="34" charset="0"/>
                        </a:rPr>
                        <a:t>September 2007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0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rPr>
                        <a:t>N/A</a:t>
                      </a:r>
                      <a:endParaRPr kumimoji="0" lang="en-CA" sz="10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000" kern="1200" baseline="0" dirty="0" smtClean="0">
                          <a:solidFill>
                            <a:schemeClr val="tx1">
                              <a:lumMod val="65000"/>
                              <a:lumOff val="35000"/>
                            </a:schemeClr>
                          </a:solidFill>
                          <a:latin typeface="Calibri" panose="020F0502020204030204" pitchFamily="34" charset="0"/>
                          <a:ea typeface="+mn-ea"/>
                          <a:cs typeface="+mn-cs"/>
                        </a:rPr>
                        <a:t>Eligible up to and including 18 years of age while living in Nova Scotia.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000" kern="1200" baseline="0" dirty="0" smtClean="0">
                          <a:solidFill>
                            <a:schemeClr val="tx1">
                              <a:lumMod val="65000"/>
                              <a:lumOff val="35000"/>
                            </a:schemeClr>
                          </a:solidFill>
                          <a:latin typeface="Calibri" panose="020F0502020204030204" pitchFamily="34" charset="0"/>
                          <a:ea typeface="+mn-ea"/>
                          <a:cs typeface="+mn-cs"/>
                        </a:rPr>
                        <a:t>Provided through Public Health in the school program, not through physicians or pharmacists.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3595">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000" b="1" i="0" u="none" strike="noStrike" cap="none" normalizeH="0" baseline="0" dirty="0" smtClean="0">
                          <a:ln>
                            <a:noFill/>
                          </a:ln>
                          <a:solidFill>
                            <a:schemeClr val="bg1"/>
                          </a:solidFill>
                          <a:effectLst/>
                          <a:latin typeface="Calibri" panose="020F0502020204030204" pitchFamily="34" charset="0"/>
                          <a:ea typeface="ヒラギノ角ゴ Pro W3" charset="-128"/>
                        </a:rPr>
                        <a:t>Prince Edward Island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AC"/>
                    </a:solidFill>
                  </a:tcPr>
                </a:tc>
                <a:tc>
                  <a:txBody>
                    <a:bodyPr/>
                    <a:lstStyle/>
                    <a:p>
                      <a:pPr algn="l"/>
                      <a:r>
                        <a:rPr kumimoji="0" lang="en-US" sz="1000" kern="1200" baseline="0" dirty="0" smtClean="0">
                          <a:solidFill>
                            <a:schemeClr val="tx1">
                              <a:lumMod val="65000"/>
                              <a:lumOff val="35000"/>
                            </a:schemeClr>
                          </a:solidFill>
                          <a:latin typeface="Calibri" panose="020F0502020204030204" pitchFamily="34" charset="0"/>
                          <a:ea typeface="+mn-ea"/>
                          <a:cs typeface="+mn-cs"/>
                        </a:rPr>
                        <a:t> Yes</a:t>
                      </a:r>
                      <a:endParaRPr kumimoji="0" lang="en-US" sz="1000" kern="1200" baseline="0" dirty="0">
                        <a:solidFill>
                          <a:schemeClr val="tx1">
                            <a:lumMod val="65000"/>
                            <a:lumOff val="35000"/>
                          </a:schemeClr>
                        </a:solidFill>
                        <a:latin typeface="Calibri" panose="020F050202020403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0" lang="en-US" sz="1000" kern="1200" baseline="0" dirty="0" smtClean="0">
                          <a:solidFill>
                            <a:schemeClr val="tx1">
                              <a:lumMod val="65000"/>
                              <a:lumOff val="35000"/>
                            </a:schemeClr>
                          </a:solidFill>
                          <a:latin typeface="Calibri" panose="020F0502020204030204" pitchFamily="34" charset="0"/>
                          <a:ea typeface="+mn-ea"/>
                          <a:cs typeface="+mn-cs"/>
                        </a:rPr>
                        <a:t>April 2016</a:t>
                      </a:r>
                      <a:endParaRPr kumimoji="0" lang="en-US" sz="1000" kern="1200" baseline="0" dirty="0">
                        <a:solidFill>
                          <a:schemeClr val="tx1">
                            <a:lumMod val="65000"/>
                            <a:lumOff val="35000"/>
                          </a:schemeClr>
                        </a:solidFill>
                        <a:latin typeface="Calibri" panose="020F050202020403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0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rPr>
                        <a:t>N/A</a:t>
                      </a:r>
                      <a:endParaRPr kumimoji="0" lang="en-CA" sz="10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000" kern="1200" baseline="0" dirty="0" smtClean="0">
                          <a:solidFill>
                            <a:schemeClr val="tx1">
                              <a:lumMod val="65000"/>
                              <a:lumOff val="35000"/>
                            </a:schemeClr>
                          </a:solidFill>
                          <a:latin typeface="Calibri" panose="020F0502020204030204" pitchFamily="34" charset="0"/>
                          <a:ea typeface="+mn-ea"/>
                          <a:cs typeface="+mn-cs"/>
                        </a:rPr>
                        <a:t>Males 18-26 years of age with specified risk factor.	</a:t>
                      </a:r>
                    </a:p>
                    <a:p>
                      <a:pPr algn="l"/>
                      <a:r>
                        <a:rPr kumimoji="0" lang="en-US" sz="1000" kern="1200" baseline="0" dirty="0" smtClean="0">
                          <a:solidFill>
                            <a:schemeClr val="tx1">
                              <a:lumMod val="65000"/>
                              <a:lumOff val="35000"/>
                            </a:schemeClr>
                          </a:solidFill>
                          <a:latin typeface="Calibri" panose="020F0502020204030204" pitchFamily="34" charset="0"/>
                          <a:ea typeface="+mn-ea"/>
                          <a:cs typeface="+mn-cs"/>
                        </a:rPr>
                        <a:t>Females 18 -45 years of age  with specified risk factors.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000" kern="1200" baseline="0" dirty="0" smtClean="0">
                          <a:solidFill>
                            <a:schemeClr val="tx1">
                              <a:lumMod val="65000"/>
                              <a:lumOff val="35000"/>
                            </a:schemeClr>
                          </a:solidFill>
                          <a:latin typeface="Calibri" panose="020F0502020204030204" pitchFamily="34" charset="0"/>
                          <a:ea typeface="+mn-ea"/>
                          <a:cs typeface="+mn-cs"/>
                        </a:rPr>
                        <a:t>Local Health PEI Public Health Nursing office 	</a:t>
                      </a:r>
                    </a:p>
                    <a:p>
                      <a:pPr algn="l"/>
                      <a:r>
                        <a:rPr kumimoji="0" lang="en-US" sz="1000" kern="1200" baseline="0" dirty="0" smtClean="0">
                          <a:solidFill>
                            <a:schemeClr val="tx1">
                              <a:lumMod val="65000"/>
                              <a:lumOff val="35000"/>
                            </a:schemeClr>
                          </a:solidFill>
                          <a:latin typeface="Calibri" panose="020F0502020204030204" pitchFamily="34" charset="0"/>
                          <a:ea typeface="+mn-ea"/>
                          <a:cs typeface="+mn-cs"/>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3595">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000" b="1" i="0" u="none" strike="noStrike" cap="none" normalizeH="0" baseline="0" dirty="0" smtClean="0">
                          <a:ln>
                            <a:noFill/>
                          </a:ln>
                          <a:solidFill>
                            <a:schemeClr val="bg1"/>
                          </a:solidFill>
                          <a:effectLst/>
                          <a:latin typeface="Calibri" panose="020F0502020204030204" pitchFamily="34" charset="0"/>
                          <a:ea typeface="ヒラギノ角ゴ Pro W3" charset="-128"/>
                        </a:rPr>
                        <a:t>Newfoundland &amp; Labrador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AC"/>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solidFill>
                            <a:schemeClr val="tx1">
                              <a:lumMod val="65000"/>
                              <a:lumOff val="35000"/>
                            </a:schemeClr>
                          </a:solidFill>
                          <a:latin typeface="Calibri" panose="020F0502020204030204" pitchFamily="34" charset="0"/>
                        </a:rPr>
                        <a:t>Yes</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solidFill>
                            <a:schemeClr val="tx1">
                              <a:lumMod val="65000"/>
                              <a:lumOff val="35000"/>
                            </a:schemeClr>
                          </a:solidFill>
                          <a:latin typeface="Calibri" panose="020F0502020204030204" pitchFamily="34" charset="0"/>
                        </a:rPr>
                        <a:t>For females whose parents refused</a:t>
                      </a:r>
                      <a:r>
                        <a:rPr lang="en-US" sz="1000" baseline="0" dirty="0" smtClean="0">
                          <a:solidFill>
                            <a:schemeClr val="tx1">
                              <a:lumMod val="65000"/>
                              <a:lumOff val="35000"/>
                            </a:schemeClr>
                          </a:solidFill>
                          <a:latin typeface="Calibri" panose="020F0502020204030204" pitchFamily="34" charset="0"/>
                        </a:rPr>
                        <a:t> who are now old enough to decide they want it and they approach Public Health.</a:t>
                      </a:r>
                      <a:endParaRPr lang="en-US" sz="1000" dirty="0" smtClean="0">
                        <a:solidFill>
                          <a:schemeClr val="tx1">
                            <a:lumMod val="65000"/>
                            <a:lumOff val="35000"/>
                          </a:schemeClr>
                        </a:solidFill>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rPr>
                        <a:t>N/A</a:t>
                      </a:r>
                      <a:endParaRPr lang="en-US" sz="1000" dirty="0" smtClean="0">
                        <a:solidFill>
                          <a:schemeClr val="tx1">
                            <a:lumMod val="65000"/>
                            <a:lumOff val="35000"/>
                          </a:schemeClr>
                        </a:solidFill>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0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rPr>
                        <a:t>N/A</a:t>
                      </a:r>
                      <a:endParaRPr kumimoji="0" lang="en-US" sz="1000" kern="1200" baseline="0" dirty="0" smtClean="0">
                        <a:solidFill>
                          <a:schemeClr val="tx1">
                            <a:lumMod val="65000"/>
                            <a:lumOff val="35000"/>
                          </a:schemeClr>
                        </a:solidFill>
                        <a:latin typeface="Calibri" panose="020F0502020204030204" pitchFamily="34" charset="0"/>
                        <a:ea typeface="+mn-ea"/>
                        <a:cs typeface="+mn-cs"/>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15888" marR="0" lvl="0" indent="0" algn="l" defTabSz="914400" rtl="0" eaLnBrk="1" fontAlgn="t" latinLnBrk="0" hangingPunct="1">
                        <a:lnSpc>
                          <a:spcPct val="100000"/>
                        </a:lnSpc>
                        <a:spcBef>
                          <a:spcPct val="0"/>
                        </a:spcBef>
                        <a:spcAft>
                          <a:spcPct val="0"/>
                        </a:spcAft>
                        <a:buClrTx/>
                        <a:buSzTx/>
                        <a:buFontTx/>
                        <a:buNone/>
                        <a:tabLst/>
                        <a:defRPr/>
                      </a:pPr>
                      <a:r>
                        <a:rPr lang="en-US" sz="1000" dirty="0" smtClean="0">
                          <a:solidFill>
                            <a:schemeClr val="tx1">
                              <a:lumMod val="65000"/>
                              <a:lumOff val="35000"/>
                            </a:schemeClr>
                          </a:solidFill>
                          <a:latin typeface="Calibri" panose="020F0502020204030204" pitchFamily="34" charset="0"/>
                        </a:rPr>
                        <a:t>Females born 1994 or after.</a:t>
                      </a:r>
                    </a:p>
                  </a:txBody>
                  <a:tcPr marL="9525" marR="9525" marT="9525"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91440" marR="0" lvl="0" indent="0" algn="l" defTabSz="914400" rtl="0" eaLnBrk="1" fontAlgn="t" latinLnBrk="0" hangingPunct="1">
                        <a:lnSpc>
                          <a:spcPct val="100000"/>
                        </a:lnSpc>
                        <a:spcBef>
                          <a:spcPts val="0"/>
                        </a:spcBef>
                        <a:spcAft>
                          <a:spcPct val="0"/>
                        </a:spcAft>
                        <a:buClrTx/>
                        <a:buSzTx/>
                        <a:buFontTx/>
                        <a:buNone/>
                        <a:tabLst/>
                        <a:defRPr/>
                      </a:pPr>
                      <a:r>
                        <a:rPr lang="en-US" sz="1000" dirty="0" smtClean="0">
                          <a:solidFill>
                            <a:schemeClr val="tx1">
                              <a:lumMod val="65000"/>
                              <a:lumOff val="35000"/>
                            </a:schemeClr>
                          </a:solidFill>
                          <a:latin typeface="Calibri" panose="020F0502020204030204" pitchFamily="34" charset="0"/>
                        </a:rPr>
                        <a:t>Public Health</a:t>
                      </a:r>
                    </a:p>
                  </a:txBody>
                  <a:tcPr marL="9525" marR="9525" marT="9525"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59393478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1828799" y="228600"/>
            <a:ext cx="6937375" cy="990600"/>
          </a:xfrm>
        </p:spPr>
        <p:txBody>
          <a:bodyPr/>
          <a:lstStyle/>
          <a:p>
            <a:pPr>
              <a:lnSpc>
                <a:spcPts val="3000"/>
              </a:lnSpc>
            </a:pPr>
            <a:r>
              <a:rPr lang="en-US" sz="3200" b="1" dirty="0" smtClean="0">
                <a:latin typeface="Calibri" pitchFamily="34" charset="0"/>
              </a:rPr>
              <a:t>Reference</a:t>
            </a:r>
          </a:p>
        </p:txBody>
      </p:sp>
      <p:sp>
        <p:nvSpPr>
          <p:cNvPr id="30723" name="Content Placeholder 4"/>
          <p:cNvSpPr>
            <a:spLocks noGrp="1"/>
          </p:cNvSpPr>
          <p:nvPr>
            <p:ph sz="quarter" idx="1"/>
          </p:nvPr>
        </p:nvSpPr>
        <p:spPr>
          <a:xfrm>
            <a:off x="1828799" y="1524000"/>
            <a:ext cx="6937375" cy="4572000"/>
          </a:xfrm>
        </p:spPr>
        <p:txBody>
          <a:bodyPr/>
          <a:lstStyle/>
          <a:p>
            <a:pPr marL="0" indent="0">
              <a:buNone/>
            </a:pPr>
            <a:r>
              <a:rPr lang="en-US" sz="2200" dirty="0" smtClean="0">
                <a:solidFill>
                  <a:schemeClr val="tx1">
                    <a:lumMod val="65000"/>
                    <a:lumOff val="35000"/>
                  </a:schemeClr>
                </a:solidFill>
                <a:latin typeface="Calibri" pitchFamily="34" charset="0"/>
              </a:rPr>
              <a:t>Please use the following reference when citing information from this presentation:</a:t>
            </a:r>
          </a:p>
          <a:p>
            <a:pPr marL="0" indent="0">
              <a:buNone/>
            </a:pPr>
            <a:endParaRPr lang="en-CA" sz="2200" dirty="0">
              <a:solidFill>
                <a:schemeClr val="tx1">
                  <a:lumMod val="65000"/>
                  <a:lumOff val="35000"/>
                </a:schemeClr>
              </a:solidFill>
              <a:latin typeface="Calibri" pitchFamily="34" charset="0"/>
            </a:endParaRPr>
          </a:p>
          <a:p>
            <a:pPr marL="0" indent="0">
              <a:buNone/>
            </a:pPr>
            <a:r>
              <a:rPr lang="en-US" sz="2200" dirty="0">
                <a:solidFill>
                  <a:schemeClr val="tx1">
                    <a:lumMod val="65000"/>
                    <a:lumOff val="35000"/>
                  </a:schemeClr>
                </a:solidFill>
                <a:latin typeface="Calibri" pitchFamily="34" charset="0"/>
              </a:rPr>
              <a:t>Canadian Partnership Against Cancer. Cervical Cancer Screening in Canada: Environmental Scan [Internet]. Toronto (ON): Canadian Partnership Against </a:t>
            </a:r>
            <a:r>
              <a:rPr lang="en-US" sz="2200" dirty="0" smtClean="0">
                <a:solidFill>
                  <a:schemeClr val="tx1">
                    <a:lumMod val="65000"/>
                    <a:lumOff val="35000"/>
                  </a:schemeClr>
                </a:solidFill>
                <a:latin typeface="Calibri" pitchFamily="34" charset="0"/>
              </a:rPr>
              <a:t>Cancer; </a:t>
            </a:r>
            <a:r>
              <a:rPr lang="en-US" sz="2200" dirty="0">
                <a:solidFill>
                  <a:schemeClr val="tx1">
                    <a:lumMod val="65000"/>
                    <a:lumOff val="35000"/>
                  </a:schemeClr>
                </a:solidFill>
                <a:latin typeface="Calibri" pitchFamily="34" charset="0"/>
              </a:rPr>
              <a:t>2017 [cited </a:t>
            </a:r>
            <a:r>
              <a:rPr lang="en-US" sz="2200" dirty="0" smtClean="0">
                <a:solidFill>
                  <a:schemeClr val="tx1">
                    <a:lumMod val="65000"/>
                    <a:lumOff val="35000"/>
                  </a:schemeClr>
                </a:solidFill>
                <a:latin typeface="Calibri" pitchFamily="34" charset="0"/>
              </a:rPr>
              <a:t>(Enter Date </a:t>
            </a:r>
            <a:r>
              <a:rPr lang="en-US" sz="2200" dirty="0">
                <a:solidFill>
                  <a:schemeClr val="tx1">
                    <a:lumMod val="65000"/>
                    <a:lumOff val="35000"/>
                  </a:schemeClr>
                </a:solidFill>
                <a:latin typeface="Calibri" pitchFamily="34" charset="0"/>
              </a:rPr>
              <a:t>Accessed – formatted as YYYY MM)]. Available from: </a:t>
            </a:r>
            <a:r>
              <a:rPr lang="en-US" sz="2200" dirty="0" smtClean="0">
                <a:solidFill>
                  <a:schemeClr val="tx1">
                    <a:lumMod val="65000"/>
                    <a:lumOff val="35000"/>
                  </a:schemeClr>
                </a:solidFill>
                <a:latin typeface="Calibri" pitchFamily="34" charset="0"/>
              </a:rPr>
              <a:t>(Enter Link)</a:t>
            </a:r>
            <a:endParaRPr lang="en-US" sz="2200" dirty="0">
              <a:solidFill>
                <a:schemeClr val="tx1">
                  <a:lumMod val="65000"/>
                  <a:lumOff val="35000"/>
                </a:schemeClr>
              </a:solidFill>
              <a:latin typeface="Calibri" pitchFamily="34" charset="0"/>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1720" y="260648"/>
            <a:ext cx="6912768" cy="720080"/>
          </a:xfrm>
        </p:spPr>
        <p:txBody>
          <a:bodyPr>
            <a:normAutofit/>
          </a:bodyPr>
          <a:lstStyle/>
          <a:p>
            <a:pPr algn="l">
              <a:lnSpc>
                <a:spcPts val="3000"/>
              </a:lnSpc>
            </a:pPr>
            <a:r>
              <a:rPr lang="en-US" sz="3200" b="1" dirty="0" smtClean="0">
                <a:latin typeface="Calibri" panose="020F0502020204030204" pitchFamily="34" charset="0"/>
              </a:rPr>
              <a:t>Acknowledgements</a:t>
            </a:r>
            <a:endParaRPr lang="en-US" sz="3200" b="1" dirty="0">
              <a:latin typeface="Calibri" panose="020F0502020204030204" pitchFamily="34" charset="0"/>
            </a:endParaRPr>
          </a:p>
        </p:txBody>
      </p:sp>
      <p:sp>
        <p:nvSpPr>
          <p:cNvPr id="9" name="Content Placeholder 2"/>
          <p:cNvSpPr>
            <a:spLocks noGrp="1"/>
          </p:cNvSpPr>
          <p:nvPr>
            <p:ph sz="quarter" idx="1"/>
          </p:nvPr>
        </p:nvSpPr>
        <p:spPr>
          <a:xfrm>
            <a:off x="1475656" y="1412776"/>
            <a:ext cx="6840760" cy="4683224"/>
          </a:xfrm>
        </p:spPr>
        <p:txBody>
          <a:bodyPr>
            <a:normAutofit/>
          </a:bodyPr>
          <a:lstStyle/>
          <a:p>
            <a:pPr marL="0" indent="0">
              <a:buNone/>
            </a:pPr>
            <a:endParaRPr lang="en-CA" sz="2000" dirty="0" smtClean="0">
              <a:solidFill>
                <a:schemeClr val="tx1">
                  <a:lumMod val="65000"/>
                  <a:lumOff val="35000"/>
                </a:schemeClr>
              </a:solidFill>
            </a:endParaRPr>
          </a:p>
          <a:p>
            <a:pPr marL="0" indent="0">
              <a:buNone/>
            </a:pPr>
            <a:r>
              <a:rPr lang="en-CA" sz="2200" dirty="0" smtClean="0">
                <a:solidFill>
                  <a:schemeClr val="tx1">
                    <a:lumMod val="65000"/>
                    <a:lumOff val="35000"/>
                  </a:schemeClr>
                </a:solidFill>
                <a:latin typeface="Calibri" panose="020F0502020204030204" pitchFamily="34" charset="0"/>
              </a:rPr>
              <a:t>Production of this environmental scan has been made possible through financial support from </a:t>
            </a:r>
            <a:r>
              <a:rPr lang="en-CA" sz="2200" dirty="0" smtClean="0">
                <a:solidFill>
                  <a:schemeClr val="tx1">
                    <a:lumMod val="65000"/>
                    <a:lumOff val="35000"/>
                  </a:schemeClr>
                </a:solidFill>
                <a:latin typeface="Calibri" panose="020F0502020204030204" pitchFamily="34" charset="0"/>
                <a:hlinkClick r:id="rId2"/>
              </a:rPr>
              <a:t>Health Canada </a:t>
            </a:r>
            <a:r>
              <a:rPr lang="en-CA" sz="2200" dirty="0" smtClean="0">
                <a:solidFill>
                  <a:schemeClr val="tx1">
                    <a:lumMod val="65000"/>
                    <a:lumOff val="35000"/>
                  </a:schemeClr>
                </a:solidFill>
                <a:latin typeface="Calibri" panose="020F0502020204030204" pitchFamily="34" charset="0"/>
              </a:rPr>
              <a:t>through the </a:t>
            </a:r>
            <a:r>
              <a:rPr lang="en-CA" sz="2200" dirty="0" smtClean="0">
                <a:solidFill>
                  <a:schemeClr val="tx1">
                    <a:lumMod val="65000"/>
                    <a:lumOff val="35000"/>
                  </a:schemeClr>
                </a:solidFill>
                <a:latin typeface="Calibri" panose="020F0502020204030204" pitchFamily="34" charset="0"/>
                <a:hlinkClick r:id="rId3"/>
              </a:rPr>
              <a:t>Canadian Partnership Against Cancer</a:t>
            </a:r>
            <a:r>
              <a:rPr lang="en-CA" sz="2200" dirty="0" smtClean="0">
                <a:solidFill>
                  <a:schemeClr val="tx1">
                    <a:lumMod val="65000"/>
                    <a:lumOff val="35000"/>
                  </a:schemeClr>
                </a:solidFill>
                <a:latin typeface="Calibri" panose="020F0502020204030204" pitchFamily="34" charset="0"/>
              </a:rPr>
              <a:t>.</a:t>
            </a:r>
          </a:p>
          <a:p>
            <a:pPr>
              <a:buNone/>
            </a:pPr>
            <a:endParaRPr lang="en-US" sz="2000" dirty="0" smtClean="0">
              <a:solidFill>
                <a:schemeClr val="tx1">
                  <a:lumMod val="65000"/>
                  <a:lumOff val="35000"/>
                </a:schemeClr>
              </a:solidFill>
            </a:endParaRPr>
          </a:p>
        </p:txBody>
      </p:sp>
    </p:spTree>
    <p:extLst>
      <p:ext uri="{BB962C8B-B14F-4D97-AF65-F5344CB8AC3E}">
        <p14:creationId xmlns:p14="http://schemas.microsoft.com/office/powerpoint/2010/main" val="4579878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39462" y="304800"/>
            <a:ext cx="7013448" cy="914400"/>
          </a:xfrm>
        </p:spPr>
        <p:txBody>
          <a:bodyPr/>
          <a:lstStyle/>
          <a:p>
            <a:r>
              <a:rPr lang="en-CA" sz="3200" b="1" dirty="0">
                <a:latin typeface="Calibri" panose="020F0502020204030204" pitchFamily="34" charset="0"/>
              </a:rPr>
              <a:t>Cervical Cancer Screening </a:t>
            </a:r>
            <a:r>
              <a:rPr lang="en-CA" sz="3200" b="1" dirty="0" smtClean="0">
                <a:latin typeface="Calibri" panose="020F0502020204030204" pitchFamily="34" charset="0"/>
              </a:rPr>
              <a:t>Programs and Guidelines – Highlights </a:t>
            </a:r>
            <a:r>
              <a:rPr lang="en-CA" sz="3200" b="1" dirty="0">
                <a:latin typeface="Calibri" panose="020F0502020204030204" pitchFamily="34" charset="0"/>
              </a:rPr>
              <a:t/>
            </a:r>
            <a:br>
              <a:rPr lang="en-CA" sz="3200" b="1" dirty="0">
                <a:latin typeface="Calibri" panose="020F0502020204030204" pitchFamily="34" charset="0"/>
              </a:rPr>
            </a:br>
            <a:endParaRPr lang="en-CA" sz="3200" b="1" dirty="0"/>
          </a:p>
        </p:txBody>
      </p:sp>
      <p:sp>
        <p:nvSpPr>
          <p:cNvPr id="3" name="Content Placeholder 2"/>
          <p:cNvSpPr>
            <a:spLocks noGrp="1"/>
          </p:cNvSpPr>
          <p:nvPr>
            <p:ph sz="quarter" idx="1"/>
          </p:nvPr>
        </p:nvSpPr>
        <p:spPr>
          <a:xfrm>
            <a:off x="612648" y="1828800"/>
            <a:ext cx="8153400" cy="4267200"/>
          </a:xfrm>
        </p:spPr>
        <p:txBody>
          <a:bodyPr/>
          <a:lstStyle/>
          <a:p>
            <a:pPr marL="0" indent="0">
              <a:buClrTx/>
              <a:buNone/>
            </a:pPr>
            <a:r>
              <a:rPr lang="en-US" sz="1600" dirty="0">
                <a:latin typeface="Calibri" panose="020F0502020204030204" pitchFamily="34" charset="0"/>
              </a:rPr>
              <a:t>Cervical Cancer Screening Programs in Canada (refer to slide #7)</a:t>
            </a:r>
          </a:p>
          <a:p>
            <a:pPr>
              <a:buClrTx/>
              <a:buFont typeface="Arial" panose="020B0604020202020204" pitchFamily="34" charset="0"/>
              <a:buChar char="•"/>
            </a:pPr>
            <a:r>
              <a:rPr lang="en-US" sz="1600" dirty="0">
                <a:latin typeface="Calibri" panose="020F0502020204030204" pitchFamily="34" charset="0"/>
              </a:rPr>
              <a:t>Nine </a:t>
            </a:r>
            <a:r>
              <a:rPr lang="en-US" sz="1600" dirty="0" smtClean="0">
                <a:latin typeface="Calibri" panose="020F0502020204030204" pitchFamily="34" charset="0"/>
              </a:rPr>
              <a:t>provinces </a:t>
            </a:r>
            <a:r>
              <a:rPr lang="en-US" sz="1600" dirty="0">
                <a:latin typeface="Calibri" panose="020F0502020204030204" pitchFamily="34" charset="0"/>
              </a:rPr>
              <a:t>have </a:t>
            </a:r>
            <a:r>
              <a:rPr lang="en-US" sz="1600" dirty="0" smtClean="0">
                <a:latin typeface="Calibri" panose="020F0502020204030204" pitchFamily="34" charset="0"/>
              </a:rPr>
              <a:t>organized cervical </a:t>
            </a:r>
            <a:r>
              <a:rPr lang="en-US" sz="1600" dirty="0">
                <a:latin typeface="Calibri" panose="020F0502020204030204" pitchFamily="34" charset="0"/>
              </a:rPr>
              <a:t>cancer screening programs. The first program began in British Columbia in 1960, and the most recent program began in New Brunswick in 2014. </a:t>
            </a:r>
            <a:r>
              <a:rPr lang="en-US" sz="1600" dirty="0" smtClean="0">
                <a:latin typeface="Calibri" panose="020F0502020204030204" pitchFamily="34" charset="0"/>
              </a:rPr>
              <a:t>Where organized screening is not available, opportunistic </a:t>
            </a:r>
            <a:r>
              <a:rPr lang="en-US" sz="1600" dirty="0">
                <a:latin typeface="Calibri" panose="020F0502020204030204" pitchFamily="34" charset="0"/>
              </a:rPr>
              <a:t>screening services are available through primary care </a:t>
            </a:r>
            <a:r>
              <a:rPr lang="en-US" sz="1600" dirty="0" smtClean="0">
                <a:latin typeface="Calibri" panose="020F0502020204030204" pitchFamily="34" charset="0"/>
              </a:rPr>
              <a:t>providers. </a:t>
            </a:r>
            <a:endParaRPr lang="en-US" sz="1600" dirty="0">
              <a:latin typeface="Calibri" panose="020F0502020204030204" pitchFamily="34" charset="0"/>
            </a:endParaRPr>
          </a:p>
          <a:p>
            <a:pPr marL="0" indent="0">
              <a:buClrTx/>
              <a:buNone/>
            </a:pPr>
            <a:r>
              <a:rPr lang="en-US" sz="1600" dirty="0">
                <a:latin typeface="Calibri" panose="020F0502020204030204" pitchFamily="34" charset="0"/>
              </a:rPr>
              <a:t>Provincial and Territorial Cervical Cancer Screening Guidelines (refer to </a:t>
            </a:r>
            <a:r>
              <a:rPr lang="en-US" sz="1600" dirty="0" smtClean="0">
                <a:latin typeface="Calibri" panose="020F0502020204030204" pitchFamily="34" charset="0"/>
              </a:rPr>
              <a:t>slides </a:t>
            </a:r>
            <a:r>
              <a:rPr lang="en-US" sz="1600" dirty="0">
                <a:latin typeface="Calibri" panose="020F0502020204030204" pitchFamily="34" charset="0"/>
              </a:rPr>
              <a:t>#10 and 11)</a:t>
            </a:r>
          </a:p>
          <a:p>
            <a:pPr>
              <a:buClrTx/>
              <a:buFont typeface="Arial" panose="020B0604020202020204" pitchFamily="34" charset="0"/>
              <a:buChar char="•"/>
            </a:pPr>
            <a:r>
              <a:rPr lang="en-US" sz="1600" dirty="0">
                <a:latin typeface="Calibri" panose="020F0502020204030204" pitchFamily="34" charset="0"/>
              </a:rPr>
              <a:t>P</a:t>
            </a:r>
            <a:r>
              <a:rPr lang="en-US" sz="1600" dirty="0" smtClean="0">
                <a:latin typeface="Calibri" panose="020F0502020204030204" pitchFamily="34" charset="0"/>
              </a:rPr>
              <a:t>rovinces </a:t>
            </a:r>
            <a:r>
              <a:rPr lang="en-US" sz="1600" dirty="0">
                <a:latin typeface="Calibri" panose="020F0502020204030204" pitchFamily="34" charset="0"/>
              </a:rPr>
              <a:t>and territories recommend that cervical cancer screening should begin at age 21 or 25, continue until age 65 to </a:t>
            </a:r>
            <a:r>
              <a:rPr lang="en-US" sz="1600" dirty="0" smtClean="0">
                <a:latin typeface="Calibri" panose="020F0502020204030204" pitchFamily="34" charset="0"/>
              </a:rPr>
              <a:t>70 </a:t>
            </a:r>
            <a:r>
              <a:rPr lang="en-US" sz="1600" dirty="0">
                <a:latin typeface="Calibri" panose="020F0502020204030204" pitchFamily="34" charset="0"/>
              </a:rPr>
              <a:t>and occur every two to three </a:t>
            </a:r>
            <a:r>
              <a:rPr lang="en-US" sz="1600" dirty="0" smtClean="0">
                <a:latin typeface="Calibri" panose="020F0502020204030204" pitchFamily="34" charset="0"/>
              </a:rPr>
              <a:t>years.</a:t>
            </a:r>
            <a:endParaRPr lang="en-US" sz="1600" dirty="0">
              <a:latin typeface="Calibri" panose="020F0502020204030204" pitchFamily="34" charset="0"/>
            </a:endParaRPr>
          </a:p>
          <a:p>
            <a:endParaRPr lang="en-CA" sz="1600" dirty="0"/>
          </a:p>
        </p:txBody>
      </p:sp>
    </p:spTree>
    <p:extLst>
      <p:ext uri="{BB962C8B-B14F-4D97-AF65-F5344CB8AC3E}">
        <p14:creationId xmlns:p14="http://schemas.microsoft.com/office/powerpoint/2010/main" val="42862854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81200" y="228600"/>
            <a:ext cx="6784848" cy="990600"/>
          </a:xfrm>
        </p:spPr>
        <p:txBody>
          <a:bodyPr/>
          <a:lstStyle/>
          <a:p>
            <a:r>
              <a:rPr lang="en-US" sz="3200" b="1" dirty="0" smtClean="0">
                <a:latin typeface="Calibri" panose="020F0502020204030204" pitchFamily="34" charset="0"/>
              </a:rPr>
              <a:t>Cervical Cancer Screening Pathway</a:t>
            </a:r>
            <a:endParaRPr lang="en-CA" sz="3200" b="1" dirty="0">
              <a:latin typeface="Calibri" panose="020F0502020204030204" pitchFamily="34" charset="0"/>
            </a:endParaRPr>
          </a:p>
        </p:txBody>
      </p:sp>
      <p:sp>
        <p:nvSpPr>
          <p:cNvPr id="2" name="TextBox 1"/>
          <p:cNvSpPr txBox="1"/>
          <p:nvPr/>
        </p:nvSpPr>
        <p:spPr>
          <a:xfrm>
            <a:off x="152400" y="6324600"/>
            <a:ext cx="6553200" cy="400110"/>
          </a:xfrm>
          <a:prstGeom prst="rect">
            <a:avLst/>
          </a:prstGeom>
          <a:noFill/>
        </p:spPr>
        <p:txBody>
          <a:bodyPr wrap="square" rtlCol="0">
            <a:spAutoFit/>
          </a:bodyPr>
          <a:lstStyle/>
          <a:p>
            <a:r>
              <a:rPr lang="en-US" sz="1000" dirty="0" smtClean="0">
                <a:latin typeface="Calibri" panose="020F0502020204030204" pitchFamily="34" charset="0"/>
              </a:rPr>
              <a:t>Adapted from: Canadian Partnership Against Cancer. Cervical Cancer Screening in Canada. Toronto (ON): Canadian Partnership Against Cancer; updated 2016 July. </a:t>
            </a:r>
            <a:endParaRPr lang="en-CA" sz="1000" dirty="0">
              <a:latin typeface="Calibri" panose="020F0502020204030204" pitchFamily="34" charset="0"/>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1879" y="1371600"/>
            <a:ext cx="4497369" cy="4724400"/>
          </a:xfrm>
          <a:prstGeom prst="rect">
            <a:avLst/>
          </a:prstGeom>
        </p:spPr>
      </p:pic>
    </p:spTree>
    <p:extLst>
      <p:ext uri="{BB962C8B-B14F-4D97-AF65-F5344CB8AC3E}">
        <p14:creationId xmlns:p14="http://schemas.microsoft.com/office/powerpoint/2010/main" val="20094308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828799" y="76200"/>
            <a:ext cx="6937375" cy="990600"/>
          </a:xfrm>
        </p:spPr>
        <p:txBody>
          <a:bodyPr/>
          <a:lstStyle/>
          <a:p>
            <a:pPr>
              <a:lnSpc>
                <a:spcPts val="3000"/>
              </a:lnSpc>
            </a:pPr>
            <a:r>
              <a:rPr lang="en-US" sz="3200" b="1" dirty="0" smtClean="0">
                <a:latin typeface="Calibri" pitchFamily="34" charset="0"/>
              </a:rPr>
              <a:t>Cervical Cancer Screening Programs in Canada</a:t>
            </a:r>
          </a:p>
        </p:txBody>
      </p:sp>
      <p:graphicFrame>
        <p:nvGraphicFramePr>
          <p:cNvPr id="17490" name="Group 82"/>
          <p:cNvGraphicFramePr>
            <a:graphicFrameLocks noGrp="1"/>
          </p:cNvGraphicFramePr>
          <p:nvPr>
            <p:ph sz="quarter" idx="1"/>
            <p:extLst>
              <p:ext uri="{D42A27DB-BD31-4B8C-83A1-F6EECF244321}">
                <p14:modId xmlns:p14="http://schemas.microsoft.com/office/powerpoint/2010/main" val="3449700052"/>
              </p:ext>
            </p:extLst>
          </p:nvPr>
        </p:nvGraphicFramePr>
        <p:xfrm>
          <a:off x="149772" y="1295400"/>
          <a:ext cx="8763000" cy="4926600"/>
        </p:xfrm>
        <a:graphic>
          <a:graphicData uri="http://schemas.openxmlformats.org/drawingml/2006/table">
            <a:tbl>
              <a:tblPr/>
              <a:tblGrid>
                <a:gridCol w="1676400"/>
                <a:gridCol w="1692166"/>
                <a:gridCol w="2438400"/>
                <a:gridCol w="2956034"/>
              </a:tblGrid>
              <a:tr h="329305">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endParaRPr kumimoji="0" lang="en-CA" sz="1100" b="1" i="0" u="none" strike="noStrike" cap="none" normalizeH="0" baseline="0" dirty="0" smtClean="0">
                        <a:ln>
                          <a:noFill/>
                        </a:ln>
                        <a:solidFill>
                          <a:schemeClr val="tx1"/>
                        </a:solidFill>
                        <a:effectLst/>
                        <a:latin typeface="Calibri" panose="020F0502020204030204" pitchFamily="34" charset="0"/>
                        <a:ea typeface="ヒラギノ角ゴ Pro W3"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AC"/>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bg1"/>
                          </a:solidFill>
                          <a:effectLst/>
                          <a:latin typeface="Calibri" panose="020F0502020204030204" pitchFamily="34" charset="0"/>
                          <a:ea typeface="ヒラギノ角ゴ Pro W3" charset="-128"/>
                        </a:rPr>
                        <a:t>Program Start Date</a:t>
                      </a:r>
                    </a:p>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endParaRPr kumimoji="0" lang="en-US" sz="1100" b="1" i="0" u="none" strike="noStrike" cap="none" normalizeH="0" baseline="0" dirty="0" smtClean="0">
                        <a:ln>
                          <a:noFill/>
                        </a:ln>
                        <a:solidFill>
                          <a:schemeClr val="bg1"/>
                        </a:solidFill>
                        <a:effectLst/>
                        <a:latin typeface="Calibri" panose="020F0502020204030204" pitchFamily="34" charset="0"/>
                        <a:ea typeface="ヒラギノ角ゴ Pro W3"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AC"/>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bg1"/>
                          </a:solidFill>
                          <a:effectLst/>
                          <a:latin typeface="Calibri" panose="020F0502020204030204" pitchFamily="34" charset="0"/>
                          <a:ea typeface="ヒラギノ角ゴ Pro W3" charset="-128"/>
                        </a:rPr>
                        <a:t>Program Name </a:t>
                      </a:r>
                    </a:p>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endParaRPr kumimoji="0" lang="en-US" sz="1100" b="1" i="0" u="none" strike="noStrike" cap="none" normalizeH="0" baseline="0" dirty="0" smtClean="0">
                        <a:ln>
                          <a:noFill/>
                        </a:ln>
                        <a:solidFill>
                          <a:schemeClr val="bg1"/>
                        </a:solidFill>
                        <a:effectLst/>
                        <a:latin typeface="Calibri" panose="020F0502020204030204" pitchFamily="34" charset="0"/>
                        <a:ea typeface="ヒラギノ角ゴ Pro W3"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AC"/>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bg1"/>
                          </a:solidFill>
                          <a:effectLst/>
                          <a:latin typeface="Calibri" panose="020F0502020204030204" pitchFamily="34" charset="0"/>
                          <a:ea typeface="ヒラギノ角ゴ Pro W3" charset="-128"/>
                        </a:rPr>
                        <a:t>Agency Responsible for Program Administration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AC"/>
                    </a:solidFill>
                  </a:tcPr>
                </a:tc>
              </a:tr>
              <a:tr h="305316">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bg1"/>
                          </a:solidFill>
                          <a:effectLst/>
                          <a:latin typeface="Calibri" panose="020F0502020204030204" pitchFamily="34" charset="0"/>
                          <a:ea typeface="ヒラギノ角ゴ Pro W3" charset="-128"/>
                        </a:rPr>
                        <a:t>Nunavut*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A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rPr>
                        <a:t>N/A</a:t>
                      </a:r>
                      <a:endParaRPr kumimoji="0" lang="en-CA" sz="11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rPr>
                        <a:t>N/A</a:t>
                      </a:r>
                      <a:endParaRPr kumimoji="0" lang="en-CA" sz="11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rPr>
                        <a:t>Government of Nunavut Department of Health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5371">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bg1"/>
                          </a:solidFill>
                          <a:effectLst/>
                          <a:latin typeface="Calibri" panose="020F0502020204030204" pitchFamily="34" charset="0"/>
                          <a:ea typeface="ヒラギノ角ゴ Pro W3" charset="-128"/>
                        </a:rPr>
                        <a:t>Northwest Territories*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A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1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rPr>
                        <a:t>N/A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1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rPr>
                        <a:t>N/A</a:t>
                      </a:r>
                      <a:endParaRPr kumimoji="0" lang="en-CA" sz="11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rPr>
                        <a:t>Department of Health &amp; Social Services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5371">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bg1"/>
                          </a:solidFill>
                          <a:effectLst/>
                          <a:latin typeface="Calibri" panose="020F0502020204030204" pitchFamily="34" charset="0"/>
                          <a:ea typeface="ヒラギノ角ゴ Pro W3" charset="-128"/>
                        </a:rPr>
                        <a:t>Yukon*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AC"/>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rPr>
                        <a:t>N/A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rPr>
                        <a:t>N/A</a:t>
                      </a:r>
                      <a:endParaRPr kumimoji="0" lang="en-CA" sz="11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rPr>
                        <a:t>Government of Yukon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5371">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bg1"/>
                          </a:solidFill>
                          <a:effectLst/>
                          <a:latin typeface="Calibri" panose="020F0502020204030204" pitchFamily="34" charset="0"/>
                          <a:ea typeface="ヒラギノ角ゴ Pro W3" charset="-128"/>
                        </a:rPr>
                        <a:t>British Columbia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AC"/>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rPr>
                        <a:t>1960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rPr>
                        <a:t>Cervical Cancer Screening Program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rPr>
                        <a:t>BC Cancer Agency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5316">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bg1"/>
                          </a:solidFill>
                          <a:effectLst/>
                          <a:latin typeface="Calibri" panose="020F0502020204030204" pitchFamily="34" charset="0"/>
                          <a:ea typeface="ヒラギノ角ゴ Pro W3" charset="-128"/>
                        </a:rPr>
                        <a:t>Alberta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AC"/>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rPr>
                        <a:t>2003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rPr>
                        <a:t>Alberta Cervical Cancer Screening  Program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rPr>
                        <a:t>Alberta Health Services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5316">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bg1"/>
                          </a:solidFill>
                          <a:effectLst/>
                          <a:latin typeface="Calibri" panose="020F0502020204030204" pitchFamily="34" charset="0"/>
                          <a:ea typeface="ヒラギノ角ゴ Pro W3" charset="-128"/>
                        </a:rPr>
                        <a:t>Saskatchewan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AC"/>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rPr>
                        <a:t>2003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lang="en-CA" sz="1100" dirty="0" smtClean="0">
                          <a:solidFill>
                            <a:schemeClr val="tx1">
                              <a:lumMod val="65000"/>
                              <a:lumOff val="35000"/>
                            </a:schemeClr>
                          </a:solidFill>
                          <a:latin typeface="Calibri" panose="020F0502020204030204" pitchFamily="34" charset="0"/>
                        </a:rPr>
                        <a:t>Screening Program for Cervical Cancer</a:t>
                      </a:r>
                      <a:r>
                        <a:rPr lang="en-CA" sz="1100" b="1" dirty="0" smtClean="0">
                          <a:solidFill>
                            <a:schemeClr val="tx1">
                              <a:lumMod val="65000"/>
                              <a:lumOff val="35000"/>
                            </a:schemeClr>
                          </a:solidFill>
                          <a:latin typeface="Calibri" panose="020F0502020204030204" pitchFamily="34" charset="0"/>
                        </a:rPr>
                        <a:t> </a:t>
                      </a:r>
                      <a:r>
                        <a:rPr lang="en-CA" sz="1100" dirty="0" smtClean="0">
                          <a:solidFill>
                            <a:schemeClr val="tx1">
                              <a:lumMod val="65000"/>
                              <a:lumOff val="35000"/>
                            </a:schemeClr>
                          </a:solidFill>
                          <a:latin typeface="Calibri" panose="020F0502020204030204" pitchFamily="34" charset="0"/>
                        </a:rPr>
                        <a:t> </a:t>
                      </a:r>
                      <a:endParaRPr kumimoji="0" lang="en-CA" sz="11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rPr>
                        <a:t>Saskatchewan Cancer Agency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5371">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bg1"/>
                          </a:solidFill>
                          <a:effectLst/>
                          <a:latin typeface="Calibri" panose="020F0502020204030204" pitchFamily="34" charset="0"/>
                          <a:ea typeface="ヒラギノ角ゴ Pro W3" charset="-128"/>
                        </a:rPr>
                        <a:t>Manitoba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AC"/>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rPr>
                        <a:t>2001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rPr>
                        <a:t>CervixCheck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rPr>
                        <a:t>CancerCare Manitoba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5371">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bg1"/>
                          </a:solidFill>
                          <a:effectLst/>
                          <a:latin typeface="Calibri" panose="020F0502020204030204" pitchFamily="34" charset="0"/>
                          <a:ea typeface="ヒラギノ角ゴ Pro W3" charset="-128"/>
                        </a:rPr>
                        <a:t>Ontario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AC"/>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rPr>
                        <a:t>2000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lang="en-CA" sz="1100" dirty="0" smtClean="0">
                          <a:solidFill>
                            <a:schemeClr val="tx1">
                              <a:lumMod val="65000"/>
                              <a:lumOff val="35000"/>
                            </a:schemeClr>
                          </a:solidFill>
                          <a:latin typeface="Calibri" panose="020F0502020204030204" pitchFamily="34" charset="0"/>
                        </a:rPr>
                        <a:t>Ontario Cervical Screening Program</a:t>
                      </a:r>
                      <a:endParaRPr kumimoji="0" lang="en-CA" sz="11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rPr>
                        <a:t>Cancer Care Ontario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526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100" b="1" i="0" u="none" strike="noStrike" cap="none" normalizeH="0" baseline="0" dirty="0" smtClean="0">
                          <a:ln>
                            <a:noFill/>
                          </a:ln>
                          <a:solidFill>
                            <a:schemeClr val="bg1"/>
                          </a:solidFill>
                          <a:effectLst/>
                          <a:latin typeface="Calibri" panose="020F0502020204030204" pitchFamily="34" charset="0"/>
                          <a:ea typeface="ヒラギノ角ゴ Pro W3" charset="-128"/>
                        </a:rPr>
                        <a:t>Québec*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A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1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rPr>
                        <a:t>N/A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rPr>
                        <a:t>N/A</a:t>
                      </a:r>
                      <a:endParaRPr kumimoji="0" lang="en-CA" sz="11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kumimoji="0" lang="fr-FR" sz="1100" b="0" i="0" u="none" strike="noStrike" kern="1200" baseline="0" dirty="0" smtClean="0">
                          <a:solidFill>
                            <a:schemeClr val="tx1">
                              <a:lumMod val="65000"/>
                              <a:lumOff val="35000"/>
                            </a:schemeClr>
                          </a:solidFill>
                          <a:latin typeface="Calibri" panose="020F0502020204030204" pitchFamily="34" charset="0"/>
                          <a:ea typeface="+mn-ea"/>
                          <a:cs typeface="+mn-cs"/>
                        </a:rPr>
                        <a:t>Direction générale de cancérologie, Ministère de la santé et des services sociaux du Québec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5316">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bg1"/>
                          </a:solidFill>
                          <a:effectLst/>
                          <a:latin typeface="Calibri" panose="020F0502020204030204" pitchFamily="34" charset="0"/>
                          <a:ea typeface="ヒラギノ角ゴ Pro W3" charset="-128"/>
                        </a:rPr>
                        <a:t>New Brunswick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AC"/>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rPr>
                        <a:t>2014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rPr>
                        <a:t>New Brunswick Cervical Cancer Prevention and Screening Program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rPr>
                        <a:t>New Brunswick Cancer Network (NB Department of Health)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16630">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bg1"/>
                          </a:solidFill>
                          <a:effectLst/>
                          <a:latin typeface="Calibri" panose="020F0502020204030204" pitchFamily="34" charset="0"/>
                          <a:ea typeface="ヒラギノ角ゴ Pro W3" charset="-128"/>
                        </a:rPr>
                        <a:t>Nova Scotia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AC"/>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rPr>
                        <a:t>1991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lang="en-CA" sz="1100" dirty="0" smtClean="0">
                          <a:solidFill>
                            <a:schemeClr val="tx1">
                              <a:lumMod val="65000"/>
                              <a:lumOff val="35000"/>
                            </a:schemeClr>
                          </a:solidFill>
                          <a:latin typeface="Calibri" panose="020F0502020204030204" pitchFamily="34" charset="0"/>
                        </a:rPr>
                        <a:t>Cervical Cancer Prevention Program </a:t>
                      </a:r>
                      <a:endParaRPr kumimoji="0" lang="en-US" sz="11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rPr>
                        <a:t>Cancer Care Nova Scotia, </a:t>
                      </a:r>
                      <a:br>
                        <a:rPr kumimoji="0" lang="en-US" sz="11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rPr>
                      </a:br>
                      <a:r>
                        <a:rPr kumimoji="0" lang="en-US" sz="11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rPr>
                        <a:t>Nova Scotia Health Authority </a:t>
                      </a:r>
                      <a:br>
                        <a:rPr kumimoji="0" lang="en-US" sz="11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rPr>
                      </a:br>
                      <a:r>
                        <a:rPr kumimoji="0" lang="en-US" sz="11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rPr>
                        <a:t>Program of Care for Cancer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85371">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bg1"/>
                          </a:solidFill>
                          <a:effectLst/>
                          <a:latin typeface="Calibri" panose="020F0502020204030204" pitchFamily="34" charset="0"/>
                          <a:ea typeface="ヒラギノ角ゴ Pro W3" charset="-128"/>
                        </a:rPr>
                        <a:t>Prince Edward Island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AC"/>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rPr>
                        <a:t>2001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rPr>
                        <a:t>Cervical Cancer Screening Service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rPr>
                        <a:t>Health PEI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05316">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bg1"/>
                          </a:solidFill>
                          <a:effectLst/>
                          <a:latin typeface="Calibri" panose="020F0502020204030204" pitchFamily="34" charset="0"/>
                          <a:ea typeface="ヒラギノ角ゴ Pro W3" charset="-128"/>
                        </a:rPr>
                        <a:t>Newfoundland and Labrador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AC"/>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rPr>
                        <a:t>2003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rPr>
                        <a:t>Cervical Screening Initiatives Program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91440" marR="0" lvl="0" indent="0" algn="ctr" defTabSz="914400" rtl="0" eaLnBrk="1" fontAlgn="t" latinLnBrk="0" hangingPunct="1">
                        <a:lnSpc>
                          <a:spcPct val="100000"/>
                        </a:lnSpc>
                        <a:spcBef>
                          <a:spcPts val="252"/>
                        </a:spcBef>
                        <a:spcAft>
                          <a:spcPct val="0"/>
                        </a:spcAft>
                        <a:buClrTx/>
                        <a:buSzTx/>
                        <a:buFontTx/>
                        <a:buNone/>
                        <a:tabLst/>
                      </a:pPr>
                      <a:r>
                        <a:rPr kumimoji="0" lang="en-US" sz="1100" b="0" i="0" u="none" strike="noStrike" kern="1200" cap="none" normalizeH="0" baseline="0" dirty="0" smtClean="0">
                          <a:ln>
                            <a:noFill/>
                          </a:ln>
                          <a:solidFill>
                            <a:schemeClr val="tx1">
                              <a:lumMod val="65000"/>
                              <a:lumOff val="35000"/>
                            </a:schemeClr>
                          </a:solidFill>
                          <a:effectLst/>
                          <a:latin typeface="Calibri" panose="020F0502020204030204" pitchFamily="34" charset="0"/>
                          <a:ea typeface="ヒラギノ角ゴ Pro W3" charset="-128"/>
                          <a:cs typeface="+mn-cs"/>
                        </a:rPr>
                        <a:t>Cancer Care Program, Eastern Health</a:t>
                      </a:r>
                    </a:p>
                  </a:txBody>
                  <a:tcPr marL="9525" marR="9525" marT="9525"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2" name="Rectangle 1"/>
          <p:cNvSpPr/>
          <p:nvPr/>
        </p:nvSpPr>
        <p:spPr>
          <a:xfrm>
            <a:off x="152400" y="6248400"/>
            <a:ext cx="6477000" cy="246221"/>
          </a:xfrm>
          <a:prstGeom prst="rect">
            <a:avLst/>
          </a:prstGeom>
          <a:solidFill>
            <a:schemeClr val="bg1"/>
          </a:solidFill>
        </p:spPr>
        <p:txBody>
          <a:bodyPr wrap="square">
            <a:spAutoFit/>
          </a:bodyPr>
          <a:lstStyle/>
          <a:p>
            <a:pPr lvl="0">
              <a:spcBef>
                <a:spcPts val="0"/>
              </a:spcBef>
              <a:buClr>
                <a:srgbClr val="FBAF5F"/>
              </a:buClr>
              <a:buSzPct val="88000"/>
              <a:defRPr/>
            </a:pPr>
            <a:r>
              <a:rPr lang="en-US" sz="1000" dirty="0">
                <a:solidFill>
                  <a:schemeClr val="tx1">
                    <a:lumMod val="65000"/>
                    <a:lumOff val="35000"/>
                  </a:schemeClr>
                </a:solidFill>
                <a:latin typeface="Calibri" panose="020F0502020204030204" pitchFamily="34" charset="0"/>
              </a:rPr>
              <a:t>*No organized screening program </a:t>
            </a:r>
            <a:r>
              <a:rPr lang="en-US" sz="1000" dirty="0" smtClean="0">
                <a:solidFill>
                  <a:schemeClr val="tx1">
                    <a:lumMod val="65000"/>
                    <a:lumOff val="35000"/>
                  </a:schemeClr>
                </a:solidFill>
                <a:latin typeface="Calibri" panose="020F0502020204030204" pitchFamily="34" charset="0"/>
              </a:rPr>
              <a:t>available; </a:t>
            </a:r>
            <a:r>
              <a:rPr lang="en-US" sz="1000" dirty="0" smtClean="0">
                <a:solidFill>
                  <a:schemeClr val="tx1">
                    <a:lumMod val="65000"/>
                    <a:lumOff val="35000"/>
                  </a:schemeClr>
                </a:solidFill>
                <a:latin typeface="Calibri" panose="020F0502020204030204" pitchFamily="34" charset="0"/>
                <a:cs typeface="Arial" panose="020B0604020202020204" pitchFamily="34" charset="0"/>
              </a:rPr>
              <a:t>N/A: Not applicable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705600" y="6096000"/>
            <a:ext cx="2438400" cy="76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338" name="Title 1"/>
          <p:cNvSpPr>
            <a:spLocks noGrp="1"/>
          </p:cNvSpPr>
          <p:nvPr>
            <p:ph type="title"/>
          </p:nvPr>
        </p:nvSpPr>
        <p:spPr>
          <a:xfrm>
            <a:off x="1828800" y="76200"/>
            <a:ext cx="6861175" cy="990600"/>
          </a:xfrm>
        </p:spPr>
        <p:txBody>
          <a:bodyPr/>
          <a:lstStyle/>
          <a:p>
            <a:pPr>
              <a:lnSpc>
                <a:spcPts val="3000"/>
              </a:lnSpc>
            </a:pPr>
            <a:r>
              <a:rPr lang="en-US" sz="3200" b="1" dirty="0" smtClean="0">
                <a:latin typeface="Calibri" pitchFamily="34" charset="0"/>
              </a:rPr>
              <a:t>Canadian Task Force on Preventive Health Care Guidelines (2013)</a:t>
            </a:r>
          </a:p>
        </p:txBody>
      </p:sp>
      <p:sp>
        <p:nvSpPr>
          <p:cNvPr id="8" name="Content Placeholder 2"/>
          <p:cNvSpPr>
            <a:spLocks noGrp="1"/>
          </p:cNvSpPr>
          <p:nvPr>
            <p:ph sz="quarter" idx="1"/>
          </p:nvPr>
        </p:nvSpPr>
        <p:spPr>
          <a:xfrm>
            <a:off x="612775" y="1679348"/>
            <a:ext cx="8077200" cy="4724400"/>
          </a:xfrm>
        </p:spPr>
        <p:txBody>
          <a:bodyPr anchor="ctr"/>
          <a:lstStyle/>
          <a:p>
            <a:pPr>
              <a:buNone/>
            </a:pPr>
            <a:endParaRPr lang="en-CA" sz="1800" dirty="0" smtClean="0">
              <a:latin typeface="Calibri" pitchFamily="34" charset="0"/>
            </a:endParaRPr>
          </a:p>
          <a:p>
            <a:pPr marL="0">
              <a:buNone/>
            </a:pPr>
            <a:r>
              <a:rPr lang="en-CA" sz="2800" dirty="0" smtClean="0">
                <a:solidFill>
                  <a:schemeClr val="tx1">
                    <a:lumMod val="65000"/>
                    <a:lumOff val="35000"/>
                  </a:schemeClr>
                </a:solidFill>
                <a:latin typeface="Calibri" pitchFamily="34" charset="0"/>
              </a:rPr>
              <a:t>The Canadian Task Force on Preventive Health Care recommends routine screening for cervical cancer every 2-3 years for women aged 25-69.</a:t>
            </a:r>
          </a:p>
          <a:p>
            <a:pPr marL="0">
              <a:buClrTx/>
              <a:buNone/>
            </a:pPr>
            <a:endParaRPr lang="en-US" sz="2000" dirty="0" smtClean="0">
              <a:solidFill>
                <a:schemeClr val="tx1">
                  <a:lumMod val="65000"/>
                  <a:lumOff val="35000"/>
                </a:schemeClr>
              </a:solidFill>
              <a:latin typeface="Calibri" pitchFamily="34" charset="0"/>
            </a:endParaRPr>
          </a:p>
          <a:p>
            <a:pPr marL="0">
              <a:buClrTx/>
              <a:buNone/>
            </a:pPr>
            <a:r>
              <a:rPr lang="en-US" sz="2000" dirty="0" smtClean="0">
                <a:solidFill>
                  <a:schemeClr val="tx1">
                    <a:lumMod val="65000"/>
                    <a:lumOff val="35000"/>
                  </a:schemeClr>
                </a:solidFill>
                <a:latin typeface="Calibri" pitchFamily="34" charset="0"/>
              </a:rPr>
              <a:t>Note: Recommendations </a:t>
            </a:r>
            <a:r>
              <a:rPr lang="en-US" sz="2000" dirty="0">
                <a:solidFill>
                  <a:schemeClr val="tx1">
                    <a:lumMod val="65000"/>
                    <a:lumOff val="35000"/>
                  </a:schemeClr>
                </a:solidFill>
                <a:latin typeface="Calibri" pitchFamily="34" charset="0"/>
              </a:rPr>
              <a:t>are </a:t>
            </a:r>
            <a:r>
              <a:rPr lang="en-US" sz="2000" dirty="0" smtClean="0">
                <a:solidFill>
                  <a:schemeClr val="tx1">
                    <a:lumMod val="65000"/>
                    <a:lumOff val="35000"/>
                  </a:schemeClr>
                </a:solidFill>
                <a:latin typeface="Calibri" pitchFamily="34" charset="0"/>
              </a:rPr>
              <a:t>for asymptomatic </a:t>
            </a:r>
            <a:r>
              <a:rPr lang="en-US" sz="2000" dirty="0">
                <a:solidFill>
                  <a:schemeClr val="tx1">
                    <a:lumMod val="65000"/>
                    <a:lumOff val="35000"/>
                  </a:schemeClr>
                </a:solidFill>
                <a:latin typeface="Calibri" pitchFamily="34" charset="0"/>
              </a:rPr>
              <a:t>women who are or have been sexually active. They do not apply to women with symptoms of cervical cancer, previous abnormal screening results (until they have been cleared to resume normal screening), those who do not have a cervix (due to hysterectomy), or who are immunosuppressed.</a:t>
            </a:r>
            <a:endParaRPr lang="en-CA" sz="2000" dirty="0" smtClean="0">
              <a:solidFill>
                <a:schemeClr val="tx1">
                  <a:lumMod val="65000"/>
                  <a:lumOff val="35000"/>
                </a:schemeClr>
              </a:solidFill>
              <a:latin typeface="Calibri" pitchFamily="34" charset="0"/>
            </a:endParaRPr>
          </a:p>
          <a:p>
            <a:pPr>
              <a:buClrTx/>
              <a:buNone/>
            </a:pPr>
            <a:endParaRPr lang="en-CA" sz="1800" dirty="0" smtClean="0">
              <a:solidFill>
                <a:schemeClr val="tx1">
                  <a:lumMod val="65000"/>
                  <a:lumOff val="35000"/>
                </a:schemeClr>
              </a:solidFill>
              <a:latin typeface="Calibri" pitchFamily="34" charset="0"/>
            </a:endParaRPr>
          </a:p>
          <a:p>
            <a:pPr>
              <a:buClrTx/>
              <a:buNone/>
            </a:pPr>
            <a:r>
              <a:rPr lang="en-CA" sz="2400" dirty="0" smtClean="0">
                <a:solidFill>
                  <a:schemeClr val="tx1">
                    <a:lumMod val="65000"/>
                    <a:lumOff val="35000"/>
                  </a:schemeClr>
                </a:solidFill>
                <a:latin typeface="Calibri" pitchFamily="34" charset="0"/>
              </a:rPr>
              <a:t>For more information please visit: </a:t>
            </a:r>
            <a:r>
              <a:rPr lang="en-CA" sz="2400" dirty="0" smtClean="0">
                <a:solidFill>
                  <a:schemeClr val="tx1">
                    <a:lumMod val="65000"/>
                    <a:lumOff val="35000"/>
                  </a:schemeClr>
                </a:solidFill>
                <a:latin typeface="Calibri" pitchFamily="34" charset="0"/>
                <a:hlinkClick r:id="rId3"/>
              </a:rPr>
              <a:t>http://canadiantaskforce.ca/</a:t>
            </a:r>
            <a:endParaRPr lang="en-CA" sz="2400" dirty="0" smtClean="0">
              <a:solidFill>
                <a:schemeClr val="tx1">
                  <a:lumMod val="65000"/>
                  <a:lumOff val="35000"/>
                </a:schemeClr>
              </a:solidFill>
              <a:latin typeface="Calibri" pitchFamily="34" charset="0"/>
            </a:endParaRPr>
          </a:p>
          <a:p>
            <a:pPr marL="0" indent="0">
              <a:buClrTx/>
              <a:buNone/>
            </a:pPr>
            <a:endParaRPr lang="en-CA" sz="1800" dirty="0" smtClean="0">
              <a:latin typeface="Calibri" pitchFamily="34" charset="0"/>
            </a:endParaRPr>
          </a:p>
          <a:p>
            <a:pPr lvl="8"/>
            <a:endParaRPr lang="en-US" sz="700" dirty="0" smtClean="0">
              <a:latin typeface="Calibri"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477000" y="6096000"/>
            <a:ext cx="2438400" cy="76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endParaRPr>
          </a:p>
        </p:txBody>
      </p:sp>
      <p:sp>
        <p:nvSpPr>
          <p:cNvPr id="14338" name="Title 1"/>
          <p:cNvSpPr>
            <a:spLocks noGrp="1"/>
          </p:cNvSpPr>
          <p:nvPr>
            <p:ph type="title"/>
          </p:nvPr>
        </p:nvSpPr>
        <p:spPr>
          <a:xfrm>
            <a:off x="1828800" y="76200"/>
            <a:ext cx="6861175" cy="990600"/>
          </a:xfrm>
        </p:spPr>
        <p:txBody>
          <a:bodyPr/>
          <a:lstStyle/>
          <a:p>
            <a:pPr>
              <a:lnSpc>
                <a:spcPts val="3000"/>
              </a:lnSpc>
            </a:pPr>
            <a:r>
              <a:rPr lang="en-US" sz="3200" b="1" dirty="0" smtClean="0">
                <a:latin typeface="Calibri" pitchFamily="34" charset="0"/>
              </a:rPr>
              <a:t>Canadian Task Force on Preventive Health Care Guidelines (2013), cont’d</a:t>
            </a:r>
          </a:p>
        </p:txBody>
      </p:sp>
      <p:sp>
        <p:nvSpPr>
          <p:cNvPr id="8" name="Content Placeholder 2"/>
          <p:cNvSpPr>
            <a:spLocks noGrp="1"/>
          </p:cNvSpPr>
          <p:nvPr>
            <p:ph sz="quarter" idx="1"/>
          </p:nvPr>
        </p:nvSpPr>
        <p:spPr>
          <a:xfrm>
            <a:off x="457200" y="1676400"/>
            <a:ext cx="8077200" cy="4517571"/>
          </a:xfrm>
        </p:spPr>
        <p:txBody>
          <a:bodyPr anchor="ctr"/>
          <a:lstStyle/>
          <a:p>
            <a:pPr>
              <a:buNone/>
            </a:pPr>
            <a:endParaRPr lang="en-CA" sz="1800" dirty="0" smtClean="0">
              <a:solidFill>
                <a:schemeClr val="tx1">
                  <a:lumMod val="65000"/>
                  <a:lumOff val="35000"/>
                </a:schemeClr>
              </a:solidFill>
              <a:latin typeface="Calibri" pitchFamily="34" charset="0"/>
            </a:endParaRPr>
          </a:p>
          <a:p>
            <a:pPr marL="0" indent="0">
              <a:buNone/>
            </a:pPr>
            <a:r>
              <a:rPr lang="en-CA" sz="2800" dirty="0" smtClean="0">
                <a:solidFill>
                  <a:schemeClr val="tx1">
                    <a:lumMod val="65000"/>
                    <a:lumOff val="35000"/>
                  </a:schemeClr>
                </a:solidFill>
                <a:latin typeface="Calibri" panose="020F0502020204030204" pitchFamily="34" charset="0"/>
              </a:rPr>
              <a:t>Additional recommendations </a:t>
            </a:r>
            <a:r>
              <a:rPr lang="en-CA" sz="2800" dirty="0">
                <a:solidFill>
                  <a:schemeClr val="tx1">
                    <a:lumMod val="65000"/>
                    <a:lumOff val="35000"/>
                  </a:schemeClr>
                </a:solidFill>
                <a:latin typeface="Calibri" panose="020F0502020204030204" pitchFamily="34" charset="0"/>
              </a:rPr>
              <a:t>for cervical cancer screening </a:t>
            </a:r>
            <a:r>
              <a:rPr lang="en-CA" sz="2800" dirty="0" smtClean="0">
                <a:solidFill>
                  <a:schemeClr val="tx1">
                    <a:lumMod val="65000"/>
                    <a:lumOff val="35000"/>
                  </a:schemeClr>
                </a:solidFill>
                <a:latin typeface="Calibri" panose="020F0502020204030204" pitchFamily="34" charset="0"/>
              </a:rPr>
              <a:t>by the Canadian Task Force on Preventive Health Care (CTFPHC):</a:t>
            </a:r>
          </a:p>
          <a:p>
            <a:pPr>
              <a:buClrTx/>
              <a:buFont typeface="Arial" panose="020B0604020202020204" pitchFamily="34" charset="0"/>
              <a:buChar char="•"/>
            </a:pPr>
            <a:r>
              <a:rPr lang="en-US" sz="2800" dirty="0" smtClean="0">
                <a:solidFill>
                  <a:schemeClr val="tx1">
                    <a:lumMod val="65000"/>
                    <a:lumOff val="35000"/>
                  </a:schemeClr>
                </a:solidFill>
                <a:latin typeface="Calibri" panose="020F0502020204030204" pitchFamily="34" charset="0"/>
              </a:rPr>
              <a:t>Routine screening for cervical cancer for women aged &lt;25 and ≥ 70* is </a:t>
            </a:r>
            <a:r>
              <a:rPr lang="en-US" sz="2800" u="sng" dirty="0" smtClean="0">
                <a:solidFill>
                  <a:schemeClr val="tx1">
                    <a:lumMod val="65000"/>
                    <a:lumOff val="35000"/>
                  </a:schemeClr>
                </a:solidFill>
                <a:latin typeface="Calibri" panose="020F0502020204030204" pitchFamily="34" charset="0"/>
              </a:rPr>
              <a:t>not </a:t>
            </a:r>
            <a:r>
              <a:rPr lang="en-US" sz="2800" dirty="0" smtClean="0">
                <a:solidFill>
                  <a:schemeClr val="tx1">
                    <a:lumMod val="65000"/>
                    <a:lumOff val="35000"/>
                  </a:schemeClr>
                </a:solidFill>
                <a:latin typeface="Calibri" panose="020F0502020204030204" pitchFamily="34" charset="0"/>
              </a:rPr>
              <a:t>recommended.</a:t>
            </a:r>
          </a:p>
          <a:p>
            <a:pPr marL="0" indent="0">
              <a:buNone/>
            </a:pPr>
            <a:endParaRPr lang="en-US" sz="2000" b="1" u="sng" dirty="0">
              <a:solidFill>
                <a:schemeClr val="tx1">
                  <a:lumMod val="65000"/>
                  <a:lumOff val="35000"/>
                </a:schemeClr>
              </a:solidFill>
              <a:latin typeface="Calibri" panose="020F0502020204030204" pitchFamily="34" charset="0"/>
            </a:endParaRPr>
          </a:p>
          <a:p>
            <a:pPr marL="0" indent="0">
              <a:spcBef>
                <a:spcPts val="0"/>
              </a:spcBef>
              <a:buNone/>
            </a:pPr>
            <a:r>
              <a:rPr lang="en-US" sz="2000" dirty="0" smtClean="0">
                <a:solidFill>
                  <a:schemeClr val="tx1">
                    <a:lumMod val="65000"/>
                    <a:lumOff val="35000"/>
                  </a:schemeClr>
                </a:solidFill>
                <a:latin typeface="Calibri" panose="020F0502020204030204" pitchFamily="34" charset="0"/>
              </a:rPr>
              <a:t>*Screening is not recommended for </a:t>
            </a:r>
            <a:r>
              <a:rPr lang="en-US" sz="2000" dirty="0">
                <a:solidFill>
                  <a:schemeClr val="tx1">
                    <a:lumMod val="65000"/>
                    <a:lumOff val="35000"/>
                  </a:schemeClr>
                </a:solidFill>
                <a:latin typeface="Calibri" panose="020F0502020204030204" pitchFamily="34" charset="0"/>
              </a:rPr>
              <a:t>women aged ≥ 70 who have been adequately screened (i.e., 3 successive negative Pap tests in the last 10 years</a:t>
            </a:r>
            <a:r>
              <a:rPr lang="en-US" sz="2000" dirty="0" smtClean="0">
                <a:solidFill>
                  <a:schemeClr val="tx1">
                    <a:lumMod val="65000"/>
                    <a:lumOff val="35000"/>
                  </a:schemeClr>
                </a:solidFill>
                <a:latin typeface="Calibri" panose="020F0502020204030204" pitchFamily="34" charset="0"/>
              </a:rPr>
              <a:t>). </a:t>
            </a:r>
            <a:r>
              <a:rPr lang="en-US" sz="2000" dirty="0">
                <a:solidFill>
                  <a:schemeClr val="tx1">
                    <a:lumMod val="65000"/>
                    <a:lumOff val="35000"/>
                  </a:schemeClr>
                </a:solidFill>
                <a:latin typeface="Calibri" panose="020F0502020204030204" pitchFamily="34" charset="0"/>
              </a:rPr>
              <a:t>For women aged 70 or over who have not been adequately </a:t>
            </a:r>
            <a:r>
              <a:rPr lang="en-US" sz="2000" dirty="0" smtClean="0">
                <a:solidFill>
                  <a:schemeClr val="tx1">
                    <a:lumMod val="65000"/>
                    <a:lumOff val="35000"/>
                  </a:schemeClr>
                </a:solidFill>
                <a:latin typeface="Calibri" panose="020F0502020204030204" pitchFamily="34" charset="0"/>
              </a:rPr>
              <a:t>screened, the CTFPHC recommends </a:t>
            </a:r>
            <a:r>
              <a:rPr lang="en-US" sz="2000" dirty="0">
                <a:solidFill>
                  <a:schemeClr val="tx1">
                    <a:lumMod val="65000"/>
                    <a:lumOff val="35000"/>
                  </a:schemeClr>
                </a:solidFill>
                <a:latin typeface="Calibri" panose="020F0502020204030204" pitchFamily="34" charset="0"/>
              </a:rPr>
              <a:t>continued screening until 3 negative test results have been obtained</a:t>
            </a:r>
            <a:r>
              <a:rPr lang="en-US" sz="2000" dirty="0" smtClean="0">
                <a:solidFill>
                  <a:schemeClr val="tx1">
                    <a:lumMod val="65000"/>
                    <a:lumOff val="35000"/>
                  </a:schemeClr>
                </a:solidFill>
                <a:latin typeface="Calibri" panose="020F0502020204030204" pitchFamily="34" charset="0"/>
              </a:rPr>
              <a:t>.</a:t>
            </a:r>
          </a:p>
          <a:p>
            <a:pPr marL="0" indent="0">
              <a:buNone/>
            </a:pPr>
            <a:endParaRPr lang="en-US" sz="2000" b="1" u="sng" dirty="0">
              <a:solidFill>
                <a:schemeClr val="tx1">
                  <a:lumMod val="65000"/>
                  <a:lumOff val="35000"/>
                </a:schemeClr>
              </a:solidFill>
              <a:latin typeface="Calibri" panose="020F0502020204030204" pitchFamily="34" charset="0"/>
            </a:endParaRPr>
          </a:p>
          <a:p>
            <a:pPr>
              <a:spcBef>
                <a:spcPts val="0"/>
              </a:spcBef>
              <a:buClrTx/>
              <a:buNone/>
            </a:pPr>
            <a:r>
              <a:rPr lang="en-CA" sz="2000" dirty="0" smtClean="0">
                <a:solidFill>
                  <a:schemeClr val="tx1">
                    <a:lumMod val="65000"/>
                    <a:lumOff val="35000"/>
                  </a:schemeClr>
                </a:solidFill>
                <a:latin typeface="Calibri" pitchFamily="34" charset="0"/>
              </a:rPr>
              <a:t>For more information please visit: </a:t>
            </a:r>
            <a:r>
              <a:rPr lang="en-CA" sz="2000" dirty="0" smtClean="0">
                <a:solidFill>
                  <a:schemeClr val="tx1">
                    <a:lumMod val="65000"/>
                    <a:lumOff val="35000"/>
                  </a:schemeClr>
                </a:solidFill>
                <a:latin typeface="Calibri" pitchFamily="34" charset="0"/>
                <a:hlinkClick r:id="rId3"/>
              </a:rPr>
              <a:t>http://canadiantaskforce.ca/</a:t>
            </a:r>
            <a:endParaRPr lang="en-CA" sz="2000" dirty="0" smtClean="0">
              <a:solidFill>
                <a:schemeClr val="tx1">
                  <a:lumMod val="65000"/>
                  <a:lumOff val="35000"/>
                </a:schemeClr>
              </a:solidFill>
              <a:latin typeface="Calibri" pitchFamily="34" charset="0"/>
            </a:endParaRPr>
          </a:p>
          <a:p>
            <a:pPr lvl="8"/>
            <a:endParaRPr lang="en-US" sz="700" dirty="0" smtClean="0">
              <a:solidFill>
                <a:schemeClr val="tx1">
                  <a:lumMod val="65000"/>
                  <a:lumOff val="35000"/>
                </a:schemeClr>
              </a:solidFill>
              <a:latin typeface="Calibri" pitchFamily="34" charset="0"/>
            </a:endParaRPr>
          </a:p>
        </p:txBody>
      </p:sp>
    </p:spTree>
    <p:extLst>
      <p:ext uri="{BB962C8B-B14F-4D97-AF65-F5344CB8AC3E}">
        <p14:creationId xmlns:p14="http://schemas.microsoft.com/office/powerpoint/2010/main" val="176003557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Custom 29">
      <a:dk1>
        <a:sysClr val="windowText" lastClr="000000"/>
      </a:dk1>
      <a:lt1>
        <a:sysClr val="window" lastClr="FFFFFF"/>
      </a:lt1>
      <a:dk2>
        <a:srgbClr val="69676D"/>
      </a:dk2>
      <a:lt2>
        <a:srgbClr val="C9C2D1"/>
      </a:lt2>
      <a:accent1>
        <a:srgbClr val="00A8A4"/>
      </a:accent1>
      <a:accent2>
        <a:srgbClr val="FFFFCC"/>
      </a:accent2>
      <a:accent3>
        <a:srgbClr val="6BB1C9"/>
      </a:accent3>
      <a:accent4>
        <a:srgbClr val="6585CF"/>
      </a:accent4>
      <a:accent5>
        <a:srgbClr val="7E6BC9"/>
      </a:accent5>
      <a:accent6>
        <a:srgbClr val="A379BB"/>
      </a:accent6>
      <a:hlink>
        <a:srgbClr val="410082"/>
      </a:hlink>
      <a:folHlink>
        <a:srgbClr val="93296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29">
    <a:dk1>
      <a:sysClr val="windowText" lastClr="000000"/>
    </a:dk1>
    <a:lt1>
      <a:sysClr val="window" lastClr="FFFFFF"/>
    </a:lt1>
    <a:dk2>
      <a:srgbClr val="69676D"/>
    </a:dk2>
    <a:lt2>
      <a:srgbClr val="C9C2D1"/>
    </a:lt2>
    <a:accent1>
      <a:srgbClr val="00A8A4"/>
    </a:accent1>
    <a:accent2>
      <a:srgbClr val="FFFFCC"/>
    </a:accent2>
    <a:accent3>
      <a:srgbClr val="6BB1C9"/>
    </a:accent3>
    <a:accent4>
      <a:srgbClr val="6585CF"/>
    </a:accent4>
    <a:accent5>
      <a:srgbClr val="7E6BC9"/>
    </a:accent5>
    <a:accent6>
      <a:srgbClr val="A379BB"/>
    </a:accent6>
    <a:hlink>
      <a:srgbClr val="410082"/>
    </a:hlink>
    <a:folHlink>
      <a:srgbClr val="932968"/>
    </a:folHlink>
  </a:clrScheme>
</a:themeOverride>
</file>

<file path=docProps/app.xml><?xml version="1.0" encoding="utf-8"?>
<Properties xmlns="http://schemas.openxmlformats.org/officeDocument/2006/extended-properties" xmlns:vt="http://schemas.openxmlformats.org/officeDocument/2006/docPropsVTypes">
  <Template>Median</Template>
  <TotalTime>19905</TotalTime>
  <Words>8111</Words>
  <Application>Microsoft Office PowerPoint</Application>
  <PresentationFormat>On-screen Show (4:3)</PresentationFormat>
  <Paragraphs>1360</Paragraphs>
  <Slides>46</Slides>
  <Notes>42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46</vt:i4>
      </vt:variant>
    </vt:vector>
  </HeadingPairs>
  <TitlesOfParts>
    <vt:vector size="54" baseType="lpstr">
      <vt:lpstr>Arial</vt:lpstr>
      <vt:lpstr>Calibri</vt:lpstr>
      <vt:lpstr>Times</vt:lpstr>
      <vt:lpstr>Times New Roman</vt:lpstr>
      <vt:lpstr>Wingdings</vt:lpstr>
      <vt:lpstr>Wingdings 2</vt:lpstr>
      <vt:lpstr>ヒラギノ角ゴ Pro W3</vt:lpstr>
      <vt:lpstr>Median</vt:lpstr>
      <vt:lpstr>PowerPoint Presentation</vt:lpstr>
      <vt:lpstr>Background</vt:lpstr>
      <vt:lpstr>Outline</vt:lpstr>
      <vt:lpstr>PowerPoint Presentation</vt:lpstr>
      <vt:lpstr>Cervical Cancer Screening Programs and Guidelines – Highlights  </vt:lpstr>
      <vt:lpstr>Cervical Cancer Screening Pathway</vt:lpstr>
      <vt:lpstr>Cervical Cancer Screening Programs in Canada</vt:lpstr>
      <vt:lpstr>Canadian Task Force on Preventive Health Care Guidelines (2013)</vt:lpstr>
      <vt:lpstr>Canadian Task Force on Preventive Health Care Guidelines (2013), cont’d</vt:lpstr>
      <vt:lpstr>Provincial and Territorial Cervical Cancer Screening Guidelines</vt:lpstr>
      <vt:lpstr>Provincial and Territorial Cervical Cancer Screening Guidelines, cont’d</vt:lpstr>
      <vt:lpstr>PowerPoint Presentation</vt:lpstr>
      <vt:lpstr>Modalities for Cervical Cancer Screening – Highlights  </vt:lpstr>
      <vt:lpstr>Cervical Cancer Screening Practices: Cytology Detection Methods </vt:lpstr>
      <vt:lpstr>Standardized Reporting for Cervical Cytology</vt:lpstr>
      <vt:lpstr>HPV DNA Testing</vt:lpstr>
      <vt:lpstr>Status of Implementation of HPV DNA Testing for Primary Screening </vt:lpstr>
      <vt:lpstr>PowerPoint Presentation</vt:lpstr>
      <vt:lpstr>Correspondence Methods for Cervical Cancer Screening – Highlights  </vt:lpstr>
      <vt:lpstr>Invitation for Cervical Cancer Screening</vt:lpstr>
      <vt:lpstr>Recall Following a Normal Pap Test </vt:lpstr>
      <vt:lpstr>Follow-Up After an Abnormal Pap Test</vt:lpstr>
      <vt:lpstr>Follow-Up After an Abnormal Pap Test, cont’d</vt:lpstr>
      <vt:lpstr>PowerPoint Presentation</vt:lpstr>
      <vt:lpstr>Colposcopy Services – Highlights  </vt:lpstr>
      <vt:lpstr>Cervical Cancer Screening Practices: Referral to Colposcopy</vt:lpstr>
      <vt:lpstr>Colposcopy Delivery</vt:lpstr>
      <vt:lpstr>Colposcopy Delivery, cont’d</vt:lpstr>
      <vt:lpstr>HPV Testing Strategies in Colposcopy </vt:lpstr>
      <vt:lpstr>HPV Testing Strategies in Colposcopy, cont’d </vt:lpstr>
      <vt:lpstr>PowerPoint Presentation</vt:lpstr>
      <vt:lpstr>HPV Immunization Programs in Canada – Highlights  </vt:lpstr>
      <vt:lpstr>HPV Immunization – Program Details </vt:lpstr>
      <vt:lpstr>Reported Rates for School-based HPV Immunization Programs for Girls</vt:lpstr>
      <vt:lpstr>Reported Rates for School-based HPV Immunization Programs for Girls, cont’d </vt:lpstr>
      <vt:lpstr>Reported Rates for School-based HPV Immunization Programs for Girls, cont’d</vt:lpstr>
      <vt:lpstr>Reported Rates for School-based HPV Immunization Programs for Girls, cont’d</vt:lpstr>
      <vt:lpstr>Reported Rates for School-based HPV Immunization Programs for Boys</vt:lpstr>
      <vt:lpstr>Reported Rates for School-based HPV Immunization Programs for Boys, cont’d</vt:lpstr>
      <vt:lpstr>Reported Rates for School-based HPV Immunization Programs for Boys, cont’d</vt:lpstr>
      <vt:lpstr>Reported Rates for School-based HPV Immunization Programs for Boys, cont’d</vt:lpstr>
      <vt:lpstr>Publicly-funded HPV Immunization Programs: Extended Eligibility Component</vt:lpstr>
      <vt:lpstr>Publicly-funded HPV Immunization Programs: Extended Eligibility Component, cont’d</vt:lpstr>
      <vt:lpstr>Publicly-funded HPV Immunization Programs: Extended Eligibility Component, cont’d</vt:lpstr>
      <vt:lpstr>Reference</vt:lpstr>
      <vt:lpstr>Acknowledgements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Robert Hilsden</dc:creator>
  <cp:lastModifiedBy>Nicolette Baines</cp:lastModifiedBy>
  <cp:revision>1667</cp:revision>
  <cp:lastPrinted>2017-06-27T20:19:37Z</cp:lastPrinted>
  <dcterms:created xsi:type="dcterms:W3CDTF">2010-08-30T13:16:45Z</dcterms:created>
  <dcterms:modified xsi:type="dcterms:W3CDTF">2017-11-03T15:24:03Z</dcterms:modified>
</cp:coreProperties>
</file>